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 id="2147483990" r:id="rId5"/>
  </p:sldMasterIdLst>
  <p:notesMasterIdLst>
    <p:notesMasterId r:id="rId28"/>
  </p:notesMasterIdLst>
  <p:handoutMasterIdLst>
    <p:handoutMasterId r:id="rId29"/>
  </p:handoutMasterIdLst>
  <p:sldIdLst>
    <p:sldId id="1877" r:id="rId6"/>
    <p:sldId id="3494" r:id="rId7"/>
    <p:sldId id="3495" r:id="rId8"/>
    <p:sldId id="1671" r:id="rId9"/>
    <p:sldId id="3505" r:id="rId10"/>
    <p:sldId id="3503" r:id="rId11"/>
    <p:sldId id="3504" r:id="rId12"/>
    <p:sldId id="3512" r:id="rId13"/>
    <p:sldId id="3496" r:id="rId14"/>
    <p:sldId id="3498" r:id="rId15"/>
    <p:sldId id="3499" r:id="rId16"/>
    <p:sldId id="3500" r:id="rId17"/>
    <p:sldId id="3501" r:id="rId18"/>
    <p:sldId id="3506" r:id="rId19"/>
    <p:sldId id="3510" r:id="rId20"/>
    <p:sldId id="3507" r:id="rId21"/>
    <p:sldId id="3509" r:id="rId22"/>
    <p:sldId id="3508" r:id="rId23"/>
    <p:sldId id="2147469488" r:id="rId24"/>
    <p:sldId id="3514" r:id="rId25"/>
    <p:sldId id="3515" r:id="rId26"/>
    <p:sldId id="1767" r:id="rId27"/>
  </p:sldIdLst>
  <p:sldSz cx="12192000" cy="6858000"/>
  <p:notesSz cx="7023100" cy="93091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B2"/>
    <a:srgbClr val="40AA65"/>
    <a:srgbClr val="159D51"/>
    <a:srgbClr val="83BE84"/>
    <a:srgbClr val="ECC5B9"/>
    <a:srgbClr val="F5E1DB"/>
    <a:srgbClr val="D98B74"/>
    <a:srgbClr val="D16C50"/>
    <a:srgbClr val="CA4F2E"/>
    <a:srgbClr val="D88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77350-555A-4A59-B866-FB1B2A733229}" v="18" dt="2023-11-10T14:04:36.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0" autoAdjust="0"/>
    <p:restoredTop sz="81798" autoAdjust="0"/>
  </p:normalViewPr>
  <p:slideViewPr>
    <p:cSldViewPr snapToGrid="0">
      <p:cViewPr varScale="1">
        <p:scale>
          <a:sx n="51" d="100"/>
          <a:sy n="51" d="100"/>
        </p:scale>
        <p:origin x="1336"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804" y="9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ZON, Dennis" userId="96040e00-08ac-4837-b43b-4740716afd5a" providerId="ADAL" clId="{47877350-555A-4A59-B866-FB1B2A733229}"/>
    <pc:docChg chg="custSel modSld">
      <pc:chgData name="FALZON, Dennis" userId="96040e00-08ac-4837-b43b-4740716afd5a" providerId="ADAL" clId="{47877350-555A-4A59-B866-FB1B2A733229}" dt="2023-11-14T16:37:26.683" v="50" actId="6549"/>
      <pc:docMkLst>
        <pc:docMk/>
      </pc:docMkLst>
      <pc:sldChg chg="modSp mod">
        <pc:chgData name="FALZON, Dennis" userId="96040e00-08ac-4837-b43b-4740716afd5a" providerId="ADAL" clId="{47877350-555A-4A59-B866-FB1B2A733229}" dt="2023-11-14T16:37:04.778" v="47" actId="20577"/>
        <pc:sldMkLst>
          <pc:docMk/>
          <pc:sldMk cId="2326578939" sldId="3494"/>
        </pc:sldMkLst>
        <pc:spChg chg="mod">
          <ac:chgData name="FALZON, Dennis" userId="96040e00-08ac-4837-b43b-4740716afd5a" providerId="ADAL" clId="{47877350-555A-4A59-B866-FB1B2A733229}" dt="2023-11-14T16:37:04.778" v="47" actId="20577"/>
          <ac:spMkLst>
            <pc:docMk/>
            <pc:sldMk cId="2326578939" sldId="3494"/>
            <ac:spMk id="10" creationId="{4E3354A7-F786-4718-AE98-86E264011A34}"/>
          </ac:spMkLst>
        </pc:spChg>
      </pc:sldChg>
      <pc:sldChg chg="addSp delSp modSp mod">
        <pc:chgData name="FALZON, Dennis" userId="96040e00-08ac-4837-b43b-4740716afd5a" providerId="ADAL" clId="{47877350-555A-4A59-B866-FB1B2A733229}" dt="2023-11-14T16:37:26.683" v="50" actId="6549"/>
        <pc:sldMkLst>
          <pc:docMk/>
          <pc:sldMk cId="1775181023" sldId="3496"/>
        </pc:sldMkLst>
        <pc:spChg chg="add mod">
          <ac:chgData name="FALZON, Dennis" userId="96040e00-08ac-4837-b43b-4740716afd5a" providerId="ADAL" clId="{47877350-555A-4A59-B866-FB1B2A733229}" dt="2023-11-10T14:03:20.480" v="18"/>
          <ac:spMkLst>
            <pc:docMk/>
            <pc:sldMk cId="1775181023" sldId="3496"/>
            <ac:spMk id="2" creationId="{6A34266E-2404-ABC7-C73E-05EB2478F639}"/>
          </ac:spMkLst>
        </pc:spChg>
        <pc:spChg chg="add mod">
          <ac:chgData name="FALZON, Dennis" userId="96040e00-08ac-4837-b43b-4740716afd5a" providerId="ADAL" clId="{47877350-555A-4A59-B866-FB1B2A733229}" dt="2023-11-10T14:03:30.821" v="20"/>
          <ac:spMkLst>
            <pc:docMk/>
            <pc:sldMk cId="1775181023" sldId="3496"/>
            <ac:spMk id="3" creationId="{FD384193-0C9C-E56F-5C8F-5F9AC4C68EEC}"/>
          </ac:spMkLst>
        </pc:spChg>
        <pc:spChg chg="del">
          <ac:chgData name="FALZON, Dennis" userId="96040e00-08ac-4837-b43b-4740716afd5a" providerId="ADAL" clId="{47877350-555A-4A59-B866-FB1B2A733229}" dt="2023-11-10T14:03:29.837" v="19" actId="478"/>
          <ac:spMkLst>
            <pc:docMk/>
            <pc:sldMk cId="1775181023" sldId="3496"/>
            <ac:spMk id="4" creationId="{C9EA0EFA-A508-4B95-8431-65EFDDBF7EC9}"/>
          </ac:spMkLst>
        </pc:spChg>
        <pc:spChg chg="mod">
          <ac:chgData name="FALZON, Dennis" userId="96040e00-08ac-4837-b43b-4740716afd5a" providerId="ADAL" clId="{47877350-555A-4A59-B866-FB1B2A733229}" dt="2023-11-14T16:37:26.683" v="50" actId="6549"/>
          <ac:spMkLst>
            <pc:docMk/>
            <pc:sldMk cId="1775181023" sldId="3496"/>
            <ac:spMk id="7" creationId="{6E6F71DC-923B-4457-9610-C0602DC277B4}"/>
          </ac:spMkLst>
        </pc:spChg>
        <pc:spChg chg="mod">
          <ac:chgData name="FALZON, Dennis" userId="96040e00-08ac-4837-b43b-4740716afd5a" providerId="ADAL" clId="{47877350-555A-4A59-B866-FB1B2A733229}" dt="2023-11-10T14:03:18.828" v="17" actId="1076"/>
          <ac:spMkLst>
            <pc:docMk/>
            <pc:sldMk cId="1775181023" sldId="3496"/>
            <ac:spMk id="11" creationId="{42DBB8C1-8672-4946-8DE5-62CDDC5DDBAF}"/>
          </ac:spMkLst>
        </pc:spChg>
      </pc:sldChg>
      <pc:sldChg chg="addSp delSp modSp mod">
        <pc:chgData name="FALZON, Dennis" userId="96040e00-08ac-4837-b43b-4740716afd5a" providerId="ADAL" clId="{47877350-555A-4A59-B866-FB1B2A733229}" dt="2023-11-10T14:03:43.476" v="23"/>
        <pc:sldMkLst>
          <pc:docMk/>
          <pc:sldMk cId="2058786383" sldId="3498"/>
        </pc:sldMkLst>
        <pc:spChg chg="add mod">
          <ac:chgData name="FALZON, Dennis" userId="96040e00-08ac-4837-b43b-4740716afd5a" providerId="ADAL" clId="{47877350-555A-4A59-B866-FB1B2A733229}" dt="2023-11-10T14:03:36.597" v="22"/>
          <ac:spMkLst>
            <pc:docMk/>
            <pc:sldMk cId="2058786383" sldId="3498"/>
            <ac:spMk id="3" creationId="{7E8CCCEB-0A99-6FEA-B0FD-DFAB17A84A49}"/>
          </ac:spMkLst>
        </pc:spChg>
        <pc:spChg chg="del">
          <ac:chgData name="FALZON, Dennis" userId="96040e00-08ac-4837-b43b-4740716afd5a" providerId="ADAL" clId="{47877350-555A-4A59-B866-FB1B2A733229}" dt="2023-11-10T14:03:35.955" v="21" actId="478"/>
          <ac:spMkLst>
            <pc:docMk/>
            <pc:sldMk cId="2058786383" sldId="3498"/>
            <ac:spMk id="4" creationId="{C9EA0EFA-A508-4B95-8431-65EFDDBF7EC9}"/>
          </ac:spMkLst>
        </pc:spChg>
        <pc:spChg chg="add mod">
          <ac:chgData name="FALZON, Dennis" userId="96040e00-08ac-4837-b43b-4740716afd5a" providerId="ADAL" clId="{47877350-555A-4A59-B866-FB1B2A733229}" dt="2023-11-10T14:03:43.476" v="23"/>
          <ac:spMkLst>
            <pc:docMk/>
            <pc:sldMk cId="2058786383" sldId="3498"/>
            <ac:spMk id="5" creationId="{E8499915-F0F3-AA45-25E1-A5AAB80664FA}"/>
          </ac:spMkLst>
        </pc:spChg>
      </pc:sldChg>
      <pc:sldChg chg="addSp delSp modSp mod">
        <pc:chgData name="FALZON, Dennis" userId="96040e00-08ac-4837-b43b-4740716afd5a" providerId="ADAL" clId="{47877350-555A-4A59-B866-FB1B2A733229}" dt="2023-11-10T14:04:11.351" v="28"/>
        <pc:sldMkLst>
          <pc:docMk/>
          <pc:sldMk cId="2469129939" sldId="3499"/>
        </pc:sldMkLst>
        <pc:spChg chg="add mod">
          <ac:chgData name="FALZON, Dennis" userId="96040e00-08ac-4837-b43b-4740716afd5a" providerId="ADAL" clId="{47877350-555A-4A59-B866-FB1B2A733229}" dt="2023-11-10T14:03:46.689" v="24"/>
          <ac:spMkLst>
            <pc:docMk/>
            <pc:sldMk cId="2469129939" sldId="3499"/>
            <ac:spMk id="3" creationId="{19704279-D193-6B8E-A11E-70657A126AF0}"/>
          </ac:spMkLst>
        </pc:spChg>
        <pc:spChg chg="del">
          <ac:chgData name="FALZON, Dennis" userId="96040e00-08ac-4837-b43b-4740716afd5a" providerId="ADAL" clId="{47877350-555A-4A59-B866-FB1B2A733229}" dt="2023-11-10T14:03:56.620" v="25" actId="478"/>
          <ac:spMkLst>
            <pc:docMk/>
            <pc:sldMk cId="2469129939" sldId="3499"/>
            <ac:spMk id="4" creationId="{C9EA0EFA-A508-4B95-8431-65EFDDBF7EC9}"/>
          </ac:spMkLst>
        </pc:spChg>
        <pc:spChg chg="add del mod">
          <ac:chgData name="FALZON, Dennis" userId="96040e00-08ac-4837-b43b-4740716afd5a" providerId="ADAL" clId="{47877350-555A-4A59-B866-FB1B2A733229}" dt="2023-11-10T14:04:02.197" v="27"/>
          <ac:spMkLst>
            <pc:docMk/>
            <pc:sldMk cId="2469129939" sldId="3499"/>
            <ac:spMk id="5" creationId="{50CE13BC-0492-48C5-027C-6629999CEB53}"/>
          </ac:spMkLst>
        </pc:spChg>
        <pc:spChg chg="add del mod">
          <ac:chgData name="FALZON, Dennis" userId="96040e00-08ac-4837-b43b-4740716afd5a" providerId="ADAL" clId="{47877350-555A-4A59-B866-FB1B2A733229}" dt="2023-11-10T14:04:02.197" v="27"/>
          <ac:spMkLst>
            <pc:docMk/>
            <pc:sldMk cId="2469129939" sldId="3499"/>
            <ac:spMk id="6" creationId="{128034C8-7128-5694-8262-9CDE57A4E90E}"/>
          </ac:spMkLst>
        </pc:spChg>
        <pc:spChg chg="add mod">
          <ac:chgData name="FALZON, Dennis" userId="96040e00-08ac-4837-b43b-4740716afd5a" providerId="ADAL" clId="{47877350-555A-4A59-B866-FB1B2A733229}" dt="2023-11-10T14:04:11.351" v="28"/>
          <ac:spMkLst>
            <pc:docMk/>
            <pc:sldMk cId="2469129939" sldId="3499"/>
            <ac:spMk id="7" creationId="{E84BBAA9-A225-0313-E9E1-EC17A6794FAA}"/>
          </ac:spMkLst>
        </pc:spChg>
      </pc:sldChg>
      <pc:sldChg chg="addSp delSp modSp mod">
        <pc:chgData name="FALZON, Dennis" userId="96040e00-08ac-4837-b43b-4740716afd5a" providerId="ADAL" clId="{47877350-555A-4A59-B866-FB1B2A733229}" dt="2023-11-10T14:04:31.507" v="33"/>
        <pc:sldMkLst>
          <pc:docMk/>
          <pc:sldMk cId="3013567388" sldId="3500"/>
        </pc:sldMkLst>
        <pc:spChg chg="add mod">
          <ac:chgData name="FALZON, Dennis" userId="96040e00-08ac-4837-b43b-4740716afd5a" providerId="ADAL" clId="{47877350-555A-4A59-B866-FB1B2A733229}" dt="2023-11-10T14:04:16.018" v="30"/>
          <ac:spMkLst>
            <pc:docMk/>
            <pc:sldMk cId="3013567388" sldId="3500"/>
            <ac:spMk id="3" creationId="{A8C0AC8A-E793-91F6-48CD-2855D6749156}"/>
          </ac:spMkLst>
        </pc:spChg>
        <pc:spChg chg="del">
          <ac:chgData name="FALZON, Dennis" userId="96040e00-08ac-4837-b43b-4740716afd5a" providerId="ADAL" clId="{47877350-555A-4A59-B866-FB1B2A733229}" dt="2023-11-10T14:04:15.404" v="29" actId="478"/>
          <ac:spMkLst>
            <pc:docMk/>
            <pc:sldMk cId="3013567388" sldId="3500"/>
            <ac:spMk id="4" creationId="{C9EA0EFA-A508-4B95-8431-65EFDDBF7EC9}"/>
          </ac:spMkLst>
        </pc:spChg>
        <pc:spChg chg="add mod">
          <ac:chgData name="FALZON, Dennis" userId="96040e00-08ac-4837-b43b-4740716afd5a" providerId="ADAL" clId="{47877350-555A-4A59-B866-FB1B2A733229}" dt="2023-11-10T14:04:31.507" v="33"/>
          <ac:spMkLst>
            <pc:docMk/>
            <pc:sldMk cId="3013567388" sldId="3500"/>
            <ac:spMk id="5" creationId="{92781C0F-CCD9-0203-8720-67D2B0E44551}"/>
          </ac:spMkLst>
        </pc:spChg>
      </pc:sldChg>
      <pc:sldChg chg="addSp delSp modSp mod">
        <pc:chgData name="FALZON, Dennis" userId="96040e00-08ac-4837-b43b-4740716afd5a" providerId="ADAL" clId="{47877350-555A-4A59-B866-FB1B2A733229}" dt="2023-11-10T14:04:36.428" v="34"/>
        <pc:sldMkLst>
          <pc:docMk/>
          <pc:sldMk cId="1130090693" sldId="3501"/>
        </pc:sldMkLst>
        <pc:spChg chg="add mod">
          <ac:chgData name="FALZON, Dennis" userId="96040e00-08ac-4837-b43b-4740716afd5a" providerId="ADAL" clId="{47877350-555A-4A59-B866-FB1B2A733229}" dt="2023-11-10T14:04:20.951" v="32"/>
          <ac:spMkLst>
            <pc:docMk/>
            <pc:sldMk cId="1130090693" sldId="3501"/>
            <ac:spMk id="3" creationId="{A7B89E15-7560-29A4-9EB9-5B749FB8E663}"/>
          </ac:spMkLst>
        </pc:spChg>
        <pc:spChg chg="del">
          <ac:chgData name="FALZON, Dennis" userId="96040e00-08ac-4837-b43b-4740716afd5a" providerId="ADAL" clId="{47877350-555A-4A59-B866-FB1B2A733229}" dt="2023-11-10T14:04:19.909" v="31" actId="478"/>
          <ac:spMkLst>
            <pc:docMk/>
            <pc:sldMk cId="1130090693" sldId="3501"/>
            <ac:spMk id="4" creationId="{C9EA0EFA-A508-4B95-8431-65EFDDBF7EC9}"/>
          </ac:spMkLst>
        </pc:spChg>
        <pc:spChg chg="add mod">
          <ac:chgData name="FALZON, Dennis" userId="96040e00-08ac-4837-b43b-4740716afd5a" providerId="ADAL" clId="{47877350-555A-4A59-B866-FB1B2A733229}" dt="2023-11-10T14:04:36.428" v="34"/>
          <ac:spMkLst>
            <pc:docMk/>
            <pc:sldMk cId="1130090693" sldId="3501"/>
            <ac:spMk id="5" creationId="{82F80F62-892B-827B-DFBA-C5CBE9506D19}"/>
          </ac:spMkLst>
        </pc:spChg>
      </pc:sldChg>
      <pc:sldChg chg="addSp delSp modSp mod">
        <pc:chgData name="FALZON, Dennis" userId="96040e00-08ac-4837-b43b-4740716afd5a" providerId="ADAL" clId="{47877350-555A-4A59-B866-FB1B2A733229}" dt="2023-11-10T14:02:46.205" v="11"/>
        <pc:sldMkLst>
          <pc:docMk/>
          <pc:sldMk cId="700588536" sldId="3503"/>
        </pc:sldMkLst>
        <pc:spChg chg="add mod">
          <ac:chgData name="FALZON, Dennis" userId="96040e00-08ac-4837-b43b-4740716afd5a" providerId="ADAL" clId="{47877350-555A-4A59-B866-FB1B2A733229}" dt="2023-11-10T14:02:26.330" v="9"/>
          <ac:spMkLst>
            <pc:docMk/>
            <pc:sldMk cId="700588536" sldId="3503"/>
            <ac:spMk id="3" creationId="{A9F775CC-1B70-E597-D261-05D5097C3549}"/>
          </ac:spMkLst>
        </pc:spChg>
        <pc:spChg chg="del">
          <ac:chgData name="FALZON, Dennis" userId="96040e00-08ac-4837-b43b-4740716afd5a" providerId="ADAL" clId="{47877350-555A-4A59-B866-FB1B2A733229}" dt="2023-11-10T14:02:37.670" v="10" actId="478"/>
          <ac:spMkLst>
            <pc:docMk/>
            <pc:sldMk cId="700588536" sldId="3503"/>
            <ac:spMk id="4" creationId="{C9EA0EFA-A508-4B95-8431-65EFDDBF7EC9}"/>
          </ac:spMkLst>
        </pc:spChg>
        <pc:spChg chg="add mod">
          <ac:chgData name="FALZON, Dennis" userId="96040e00-08ac-4837-b43b-4740716afd5a" providerId="ADAL" clId="{47877350-555A-4A59-B866-FB1B2A733229}" dt="2023-11-10T14:02:46.205" v="11"/>
          <ac:spMkLst>
            <pc:docMk/>
            <pc:sldMk cId="700588536" sldId="3503"/>
            <ac:spMk id="5" creationId="{CE981627-A9EF-43E6-4F82-B07784C95FE3}"/>
          </ac:spMkLst>
        </pc:spChg>
      </pc:sldChg>
      <pc:sldChg chg="addSp delSp modSp mod">
        <pc:chgData name="FALZON, Dennis" userId="96040e00-08ac-4837-b43b-4740716afd5a" providerId="ADAL" clId="{47877350-555A-4A59-B866-FB1B2A733229}" dt="2023-11-10T14:03:03.269" v="14"/>
        <pc:sldMkLst>
          <pc:docMk/>
          <pc:sldMk cId="2406335456" sldId="3504"/>
        </pc:sldMkLst>
        <pc:spChg chg="del">
          <ac:chgData name="FALZON, Dennis" userId="96040e00-08ac-4837-b43b-4740716afd5a" providerId="ADAL" clId="{47877350-555A-4A59-B866-FB1B2A733229}" dt="2023-11-10T14:02:51.391" v="12" actId="478"/>
          <ac:spMkLst>
            <pc:docMk/>
            <pc:sldMk cId="2406335456" sldId="3504"/>
            <ac:spMk id="4" creationId="{C9EA0EFA-A508-4B95-8431-65EFDDBF7EC9}"/>
          </ac:spMkLst>
        </pc:spChg>
        <pc:spChg chg="add mod">
          <ac:chgData name="FALZON, Dennis" userId="96040e00-08ac-4837-b43b-4740716afd5a" providerId="ADAL" clId="{47877350-555A-4A59-B866-FB1B2A733229}" dt="2023-11-10T14:02:52.350" v="13"/>
          <ac:spMkLst>
            <pc:docMk/>
            <pc:sldMk cId="2406335456" sldId="3504"/>
            <ac:spMk id="5" creationId="{893D543E-4AA8-F56A-760F-92480A7A23FF}"/>
          </ac:spMkLst>
        </pc:spChg>
        <pc:spChg chg="add mod">
          <ac:chgData name="FALZON, Dennis" userId="96040e00-08ac-4837-b43b-4740716afd5a" providerId="ADAL" clId="{47877350-555A-4A59-B866-FB1B2A733229}" dt="2023-11-10T14:03:03.269" v="14"/>
          <ac:spMkLst>
            <pc:docMk/>
            <pc:sldMk cId="2406335456" sldId="3504"/>
            <ac:spMk id="7" creationId="{FC262377-B915-71D4-C72E-BA65DFC1D311}"/>
          </ac:spMkLst>
        </pc:spChg>
      </pc:sldChg>
      <pc:sldChg chg="addSp delSp modSp mod">
        <pc:chgData name="FALZON, Dennis" userId="96040e00-08ac-4837-b43b-4740716afd5a" providerId="ADAL" clId="{47877350-555A-4A59-B866-FB1B2A733229}" dt="2023-11-10T14:02:14.181" v="8"/>
        <pc:sldMkLst>
          <pc:docMk/>
          <pc:sldMk cId="780676576" sldId="3505"/>
        </pc:sldMkLst>
        <pc:spChg chg="del">
          <ac:chgData name="FALZON, Dennis" userId="96040e00-08ac-4837-b43b-4740716afd5a" providerId="ADAL" clId="{47877350-555A-4A59-B866-FB1B2A733229}" dt="2023-11-10T14:02:13.173" v="7" actId="478"/>
          <ac:spMkLst>
            <pc:docMk/>
            <pc:sldMk cId="780676576" sldId="3505"/>
            <ac:spMk id="2" creationId="{B52172CF-D6D3-4356-B01A-19CF342A2394}"/>
          </ac:spMkLst>
        </pc:spChg>
        <pc:spChg chg="add mod">
          <ac:chgData name="FALZON, Dennis" userId="96040e00-08ac-4837-b43b-4740716afd5a" providerId="ADAL" clId="{47877350-555A-4A59-B866-FB1B2A733229}" dt="2023-11-10T14:02:14.181" v="8"/>
          <ac:spMkLst>
            <pc:docMk/>
            <pc:sldMk cId="780676576" sldId="3505"/>
            <ac:spMk id="4" creationId="{D3F8FD15-6A05-E727-26A9-7CB2158D6A66}"/>
          </ac:spMkLst>
        </pc:spChg>
      </pc:sldChg>
      <pc:sldChg chg="modSp mod">
        <pc:chgData name="FALZON, Dennis" userId="96040e00-08ac-4837-b43b-4740716afd5a" providerId="ADAL" clId="{47877350-555A-4A59-B866-FB1B2A733229}" dt="2023-11-10T14:04:50.697" v="35" actId="1076"/>
        <pc:sldMkLst>
          <pc:docMk/>
          <pc:sldMk cId="2439606005" sldId="3507"/>
        </pc:sldMkLst>
        <pc:spChg chg="mod">
          <ac:chgData name="FALZON, Dennis" userId="96040e00-08ac-4837-b43b-4740716afd5a" providerId="ADAL" clId="{47877350-555A-4A59-B866-FB1B2A733229}" dt="2023-11-10T14:04:50.697" v="35" actId="1076"/>
          <ac:spMkLst>
            <pc:docMk/>
            <pc:sldMk cId="2439606005" sldId="3507"/>
            <ac:spMk id="4" creationId="{C9EA0EFA-A508-4B95-8431-65EFDDBF7EC9}"/>
          </ac:spMkLst>
        </pc:spChg>
      </pc:sldChg>
      <pc:sldChg chg="modSp mod">
        <pc:chgData name="FALZON, Dennis" userId="96040e00-08ac-4837-b43b-4740716afd5a" providerId="ADAL" clId="{47877350-555A-4A59-B866-FB1B2A733229}" dt="2023-11-10T14:05:00.763" v="37" actId="1076"/>
        <pc:sldMkLst>
          <pc:docMk/>
          <pc:sldMk cId="1212815635" sldId="3508"/>
        </pc:sldMkLst>
        <pc:spChg chg="mod">
          <ac:chgData name="FALZON, Dennis" userId="96040e00-08ac-4837-b43b-4740716afd5a" providerId="ADAL" clId="{47877350-555A-4A59-B866-FB1B2A733229}" dt="2023-11-10T14:05:00.763" v="37" actId="1076"/>
          <ac:spMkLst>
            <pc:docMk/>
            <pc:sldMk cId="1212815635" sldId="3508"/>
            <ac:spMk id="4" creationId="{C9EA0EFA-A508-4B95-8431-65EFDDBF7EC9}"/>
          </ac:spMkLst>
        </pc:spChg>
      </pc:sldChg>
      <pc:sldChg chg="modSp mod">
        <pc:chgData name="FALZON, Dennis" userId="96040e00-08ac-4837-b43b-4740716afd5a" providerId="ADAL" clId="{47877350-555A-4A59-B866-FB1B2A733229}" dt="2023-11-10T14:04:55.611" v="36" actId="1076"/>
        <pc:sldMkLst>
          <pc:docMk/>
          <pc:sldMk cId="1628982239" sldId="3509"/>
        </pc:sldMkLst>
        <pc:spChg chg="mod">
          <ac:chgData name="FALZON, Dennis" userId="96040e00-08ac-4837-b43b-4740716afd5a" providerId="ADAL" clId="{47877350-555A-4A59-B866-FB1B2A733229}" dt="2023-11-10T14:04:55.611" v="36" actId="1076"/>
          <ac:spMkLst>
            <pc:docMk/>
            <pc:sldMk cId="1628982239" sldId="3509"/>
            <ac:spMk id="4" creationId="{C9EA0EFA-A508-4B95-8431-65EFDDBF7EC9}"/>
          </ac:spMkLst>
        </pc:spChg>
      </pc:sldChg>
      <pc:sldChg chg="addSp delSp modSp mod">
        <pc:chgData name="FALZON, Dennis" userId="96040e00-08ac-4837-b43b-4740716afd5a" providerId="ADAL" clId="{47877350-555A-4A59-B866-FB1B2A733229}" dt="2023-11-10T14:03:09.685" v="16"/>
        <pc:sldMkLst>
          <pc:docMk/>
          <pc:sldMk cId="3843408719" sldId="3512"/>
        </pc:sldMkLst>
        <pc:spChg chg="del">
          <ac:chgData name="FALZON, Dennis" userId="96040e00-08ac-4837-b43b-4740716afd5a" providerId="ADAL" clId="{47877350-555A-4A59-B866-FB1B2A733229}" dt="2023-11-10T14:03:08.566" v="15" actId="478"/>
          <ac:spMkLst>
            <pc:docMk/>
            <pc:sldMk cId="3843408719" sldId="3512"/>
            <ac:spMk id="2" creationId="{E15EE819-B224-43D6-9AF9-8A2978E1E4C1}"/>
          </ac:spMkLst>
        </pc:spChg>
        <pc:spChg chg="add mod">
          <ac:chgData name="FALZON, Dennis" userId="96040e00-08ac-4837-b43b-4740716afd5a" providerId="ADAL" clId="{47877350-555A-4A59-B866-FB1B2A733229}" dt="2023-11-10T14:03:09.685" v="16"/>
          <ac:spMkLst>
            <pc:docMk/>
            <pc:sldMk cId="3843408719" sldId="3512"/>
            <ac:spMk id="6" creationId="{AC7FAB68-823B-6404-909E-1A53A9F6EC9D}"/>
          </ac:spMkLst>
        </pc:spChg>
      </pc:sldChg>
      <pc:sldChg chg="modSp mod">
        <pc:chgData name="FALZON, Dennis" userId="96040e00-08ac-4837-b43b-4740716afd5a" providerId="ADAL" clId="{47877350-555A-4A59-B866-FB1B2A733229}" dt="2023-11-10T14:01:55.961" v="6" actId="1076"/>
        <pc:sldMkLst>
          <pc:docMk/>
          <pc:sldMk cId="4091299549" sldId="3515"/>
        </pc:sldMkLst>
        <pc:spChg chg="mod">
          <ac:chgData name="FALZON, Dennis" userId="96040e00-08ac-4837-b43b-4740716afd5a" providerId="ADAL" clId="{47877350-555A-4A59-B866-FB1B2A733229}" dt="2023-11-10T14:01:55.961" v="6" actId="1076"/>
          <ac:spMkLst>
            <pc:docMk/>
            <pc:sldMk cId="4091299549" sldId="3515"/>
            <ac:spMk id="7" creationId="{0B146434-4EB5-88F6-B28A-7D5E7DA30288}"/>
          </ac:spMkLst>
        </pc:spChg>
        <pc:spChg chg="mod">
          <ac:chgData name="FALZON, Dennis" userId="96040e00-08ac-4837-b43b-4740716afd5a" providerId="ADAL" clId="{47877350-555A-4A59-B866-FB1B2A733229}" dt="2023-11-10T14:01:54.653" v="5" actId="5793"/>
          <ac:spMkLst>
            <pc:docMk/>
            <pc:sldMk cId="4091299549" sldId="3515"/>
            <ac:spMk id="9" creationId="{A0F6F612-260A-BE0C-734D-01526BB6B27A}"/>
          </ac:spMkLst>
        </pc:spChg>
      </pc:sldChg>
    </pc:docChg>
  </pc:docChgLst>
  <pc:docChgLst>
    <pc:chgData name="KOROBITSYN, Alexei" userId="75dc8168-a1e7-48ac-9667-d28459010327" providerId="ADAL" clId="{9FFA6901-FE0B-4661-A48B-5179CB0F1643}"/>
    <pc:docChg chg="undo custSel modSld sldOrd">
      <pc:chgData name="KOROBITSYN, Alexei" userId="75dc8168-a1e7-48ac-9667-d28459010327" providerId="ADAL" clId="{9FFA6901-FE0B-4661-A48B-5179CB0F1643}" dt="2023-11-10T13:52:38.731" v="95"/>
      <pc:docMkLst>
        <pc:docMk/>
      </pc:docMkLst>
      <pc:sldChg chg="ord">
        <pc:chgData name="KOROBITSYN, Alexei" userId="75dc8168-a1e7-48ac-9667-d28459010327" providerId="ADAL" clId="{9FFA6901-FE0B-4661-A48B-5179CB0F1643}" dt="2023-11-10T13:52:36.006" v="93"/>
        <pc:sldMkLst>
          <pc:docMk/>
          <pc:sldMk cId="2326578939" sldId="3494"/>
        </pc:sldMkLst>
      </pc:sldChg>
      <pc:sldChg chg="modSp mod ord">
        <pc:chgData name="KOROBITSYN, Alexei" userId="75dc8168-a1e7-48ac-9667-d28459010327" providerId="ADAL" clId="{9FFA6901-FE0B-4661-A48B-5179CB0F1643}" dt="2023-11-10T13:52:38.731" v="95"/>
        <pc:sldMkLst>
          <pc:docMk/>
          <pc:sldMk cId="2769138426" sldId="3495"/>
        </pc:sldMkLst>
        <pc:spChg chg="mod">
          <ac:chgData name="KOROBITSYN, Alexei" userId="75dc8168-a1e7-48ac-9667-d28459010327" providerId="ADAL" clId="{9FFA6901-FE0B-4661-A48B-5179CB0F1643}" dt="2023-11-10T13:50:13.232" v="91" actId="1076"/>
          <ac:spMkLst>
            <pc:docMk/>
            <pc:sldMk cId="2769138426" sldId="3495"/>
            <ac:spMk id="10" creationId="{4E3354A7-F786-4718-AE98-86E264011A34}"/>
          </ac:spMkLst>
        </pc:spChg>
      </pc:sldChg>
      <pc:sldChg chg="modSp mod">
        <pc:chgData name="KOROBITSYN, Alexei" userId="75dc8168-a1e7-48ac-9667-d28459010327" providerId="ADAL" clId="{9FFA6901-FE0B-4661-A48B-5179CB0F1643}" dt="2023-11-10T13:48:14.497" v="88" actId="948"/>
        <pc:sldMkLst>
          <pc:docMk/>
          <pc:sldMk cId="4091299549" sldId="3515"/>
        </pc:sldMkLst>
        <pc:spChg chg="mod">
          <ac:chgData name="KOROBITSYN, Alexei" userId="75dc8168-a1e7-48ac-9667-d28459010327" providerId="ADAL" clId="{9FFA6901-FE0B-4661-A48B-5179CB0F1643}" dt="2023-11-10T13:48:14.497" v="88" actId="948"/>
          <ac:spMkLst>
            <pc:docMk/>
            <pc:sldMk cId="4091299549" sldId="3515"/>
            <ac:spMk id="9" creationId="{A0F6F612-260A-BE0C-734D-01526BB6B27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88276" tIns="44138" rIns="88276" bIns="44138"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977928" y="1"/>
            <a:ext cx="3043649" cy="464839"/>
          </a:xfrm>
          <a:prstGeom prst="rect">
            <a:avLst/>
          </a:prstGeom>
          <a:noFill/>
          <a:ln w="9525">
            <a:noFill/>
            <a:miter lim="800000"/>
            <a:headEnd/>
            <a:tailEnd/>
          </a:ln>
          <a:effectLst/>
        </p:spPr>
        <p:txBody>
          <a:bodyPr vert="horz" wrap="square" lIns="88276" tIns="44138" rIns="88276" bIns="44138"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977928" y="8842723"/>
            <a:ext cx="3043649" cy="464839"/>
          </a:xfrm>
          <a:prstGeom prst="rect">
            <a:avLst/>
          </a:prstGeom>
          <a:noFill/>
          <a:ln w="9525">
            <a:noFill/>
            <a:miter lim="800000"/>
            <a:headEnd/>
            <a:tailEnd/>
          </a:ln>
          <a:effectLst/>
        </p:spPr>
        <p:txBody>
          <a:bodyPr vert="horz" wrap="square" lIns="88276" tIns="44138" rIns="88276" bIns="44138"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11163" y="698500"/>
            <a:ext cx="6202362"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616" y="4422131"/>
            <a:ext cx="5617870" cy="4188171"/>
          </a:xfrm>
          <a:prstGeom prst="rect">
            <a:avLst/>
          </a:prstGeom>
          <a:noFill/>
          <a:ln w="9525">
            <a:noFill/>
            <a:miter lim="800000"/>
            <a:headEnd/>
            <a:tailEnd/>
          </a:ln>
          <a:effectLst/>
        </p:spPr>
        <p:txBody>
          <a:bodyPr vert="horz" wrap="square" lIns="88276" tIns="44138" rIns="88276" bIns="441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1204913"/>
            <a:ext cx="5780088" cy="3252787"/>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lIns="88276" tIns="44138" rIns="88276" bIns="44138"/>
          <a:lstStyle/>
          <a:p>
            <a:pPr algn="r" defTabSz="882762" fontAlgn="auto">
              <a:spcBef>
                <a:spcPts val="0"/>
              </a:spcBef>
              <a:spcAft>
                <a:spcPts val="0"/>
              </a:spcAft>
              <a:defRPr/>
            </a:pPr>
            <a:fld id="{907DFC79-30DA-484F-85C8-36E3971802A1}" type="slidenum">
              <a:rPr lang="en-US" sz="1200" b="0">
                <a:solidFill>
                  <a:prstClr val="black"/>
                </a:solidFill>
                <a:latin typeface="Calibri"/>
                <a:cs typeface="+mn-cs"/>
              </a:rPr>
              <a:pPr algn="r" defTabSz="882762" fontAlgn="auto">
                <a:spcBef>
                  <a:spcPts val="0"/>
                </a:spcBef>
                <a:spcAft>
                  <a:spcPts val="0"/>
                </a:spcAft>
                <a:defRPr/>
              </a:pPr>
              <a:t>0</a:t>
            </a:fld>
            <a:endParaRPr lang="en-US" sz="1200" b="0" dirty="0">
              <a:solidFill>
                <a:prstClr val="black"/>
              </a:solidFill>
              <a:latin typeface="Calibri"/>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11</a:t>
            </a:fld>
            <a:endParaRPr lang="en-GB"/>
          </a:p>
        </p:txBody>
      </p:sp>
    </p:spTree>
    <p:extLst>
      <p:ext uri="{BB962C8B-B14F-4D97-AF65-F5344CB8AC3E}">
        <p14:creationId xmlns:p14="http://schemas.microsoft.com/office/powerpoint/2010/main" val="37099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12</a:t>
            </a:fld>
            <a:endParaRPr lang="en-GB"/>
          </a:p>
        </p:txBody>
      </p:sp>
    </p:spTree>
    <p:extLst>
      <p:ext uri="{BB962C8B-B14F-4D97-AF65-F5344CB8AC3E}">
        <p14:creationId xmlns:p14="http://schemas.microsoft.com/office/powerpoint/2010/main" val="249071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13</a:t>
            </a:fld>
            <a:endParaRPr lang="en-GB"/>
          </a:p>
        </p:txBody>
      </p:sp>
    </p:spTree>
    <p:extLst>
      <p:ext uri="{BB962C8B-B14F-4D97-AF65-F5344CB8AC3E}">
        <p14:creationId xmlns:p14="http://schemas.microsoft.com/office/powerpoint/2010/main" val="287240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15</a:t>
            </a:fld>
            <a:endParaRPr lang="en-GB"/>
          </a:p>
        </p:txBody>
      </p:sp>
    </p:spTree>
    <p:extLst>
      <p:ext uri="{BB962C8B-B14F-4D97-AF65-F5344CB8AC3E}">
        <p14:creationId xmlns:p14="http://schemas.microsoft.com/office/powerpoint/2010/main" val="2250531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16</a:t>
            </a:fld>
            <a:endParaRPr lang="en-GB"/>
          </a:p>
        </p:txBody>
      </p:sp>
    </p:spTree>
    <p:extLst>
      <p:ext uri="{BB962C8B-B14F-4D97-AF65-F5344CB8AC3E}">
        <p14:creationId xmlns:p14="http://schemas.microsoft.com/office/powerpoint/2010/main" val="309568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17</a:t>
            </a:fld>
            <a:endParaRPr lang="en-GB"/>
          </a:p>
        </p:txBody>
      </p:sp>
    </p:spTree>
    <p:extLst>
      <p:ext uri="{BB962C8B-B14F-4D97-AF65-F5344CB8AC3E}">
        <p14:creationId xmlns:p14="http://schemas.microsoft.com/office/powerpoint/2010/main" val="227597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2362"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a:t>
            </a:fld>
            <a:endParaRPr lang="en-GB"/>
          </a:p>
        </p:txBody>
      </p:sp>
    </p:spTree>
    <p:extLst>
      <p:ext uri="{BB962C8B-B14F-4D97-AF65-F5344CB8AC3E}">
        <p14:creationId xmlns:p14="http://schemas.microsoft.com/office/powerpoint/2010/main" val="269620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2</a:t>
            </a:fld>
            <a:endParaRPr lang="en-GB"/>
          </a:p>
        </p:txBody>
      </p:sp>
    </p:spTree>
    <p:extLst>
      <p:ext uri="{BB962C8B-B14F-4D97-AF65-F5344CB8AC3E}">
        <p14:creationId xmlns:p14="http://schemas.microsoft.com/office/powerpoint/2010/main" val="361970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3</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5</a:t>
            </a:fld>
            <a:endParaRPr lang="en-GB"/>
          </a:p>
        </p:txBody>
      </p:sp>
    </p:spTree>
    <p:extLst>
      <p:ext uri="{BB962C8B-B14F-4D97-AF65-F5344CB8AC3E}">
        <p14:creationId xmlns:p14="http://schemas.microsoft.com/office/powerpoint/2010/main" val="318295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6</a:t>
            </a:fld>
            <a:endParaRPr lang="en-GB"/>
          </a:p>
        </p:txBody>
      </p:sp>
    </p:spTree>
    <p:extLst>
      <p:ext uri="{BB962C8B-B14F-4D97-AF65-F5344CB8AC3E}">
        <p14:creationId xmlns:p14="http://schemas.microsoft.com/office/powerpoint/2010/main" val="307123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8</a:t>
            </a:fld>
            <a:endParaRPr lang="en-GB"/>
          </a:p>
        </p:txBody>
      </p:sp>
    </p:spTree>
    <p:extLst>
      <p:ext uri="{BB962C8B-B14F-4D97-AF65-F5344CB8AC3E}">
        <p14:creationId xmlns:p14="http://schemas.microsoft.com/office/powerpoint/2010/main" val="129646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9</a:t>
            </a:fld>
            <a:endParaRPr lang="en-GB"/>
          </a:p>
        </p:txBody>
      </p:sp>
    </p:spTree>
    <p:extLst>
      <p:ext uri="{BB962C8B-B14F-4D97-AF65-F5344CB8AC3E}">
        <p14:creationId xmlns:p14="http://schemas.microsoft.com/office/powerpoint/2010/main" val="10686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lIns="88276" tIns="44138" rIns="88276" bIns="44138"/>
          <a:lstStyle/>
          <a:p>
            <a:fld id="{822A00AB-CD15-433A-A355-4988AFD51729}" type="slidenum">
              <a:rPr lang="en-GB" smtClean="0"/>
              <a:t>10</a:t>
            </a:fld>
            <a:endParaRPr lang="en-GB"/>
          </a:p>
        </p:txBody>
      </p:sp>
    </p:spTree>
    <p:extLst>
      <p:ext uri="{BB962C8B-B14F-4D97-AF65-F5344CB8AC3E}">
        <p14:creationId xmlns:p14="http://schemas.microsoft.com/office/powerpoint/2010/main" val="838198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B4A0A-B137-4370-9648-BAB2A1A75EDB}"/>
              </a:ext>
            </a:extLst>
          </p:cNvPr>
          <p:cNvPicPr>
            <a:picLocks noChangeAspect="1"/>
          </p:cNvPicPr>
          <p:nvPr userDrawn="1"/>
        </p:nvPicPr>
        <p:blipFill rotWithShape="1">
          <a:blip r:embed="rId2"/>
          <a:srcRect b="36001"/>
          <a:stretch/>
        </p:blipFill>
        <p:spPr>
          <a:xfrm>
            <a:off x="1" y="-8888"/>
            <a:ext cx="12191999" cy="3134316"/>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40AA6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B0DDB2"/>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1"/>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adFill>
              <a:gsLst>
                <a:gs pos="0">
                  <a:srgbClr val="159D51"/>
                </a:gs>
                <a:gs pos="50000">
                  <a:srgbClr val="40AA65"/>
                </a:gs>
                <a:gs pos="100000">
                  <a:srgbClr val="83BE84"/>
                </a:gs>
              </a:gsLst>
              <a:lin ang="5400000" scaled="1"/>
            </a:gradFill>
            <a:ln>
              <a:noFill/>
            </a:ln>
          </p:spPr>
          <p:txBody>
            <a:bodyPr spcFirstLastPara="1" wrap="square" lIns="91425" tIns="91425" rIns="91425" bIns="91425" anchor="ctr" anchorCtr="0">
              <a:noAutofit/>
            </a:bodyPr>
            <a:lstStyle/>
            <a:p>
              <a:pPr>
                <a:buClr>
                  <a:srgbClr val="000000"/>
                </a:buClr>
                <a:buFont typeface="Arial"/>
                <a:buNone/>
              </a:pPr>
              <a:endParaRPr sz="1050" kern="0" dirty="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adFill>
              <a:gsLst>
                <a:gs pos="0">
                  <a:srgbClr val="159D51"/>
                </a:gs>
                <a:gs pos="50000">
                  <a:srgbClr val="40AA65"/>
                </a:gs>
                <a:gs pos="100000">
                  <a:srgbClr val="83BE84"/>
                </a:gs>
              </a:gsLst>
              <a:lin ang="5400000" scaled="1"/>
            </a:gra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159D51"/>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dirty="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40AA6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B0DDB2"/>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B0DDB2"/>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159D51"/>
                  </a:gs>
                  <a:gs pos="50000">
                    <a:srgbClr val="40AA65"/>
                  </a:gs>
                  <a:gs pos="100000">
                    <a:srgbClr val="83BE84"/>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159D51"/>
                  </a:gs>
                  <a:gs pos="50000">
                    <a:srgbClr val="40AA65"/>
                  </a:gs>
                  <a:gs pos="100000">
                    <a:srgbClr val="83BE84"/>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dirty="0"/>
              <a:t>Module 1: TB preventive treatment</a:t>
            </a:r>
            <a:endParaRPr lang="en-GB" dirty="0"/>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dirty="0"/>
          </a:p>
        </p:txBody>
      </p:sp>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grpSp>
        <p:nvGrpSpPr>
          <p:cNvPr id="38" name="Google Shape;62;p5">
            <a:extLst>
              <a:ext uri="{FF2B5EF4-FFF2-40B4-BE49-F238E27FC236}">
                <a16:creationId xmlns:a16="http://schemas.microsoft.com/office/drawing/2014/main" id="{84FBD07E-C875-F4E0-980F-D5ADCB4A5FEE}"/>
              </a:ext>
            </a:extLst>
          </p:cNvPr>
          <p:cNvGrpSpPr/>
          <p:nvPr userDrawn="1"/>
        </p:nvGrpSpPr>
        <p:grpSpPr>
          <a:xfrm flipH="1" flipV="1">
            <a:off x="10667614" y="6492868"/>
            <a:ext cx="1524380" cy="368837"/>
            <a:chOff x="-4" y="39"/>
            <a:chExt cx="7072430" cy="1325315"/>
          </a:xfrm>
          <a:solidFill>
            <a:srgbClr val="0093D5"/>
          </a:solidFill>
        </p:grpSpPr>
        <p:sp>
          <p:nvSpPr>
            <p:cNvPr id="39" name="Google Shape;63;p5">
              <a:extLst>
                <a:ext uri="{FF2B5EF4-FFF2-40B4-BE49-F238E27FC236}">
                  <a16:creationId xmlns:a16="http://schemas.microsoft.com/office/drawing/2014/main" id="{C0C0D398-4522-3FB3-3E60-6CA085B781D4}"/>
                </a:ext>
              </a:extLst>
            </p:cNvPr>
            <p:cNvSpPr/>
            <p:nvPr/>
          </p:nvSpPr>
          <p:spPr>
            <a:xfrm>
              <a:off x="6292649" y="126425"/>
              <a:ext cx="779700" cy="259800"/>
            </a:xfrm>
            <a:prstGeom prst="triangle">
              <a:avLst>
                <a:gd name="adj" fmla="val 32425"/>
              </a:avLst>
            </a:prstGeom>
            <a:solidFill>
              <a:srgbClr val="40AA6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0" name="Google Shape;64;p5">
              <a:extLst>
                <a:ext uri="{FF2B5EF4-FFF2-40B4-BE49-F238E27FC236}">
                  <a16:creationId xmlns:a16="http://schemas.microsoft.com/office/drawing/2014/main" id="{0B95D0FC-E2F4-5C83-C5A1-C24CA6C55DDE}"/>
                </a:ext>
              </a:extLst>
            </p:cNvPr>
            <p:cNvGrpSpPr/>
            <p:nvPr/>
          </p:nvGrpSpPr>
          <p:grpSpPr>
            <a:xfrm rot="10800000" flipH="1">
              <a:off x="3" y="39"/>
              <a:ext cx="6756167" cy="1325315"/>
              <a:chOff x="-2168138" y="332637"/>
              <a:chExt cx="8650662" cy="1696948"/>
            </a:xfrm>
            <a:grpFill/>
          </p:grpSpPr>
          <p:sp>
            <p:nvSpPr>
              <p:cNvPr id="44" name="Google Shape;65;p5">
                <a:extLst>
                  <a:ext uri="{FF2B5EF4-FFF2-40B4-BE49-F238E27FC236}">
                    <a16:creationId xmlns:a16="http://schemas.microsoft.com/office/drawing/2014/main" id="{44F36E18-067F-C489-8F2D-113722A8E323}"/>
                  </a:ext>
                </a:extLst>
              </p:cNvPr>
              <p:cNvSpPr/>
              <p:nvPr/>
            </p:nvSpPr>
            <p:spPr>
              <a:xfrm>
                <a:off x="-2168138" y="332646"/>
                <a:ext cx="6958202" cy="1696939"/>
              </a:xfrm>
              <a:prstGeom prst="rect">
                <a:avLst/>
              </a:prstGeom>
              <a:solidFill>
                <a:srgbClr val="B0DDB2"/>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45" name="Google Shape;66;p5">
                <a:extLst>
                  <a:ext uri="{FF2B5EF4-FFF2-40B4-BE49-F238E27FC236}">
                    <a16:creationId xmlns:a16="http://schemas.microsoft.com/office/drawing/2014/main" id="{1FB7AD0C-F28A-17E4-0AEB-8D4DD03D7BEF}"/>
                  </a:ext>
                </a:extLst>
              </p:cNvPr>
              <p:cNvSpPr/>
              <p:nvPr/>
            </p:nvSpPr>
            <p:spPr>
              <a:xfrm>
                <a:off x="4783024" y="332637"/>
                <a:ext cx="1699500" cy="1696939"/>
              </a:xfrm>
              <a:prstGeom prst="rtTriangle">
                <a:avLst/>
              </a:prstGeom>
              <a:solidFill>
                <a:srgbClr val="B0DDB2"/>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41" name="Google Shape;67;p5">
              <a:extLst>
                <a:ext uri="{FF2B5EF4-FFF2-40B4-BE49-F238E27FC236}">
                  <a16:creationId xmlns:a16="http://schemas.microsoft.com/office/drawing/2014/main" id="{4215D0D3-B0B1-6B63-ECA0-FC0DB467B0F4}"/>
                </a:ext>
              </a:extLst>
            </p:cNvPr>
            <p:cNvGrpSpPr/>
            <p:nvPr/>
          </p:nvGrpSpPr>
          <p:grpSpPr>
            <a:xfrm rot="10800000" flipH="1">
              <a:off x="-4" y="381007"/>
              <a:ext cx="7072430" cy="771744"/>
              <a:chOff x="-9092084" y="330075"/>
              <a:chExt cx="15574609" cy="1699501"/>
            </a:xfrm>
            <a:grpFill/>
          </p:grpSpPr>
          <p:sp>
            <p:nvSpPr>
              <p:cNvPr id="42" name="Google Shape;68;p5">
                <a:extLst>
                  <a:ext uri="{FF2B5EF4-FFF2-40B4-BE49-F238E27FC236}">
                    <a16:creationId xmlns:a16="http://schemas.microsoft.com/office/drawing/2014/main" id="{63D2CD06-11E3-98A1-66B4-F57168F86C5C}"/>
                  </a:ext>
                </a:extLst>
              </p:cNvPr>
              <p:cNvSpPr/>
              <p:nvPr/>
            </p:nvSpPr>
            <p:spPr>
              <a:xfrm>
                <a:off x="-9092084" y="330076"/>
                <a:ext cx="13882200" cy="1699500"/>
              </a:xfrm>
              <a:prstGeom prst="rect">
                <a:avLst/>
              </a:prstGeom>
              <a:gradFill>
                <a:gsLst>
                  <a:gs pos="0">
                    <a:srgbClr val="159D51"/>
                  </a:gs>
                  <a:gs pos="50000">
                    <a:srgbClr val="40AA65"/>
                  </a:gs>
                  <a:gs pos="100000">
                    <a:srgbClr val="83BE84"/>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43" name="Google Shape;69;p5">
                <a:extLst>
                  <a:ext uri="{FF2B5EF4-FFF2-40B4-BE49-F238E27FC236}">
                    <a16:creationId xmlns:a16="http://schemas.microsoft.com/office/drawing/2014/main" id="{AFE1940D-A5F8-70AB-545A-076E90EB559F}"/>
                  </a:ext>
                </a:extLst>
              </p:cNvPr>
              <p:cNvSpPr/>
              <p:nvPr/>
            </p:nvSpPr>
            <p:spPr>
              <a:xfrm>
                <a:off x="4783025" y="330075"/>
                <a:ext cx="1699500" cy="1699500"/>
              </a:xfrm>
              <a:prstGeom prst="rtTriangle">
                <a:avLst/>
              </a:prstGeom>
              <a:gradFill>
                <a:gsLst>
                  <a:gs pos="0">
                    <a:srgbClr val="159D51"/>
                  </a:gs>
                  <a:gs pos="50000">
                    <a:srgbClr val="40AA65"/>
                  </a:gs>
                  <a:gs pos="100000">
                    <a:srgbClr val="83BE84"/>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preventive treatment</a:t>
            </a:r>
            <a:endParaRPr lang="en-GB" dirty="0"/>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dirty="0"/>
          </a:p>
        </p:txBody>
      </p:sp>
    </p:spTree>
    <p:extLst>
      <p:ext uri="{BB962C8B-B14F-4D97-AF65-F5344CB8AC3E}">
        <p14:creationId xmlns:p14="http://schemas.microsoft.com/office/powerpoint/2010/main" val="168703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69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42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normal">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916074"/>
            <a:chOff x="-4" y="40"/>
            <a:chExt cx="7072430" cy="1327315"/>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005D86"/>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40"/>
              <a:ext cx="6756168" cy="1327315"/>
              <a:chOff x="-2168138" y="330075"/>
              <a:chExt cx="8650663" cy="1699506"/>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330081"/>
                <a:ext cx="6958200" cy="1699500"/>
              </a:xfrm>
              <a:prstGeom prst="rect">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5" y="330075"/>
                <a:ext cx="1699500" cy="1699500"/>
              </a:xfrm>
              <a:prstGeom prst="rtTriangle">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pic>
        <p:nvPicPr>
          <p:cNvPr id="12" name="Picture 11">
            <a:extLst>
              <a:ext uri="{FF2B5EF4-FFF2-40B4-BE49-F238E27FC236}">
                <a16:creationId xmlns:a16="http://schemas.microsoft.com/office/drawing/2014/main" id="{1E32C807-E7E9-42B5-BAE6-0620FBDC4A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7" y="6376211"/>
            <a:ext cx="1475309" cy="451550"/>
          </a:xfrm>
          <a:prstGeom prst="rect">
            <a:avLst/>
          </a:prstGeom>
        </p:spPr>
      </p:pic>
      <p:grpSp>
        <p:nvGrpSpPr>
          <p:cNvPr id="13" name="Group 12">
            <a:extLst>
              <a:ext uri="{FF2B5EF4-FFF2-40B4-BE49-F238E27FC236}">
                <a16:creationId xmlns:a16="http://schemas.microsoft.com/office/drawing/2014/main" id="{FFA257A9-9016-46AB-AC86-BADD67EB7428}"/>
              </a:ext>
            </a:extLst>
          </p:cNvPr>
          <p:cNvGrpSpPr/>
          <p:nvPr userDrawn="1"/>
        </p:nvGrpSpPr>
        <p:grpSpPr>
          <a:xfrm>
            <a:off x="10706867" y="6156678"/>
            <a:ext cx="1475309" cy="692696"/>
            <a:chOff x="10428463" y="6025200"/>
            <a:chExt cx="1773703" cy="832800"/>
          </a:xfrm>
        </p:grpSpPr>
        <p:pic>
          <p:nvPicPr>
            <p:cNvPr id="14" name="Picture 13">
              <a:extLst>
                <a:ext uri="{FF2B5EF4-FFF2-40B4-BE49-F238E27FC236}">
                  <a16:creationId xmlns:a16="http://schemas.microsoft.com/office/drawing/2014/main" id="{B7F4D891-94F6-435C-92D1-793EB9989B46}"/>
                </a:ext>
              </a:extLst>
            </p:cNvPr>
            <p:cNvPicPr>
              <a:picLocks noChangeAspect="1"/>
            </p:cNvPicPr>
            <p:nvPr userDrawn="1"/>
          </p:nvPicPr>
          <p:blipFill>
            <a:blip r:embed="rId3"/>
            <a:stretch>
              <a:fillRect/>
            </a:stretch>
          </p:blipFill>
          <p:spPr>
            <a:xfrm>
              <a:off x="10428463" y="6025200"/>
              <a:ext cx="1773703" cy="832800"/>
            </a:xfrm>
            <a:prstGeom prst="rect">
              <a:avLst/>
            </a:prstGeom>
          </p:spPr>
        </p:pic>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6668" y="6036089"/>
              <a:ext cx="793381" cy="792088"/>
            </a:xfrm>
            <a:prstGeom prst="rect">
              <a:avLst/>
            </a:prstGeom>
          </p:spPr>
        </p:pic>
      </p:grpSp>
    </p:spTree>
    <p:extLst>
      <p:ext uri="{BB962C8B-B14F-4D97-AF65-F5344CB8AC3E}">
        <p14:creationId xmlns:p14="http://schemas.microsoft.com/office/powerpoint/2010/main" val="283269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82" r:id="rId3"/>
    <p:sldLayoutId id="2147483995"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90797"/>
      </p:ext>
    </p:extLst>
  </p:cSld>
  <p:clrMap bg1="lt1" tx1="dk1" bg2="lt2" tx2="dk2" accent1="accent1" accent2="accent2" accent3="accent3" accent4="accent4" accent5="accent5" accent6="accent6" hlink="hlink" folHlink="folHlink"/>
  <p:sldLayoutIdLst>
    <p:sldLayoutId id="2147483991" r:id="rId1"/>
    <p:sldLayoutId id="2147483993" r:id="rId2"/>
  </p:sldLayoutIdLst>
  <p:txStyles>
    <p:titleStyle>
      <a:lvl1pPr algn="l" defTabSz="1216701" rtl="0" eaLnBrk="0" fontAlgn="base" hangingPunct="0">
        <a:lnSpc>
          <a:spcPct val="90000"/>
        </a:lnSpc>
        <a:spcBef>
          <a:spcPct val="0"/>
        </a:spcBef>
        <a:spcAft>
          <a:spcPct val="0"/>
        </a:spcAft>
        <a:defRPr sz="5855" kern="1200">
          <a:solidFill>
            <a:schemeClr val="tx1"/>
          </a:solidFill>
          <a:latin typeface="+mj-lt"/>
          <a:ea typeface="+mj-ea"/>
          <a:cs typeface="+mj-cs"/>
        </a:defRPr>
      </a:lvl1pPr>
      <a:lvl2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2pPr>
      <a:lvl3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3pPr>
      <a:lvl4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4pPr>
      <a:lvl5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5pPr>
      <a:lvl6pPr marL="304175" algn="l" defTabSz="1216701" rtl="0" fontAlgn="base">
        <a:lnSpc>
          <a:spcPct val="90000"/>
        </a:lnSpc>
        <a:spcBef>
          <a:spcPct val="0"/>
        </a:spcBef>
        <a:spcAft>
          <a:spcPct val="0"/>
        </a:spcAft>
        <a:defRPr sz="5855">
          <a:solidFill>
            <a:schemeClr val="tx1"/>
          </a:solidFill>
          <a:latin typeface="Calibri Light" panose="020F0302020204030204" pitchFamily="34" charset="0"/>
        </a:defRPr>
      </a:lvl6pPr>
      <a:lvl7pPr marL="608350" algn="l" defTabSz="1216701" rtl="0" fontAlgn="base">
        <a:lnSpc>
          <a:spcPct val="90000"/>
        </a:lnSpc>
        <a:spcBef>
          <a:spcPct val="0"/>
        </a:spcBef>
        <a:spcAft>
          <a:spcPct val="0"/>
        </a:spcAft>
        <a:defRPr sz="5855">
          <a:solidFill>
            <a:schemeClr val="tx1"/>
          </a:solidFill>
          <a:latin typeface="Calibri Light" panose="020F0302020204030204" pitchFamily="34" charset="0"/>
        </a:defRPr>
      </a:lvl7pPr>
      <a:lvl8pPr marL="912525" algn="l" defTabSz="1216701" rtl="0" fontAlgn="base">
        <a:lnSpc>
          <a:spcPct val="90000"/>
        </a:lnSpc>
        <a:spcBef>
          <a:spcPct val="0"/>
        </a:spcBef>
        <a:spcAft>
          <a:spcPct val="0"/>
        </a:spcAft>
        <a:defRPr sz="5855">
          <a:solidFill>
            <a:schemeClr val="tx1"/>
          </a:solidFill>
          <a:latin typeface="Calibri Light" panose="020F0302020204030204" pitchFamily="34" charset="0"/>
        </a:defRPr>
      </a:lvl8pPr>
      <a:lvl9pPr marL="1216701" algn="l" defTabSz="1216701" rtl="0" fontAlgn="base">
        <a:lnSpc>
          <a:spcPct val="90000"/>
        </a:lnSpc>
        <a:spcBef>
          <a:spcPct val="0"/>
        </a:spcBef>
        <a:spcAft>
          <a:spcPct val="0"/>
        </a:spcAft>
        <a:defRPr sz="5855">
          <a:solidFill>
            <a:schemeClr val="tx1"/>
          </a:solidFill>
          <a:latin typeface="Calibri Light" panose="020F0302020204030204" pitchFamily="34" charset="0"/>
        </a:defRPr>
      </a:lvl9pPr>
    </p:titleStyle>
    <p:bodyStyle>
      <a:lvl1pPr marL="304175" indent="-304175" algn="l" defTabSz="1216701" rtl="0" eaLnBrk="0" fontAlgn="base" hangingPunct="0">
        <a:lnSpc>
          <a:spcPct val="90000"/>
        </a:lnSpc>
        <a:spcBef>
          <a:spcPts val="1331"/>
        </a:spcBef>
        <a:spcAft>
          <a:spcPct val="0"/>
        </a:spcAft>
        <a:buFont typeface="Arial" panose="020B0604020202020204" pitchFamily="34" charset="0"/>
        <a:buChar char="•"/>
        <a:defRPr sz="3726" kern="1200">
          <a:solidFill>
            <a:schemeClr val="tx1"/>
          </a:solidFill>
          <a:latin typeface="+mn-lt"/>
          <a:ea typeface="+mn-ea"/>
          <a:cs typeface="+mn-cs"/>
        </a:defRPr>
      </a:lvl1pPr>
      <a:lvl2pPr marL="912525" indent="-304175" algn="l" defTabSz="1216701" rtl="0" eaLnBrk="0" fontAlgn="base" hangingPunct="0">
        <a:lnSpc>
          <a:spcPct val="90000"/>
        </a:lnSpc>
        <a:spcBef>
          <a:spcPts val="665"/>
        </a:spcBef>
        <a:spcAft>
          <a:spcPct val="0"/>
        </a:spcAft>
        <a:buFont typeface="Arial" panose="020B0604020202020204" pitchFamily="34" charset="0"/>
        <a:buChar char="•"/>
        <a:defRPr sz="3193" kern="1200">
          <a:solidFill>
            <a:schemeClr val="tx1"/>
          </a:solidFill>
          <a:latin typeface="+mn-lt"/>
          <a:ea typeface="+mn-ea"/>
          <a:cs typeface="+mn-cs"/>
        </a:defRPr>
      </a:lvl2pPr>
      <a:lvl3pPr marL="1520876" indent="-304175" algn="l" defTabSz="1216701" rtl="0" eaLnBrk="0" fontAlgn="base" hangingPunct="0">
        <a:lnSpc>
          <a:spcPct val="90000"/>
        </a:lnSpc>
        <a:spcBef>
          <a:spcPts val="665"/>
        </a:spcBef>
        <a:spcAft>
          <a:spcPct val="0"/>
        </a:spcAft>
        <a:buFont typeface="Arial" panose="020B0604020202020204" pitchFamily="34" charset="0"/>
        <a:buChar char="•"/>
        <a:defRPr sz="2661" kern="1200">
          <a:solidFill>
            <a:schemeClr val="tx1"/>
          </a:solidFill>
          <a:latin typeface="+mn-lt"/>
          <a:ea typeface="+mn-ea"/>
          <a:cs typeface="+mn-cs"/>
        </a:defRPr>
      </a:lvl3pPr>
      <a:lvl4pPr marL="2129226" indent="-304175" algn="l" defTabSz="1216701" rtl="0" eaLnBrk="0" fontAlgn="base" hangingPunct="0">
        <a:lnSpc>
          <a:spcPct val="90000"/>
        </a:lnSpc>
        <a:spcBef>
          <a:spcPts val="665"/>
        </a:spcBef>
        <a:spcAft>
          <a:spcPct val="0"/>
        </a:spcAft>
        <a:buFont typeface="Arial" panose="020B0604020202020204" pitchFamily="34" charset="0"/>
        <a:buChar char="•"/>
        <a:defRPr sz="2395" kern="1200">
          <a:solidFill>
            <a:schemeClr val="tx1"/>
          </a:solidFill>
          <a:latin typeface="+mn-lt"/>
          <a:ea typeface="+mn-ea"/>
          <a:cs typeface="+mn-cs"/>
        </a:defRPr>
      </a:lvl4pPr>
      <a:lvl5pPr marL="2737576" indent="-304175" algn="l" defTabSz="1216701" rtl="0" eaLnBrk="0" fontAlgn="base" hangingPunct="0">
        <a:lnSpc>
          <a:spcPct val="90000"/>
        </a:lnSpc>
        <a:spcBef>
          <a:spcPts val="665"/>
        </a:spcBef>
        <a:spcAft>
          <a:spcPct val="0"/>
        </a:spcAft>
        <a:buFont typeface="Arial" panose="020B0604020202020204" pitchFamily="34" charset="0"/>
        <a:buChar char="•"/>
        <a:defRPr sz="2395" kern="1200">
          <a:solidFill>
            <a:schemeClr val="tx1"/>
          </a:solidFill>
          <a:latin typeface="+mn-lt"/>
          <a:ea typeface="+mn-ea"/>
          <a:cs typeface="+mn-cs"/>
        </a:defRPr>
      </a:lvl5pPr>
      <a:lvl6pPr marL="3346428"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6pPr>
      <a:lvl7pPr marL="3954871"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7pPr>
      <a:lvl8pPr marL="4563312"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8pPr>
      <a:lvl9pPr marL="5171753"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9pPr>
    </p:bodyStyle>
    <p:otherStyle>
      <a:defPPr>
        <a:defRPr lang="en-US"/>
      </a:defPPr>
      <a:lvl1pPr marL="0" algn="l" defTabSz="1216883" rtl="0" eaLnBrk="1" latinLnBrk="0" hangingPunct="1">
        <a:defRPr sz="2396" kern="1200">
          <a:solidFill>
            <a:schemeClr val="tx1"/>
          </a:solidFill>
          <a:latin typeface="+mn-lt"/>
          <a:ea typeface="+mn-ea"/>
          <a:cs typeface="+mn-cs"/>
        </a:defRPr>
      </a:lvl1pPr>
      <a:lvl2pPr marL="608441" algn="l" defTabSz="1216883" rtl="0" eaLnBrk="1" latinLnBrk="0" hangingPunct="1">
        <a:defRPr sz="2396" kern="1200">
          <a:solidFill>
            <a:schemeClr val="tx1"/>
          </a:solidFill>
          <a:latin typeface="+mn-lt"/>
          <a:ea typeface="+mn-ea"/>
          <a:cs typeface="+mn-cs"/>
        </a:defRPr>
      </a:lvl2pPr>
      <a:lvl3pPr marL="1216883" algn="l" defTabSz="1216883" rtl="0" eaLnBrk="1" latinLnBrk="0" hangingPunct="1">
        <a:defRPr sz="2396" kern="1200">
          <a:solidFill>
            <a:schemeClr val="tx1"/>
          </a:solidFill>
          <a:latin typeface="+mn-lt"/>
          <a:ea typeface="+mn-ea"/>
          <a:cs typeface="+mn-cs"/>
        </a:defRPr>
      </a:lvl3pPr>
      <a:lvl4pPr marL="1825324" algn="l" defTabSz="1216883" rtl="0" eaLnBrk="1" latinLnBrk="0" hangingPunct="1">
        <a:defRPr sz="2396" kern="1200">
          <a:solidFill>
            <a:schemeClr val="tx1"/>
          </a:solidFill>
          <a:latin typeface="+mn-lt"/>
          <a:ea typeface="+mn-ea"/>
          <a:cs typeface="+mn-cs"/>
        </a:defRPr>
      </a:lvl4pPr>
      <a:lvl5pPr marL="2433767" algn="l" defTabSz="1216883" rtl="0" eaLnBrk="1" latinLnBrk="0" hangingPunct="1">
        <a:defRPr sz="2396" kern="1200">
          <a:solidFill>
            <a:schemeClr val="tx1"/>
          </a:solidFill>
          <a:latin typeface="+mn-lt"/>
          <a:ea typeface="+mn-ea"/>
          <a:cs typeface="+mn-cs"/>
        </a:defRPr>
      </a:lvl5pPr>
      <a:lvl6pPr marL="3042208" algn="l" defTabSz="1216883" rtl="0" eaLnBrk="1" latinLnBrk="0" hangingPunct="1">
        <a:defRPr sz="2396" kern="1200">
          <a:solidFill>
            <a:schemeClr val="tx1"/>
          </a:solidFill>
          <a:latin typeface="+mn-lt"/>
          <a:ea typeface="+mn-ea"/>
          <a:cs typeface="+mn-cs"/>
        </a:defRPr>
      </a:lvl6pPr>
      <a:lvl7pPr marL="3650649" algn="l" defTabSz="1216883" rtl="0" eaLnBrk="1" latinLnBrk="0" hangingPunct="1">
        <a:defRPr sz="2396" kern="1200">
          <a:solidFill>
            <a:schemeClr val="tx1"/>
          </a:solidFill>
          <a:latin typeface="+mn-lt"/>
          <a:ea typeface="+mn-ea"/>
          <a:cs typeface="+mn-cs"/>
        </a:defRPr>
      </a:lvl7pPr>
      <a:lvl8pPr marL="4259091" algn="l" defTabSz="1216883" rtl="0" eaLnBrk="1" latinLnBrk="0" hangingPunct="1">
        <a:defRPr sz="2396" kern="1200">
          <a:solidFill>
            <a:schemeClr val="tx1"/>
          </a:solidFill>
          <a:latin typeface="+mn-lt"/>
          <a:ea typeface="+mn-ea"/>
          <a:cs typeface="+mn-cs"/>
        </a:defRPr>
      </a:lvl8pPr>
      <a:lvl9pPr marL="4867532" algn="l" defTabSz="1216883" rtl="0" eaLnBrk="1" latinLnBrk="0" hangingPunct="1">
        <a:defRPr sz="23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542785-EABE-480B-B72B-66AB661E802A}"/>
              </a:ext>
            </a:extLst>
          </p:cNvPr>
          <p:cNvSpPr/>
          <p:nvPr/>
        </p:nvSpPr>
        <p:spPr>
          <a:xfrm>
            <a:off x="890806" y="3429000"/>
            <a:ext cx="4843677" cy="1877437"/>
          </a:xfrm>
          <a:prstGeom prst="rect">
            <a:avLst/>
          </a:prstGeom>
        </p:spPr>
        <p:txBody>
          <a:bodyPr wrap="square">
            <a:spAutoFit/>
          </a:bodyPr>
          <a:lstStyle/>
          <a:p>
            <a:r>
              <a:rPr lang="en-US" sz="20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3:</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Rapid diagnostics for </a:t>
            </a:r>
          </a:p>
          <a:p>
            <a:r>
              <a:rPr lang="en-US" sz="3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tuberculosis detection</a:t>
            </a:r>
            <a:endParaRPr lang="en-US" sz="3200" dirty="0">
              <a:solidFill>
                <a:srgbClr val="FFFF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59A1621-0232-489E-9DBC-CA47BE273E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24349" y="4257221"/>
            <a:ext cx="1601017" cy="2263616"/>
          </a:xfrm>
          <a:prstGeom prst="rect">
            <a:avLst/>
          </a:prstGeom>
          <a:ln w="38100">
            <a:solidFill>
              <a:schemeClr val="accent3"/>
            </a:solidFill>
          </a:ln>
        </p:spPr>
      </p:pic>
      <p:pic>
        <p:nvPicPr>
          <p:cNvPr id="5" name="Picture 4">
            <a:extLst>
              <a:ext uri="{FF2B5EF4-FFF2-40B4-BE49-F238E27FC236}">
                <a16:creationId xmlns:a16="http://schemas.microsoft.com/office/drawing/2014/main" id="{6AB94686-8CA5-FB12-6C51-76EFF3E77028}"/>
              </a:ext>
            </a:extLst>
          </p:cNvPr>
          <p:cNvPicPr>
            <a:picLocks noChangeAspect="1"/>
          </p:cNvPicPr>
          <p:nvPr/>
        </p:nvPicPr>
        <p:blipFill>
          <a:blip r:embed="rId4"/>
          <a:stretch>
            <a:fillRect/>
          </a:stretch>
        </p:blipFill>
        <p:spPr>
          <a:xfrm>
            <a:off x="8014309" y="4257221"/>
            <a:ext cx="1601018" cy="2267852"/>
          </a:xfrm>
          <a:prstGeom prst="rect">
            <a:avLst/>
          </a:prstGeom>
          <a:noFill/>
          <a:ln w="38100">
            <a:solidFill>
              <a:schemeClr val="accent3"/>
            </a:solidFill>
          </a:ln>
        </p:spPr>
      </p:pic>
    </p:spTree>
    <p:extLst>
      <p:ext uri="{BB962C8B-B14F-4D97-AF65-F5344CB8AC3E}">
        <p14:creationId xmlns:p14="http://schemas.microsoft.com/office/powerpoint/2010/main" val="3814185041"/>
      </p:ext>
    </p:extLst>
  </p:cSld>
  <p:clrMapOvr>
    <a:masterClrMapping/>
  </p:clrMapOvr>
  <mc:AlternateContent xmlns:mc="http://schemas.openxmlformats.org/markup-compatibility/2006" xmlns:p14="http://schemas.microsoft.com/office/powerpoint/2010/main">
    <mc:Choice Requires="p14">
      <p:transition spd="med" p14:dur="700" advTm="18337">
        <p:fade/>
      </p:transition>
    </mc:Choice>
    <mc:Fallback xmlns="">
      <p:transition spd="med" advTm="1833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38F2B57A-70D3-4D60-ABDF-C7EDB372132E}"/>
              </a:ext>
            </a:extLst>
          </p:cNvPr>
          <p:cNvSpPr txBox="1">
            <a:spLocks/>
          </p:cNvSpPr>
          <p:nvPr/>
        </p:nvSpPr>
        <p:spPr>
          <a:xfrm>
            <a:off x="132934" y="1230654"/>
            <a:ext cx="7972136" cy="88000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600" b="0" kern="0" dirty="0">
                <a:solidFill>
                  <a:srgbClr val="0070C0"/>
                </a:solidFill>
              </a:rPr>
              <a:t>In adults and children with signs and symptoms of TB meningitis:</a:t>
            </a:r>
            <a:endParaRPr lang="en-US" sz="1600" b="0" kern="0" dirty="0">
              <a:solidFill>
                <a:srgbClr val="0070C0"/>
              </a:solidFill>
            </a:endParaRPr>
          </a:p>
          <a:p>
            <a:pPr marL="514350" lvl="1" indent="-171450" defTabSz="685800" eaLnBrk="1" hangingPunct="1">
              <a:spcBef>
                <a:spcPts val="375"/>
              </a:spcBef>
              <a:buFont typeface="Arial" panose="020B0604020202020204" pitchFamily="34" charset="0"/>
              <a:buChar char="•"/>
            </a:pPr>
            <a:r>
              <a:rPr lang="en-US" sz="1500" kern="0" dirty="0" err="1"/>
              <a:t>Xpert</a:t>
            </a:r>
            <a:r>
              <a:rPr lang="en-US" sz="1500" kern="0" dirty="0"/>
              <a:t> MTB/RIF </a:t>
            </a:r>
            <a:r>
              <a:rPr lang="en-US" sz="1500" b="0" kern="0" dirty="0"/>
              <a:t>or </a:t>
            </a:r>
            <a:r>
              <a:rPr lang="en-US" sz="1500" kern="0" dirty="0" err="1"/>
              <a:t>Xpert</a:t>
            </a:r>
            <a:r>
              <a:rPr lang="en-US" sz="1500" kern="0" dirty="0"/>
              <a:t> Ultra </a:t>
            </a:r>
            <a:r>
              <a:rPr lang="en-US" sz="1500" b="0" kern="0" dirty="0"/>
              <a:t>should be used in cerebrospinal fluid (CSF) as an initial diagnostic test for TB meningitis rather than smear microscopy/culture. </a:t>
            </a:r>
          </a:p>
          <a:p>
            <a:pPr marL="0" indent="0">
              <a:buFontTx/>
              <a:buNone/>
            </a:pPr>
            <a:endParaRPr lang="en-US" b="0" kern="0" dirty="0"/>
          </a:p>
        </p:txBody>
      </p:sp>
      <p:graphicFrame>
        <p:nvGraphicFramePr>
          <p:cNvPr id="15" name="Content Placeholder 12">
            <a:extLst>
              <a:ext uri="{FF2B5EF4-FFF2-40B4-BE49-F238E27FC236}">
                <a16:creationId xmlns:a16="http://schemas.microsoft.com/office/drawing/2014/main" id="{BCAC283D-F207-432E-B1B3-0251935768BB}"/>
              </a:ext>
            </a:extLst>
          </p:cNvPr>
          <p:cNvGraphicFramePr>
            <a:graphicFrameLocks/>
          </p:cNvGraphicFramePr>
          <p:nvPr>
            <p:extLst>
              <p:ext uri="{D42A27DB-BD31-4B8C-83A1-F6EECF244321}">
                <p14:modId xmlns:p14="http://schemas.microsoft.com/office/powerpoint/2010/main" val="3017944988"/>
              </p:ext>
            </p:extLst>
          </p:nvPr>
        </p:nvGraphicFramePr>
        <p:xfrm>
          <a:off x="8363164" y="851038"/>
          <a:ext cx="3400746" cy="923547"/>
        </p:xfrm>
        <a:graphic>
          <a:graphicData uri="http://schemas.openxmlformats.org/drawingml/2006/table">
            <a:tbl>
              <a:tblPr firstRow="1" firstCol="1" bandRow="1"/>
              <a:tblGrid>
                <a:gridCol w="1146608">
                  <a:extLst>
                    <a:ext uri="{9D8B030D-6E8A-4147-A177-3AD203B41FA5}">
                      <a16:colId xmlns:a16="http://schemas.microsoft.com/office/drawing/2014/main" val="763095458"/>
                    </a:ext>
                  </a:extLst>
                </a:gridCol>
                <a:gridCol w="2254138">
                  <a:extLst>
                    <a:ext uri="{9D8B030D-6E8A-4147-A177-3AD203B41FA5}">
                      <a16:colId xmlns:a16="http://schemas.microsoft.com/office/drawing/2014/main" val="3055754019"/>
                    </a:ext>
                  </a:extLst>
                </a:gridCol>
              </a:tblGrid>
              <a:tr h="300603">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Strength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CoE</a:t>
                      </a:r>
                      <a:r>
                        <a:rPr lang="en-US" sz="1500" b="1" dirty="0">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335680"/>
                  </a:ext>
                </a:extLst>
              </a:tr>
              <a:tr h="622944">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a:solidFill>
                            <a:schemeClr val="tx1"/>
                          </a:solidFill>
                          <a:effectLst/>
                          <a:latin typeface="Calibri" panose="020F0502020204030204" pitchFamily="34" charset="0"/>
                          <a:cs typeface="Times New Roman" panose="02020603050405020304" pitchFamily="18" charset="0"/>
                        </a:rPr>
                        <a:t>Moderate for </a:t>
                      </a:r>
                      <a:r>
                        <a:rPr lang="en-US" sz="1400" kern="1200" dirty="0" err="1">
                          <a:solidFill>
                            <a:schemeClr val="tx1"/>
                          </a:solidFill>
                          <a:effectLst/>
                          <a:latin typeface="Calibri" panose="020F0502020204030204" pitchFamily="34" charset="0"/>
                          <a:cs typeface="Times New Roman" panose="02020603050405020304" pitchFamily="18" charset="0"/>
                        </a:rPr>
                        <a:t>Xpert</a:t>
                      </a:r>
                      <a:r>
                        <a:rPr lang="en-US" sz="1400" kern="1200" dirty="0">
                          <a:solidFill>
                            <a:schemeClr val="tx1"/>
                          </a:solidFill>
                          <a:effectLst/>
                          <a:latin typeface="Calibri" panose="020F0502020204030204" pitchFamily="34" charset="0"/>
                          <a:cs typeface="Times New Roman" panose="02020603050405020304" pitchFamily="18" charset="0"/>
                        </a:rPr>
                        <a:t> MTB/RIF; Low for </a:t>
                      </a:r>
                      <a:r>
                        <a:rPr lang="en-US" sz="1400" kern="1200" dirty="0" err="1">
                          <a:solidFill>
                            <a:schemeClr val="tx1"/>
                          </a:solidFill>
                          <a:effectLst/>
                          <a:latin typeface="Calibri" panose="020F0502020204030204" pitchFamily="34" charset="0"/>
                          <a:cs typeface="Times New Roman" panose="02020603050405020304" pitchFamily="18" charset="0"/>
                        </a:rPr>
                        <a:t>Xpert</a:t>
                      </a:r>
                      <a:r>
                        <a:rPr lang="en-US" sz="1400" kern="1200" dirty="0">
                          <a:solidFill>
                            <a:schemeClr val="tx1"/>
                          </a:solidFill>
                          <a:effectLst/>
                          <a:latin typeface="Calibri" panose="020F0502020204030204" pitchFamily="34" charset="0"/>
                          <a:cs typeface="Times New Roman" panose="02020603050405020304" pitchFamily="18" charset="0"/>
                        </a:rPr>
                        <a:t> Ultra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graphicFrame>
        <p:nvGraphicFramePr>
          <p:cNvPr id="16" name="Content Placeholder 12">
            <a:extLst>
              <a:ext uri="{FF2B5EF4-FFF2-40B4-BE49-F238E27FC236}">
                <a16:creationId xmlns:a16="http://schemas.microsoft.com/office/drawing/2014/main" id="{A51E8B8A-6E05-41AD-B41B-F18F6DF004E8}"/>
              </a:ext>
            </a:extLst>
          </p:cNvPr>
          <p:cNvGraphicFramePr>
            <a:graphicFrameLocks/>
          </p:cNvGraphicFramePr>
          <p:nvPr>
            <p:extLst>
              <p:ext uri="{D42A27DB-BD31-4B8C-83A1-F6EECF244321}">
                <p14:modId xmlns:p14="http://schemas.microsoft.com/office/powerpoint/2010/main" val="1021207293"/>
              </p:ext>
            </p:extLst>
          </p:nvPr>
        </p:nvGraphicFramePr>
        <p:xfrm>
          <a:off x="8363162" y="1915613"/>
          <a:ext cx="3400746" cy="1280160"/>
        </p:xfrm>
        <a:graphic>
          <a:graphicData uri="http://schemas.openxmlformats.org/drawingml/2006/table">
            <a:tbl>
              <a:tblPr firstRow="1" firstCol="1" bandRow="1"/>
              <a:tblGrid>
                <a:gridCol w="1136288">
                  <a:extLst>
                    <a:ext uri="{9D8B030D-6E8A-4147-A177-3AD203B41FA5}">
                      <a16:colId xmlns:a16="http://schemas.microsoft.com/office/drawing/2014/main" val="763095458"/>
                    </a:ext>
                  </a:extLst>
                </a:gridCol>
                <a:gridCol w="2264458">
                  <a:extLst>
                    <a:ext uri="{9D8B030D-6E8A-4147-A177-3AD203B41FA5}">
                      <a16:colId xmlns:a16="http://schemas.microsoft.com/office/drawing/2014/main" val="3055754019"/>
                    </a:ext>
                  </a:extLst>
                </a:gridCol>
              </a:tblGrid>
              <a:tr h="667822">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sz="1400" kern="1200" dirty="0">
                          <a:solidFill>
                            <a:schemeClr val="tx1"/>
                          </a:solidFill>
                          <a:effectLst/>
                          <a:latin typeface="Calibri" panose="020F0502020204030204" pitchFamily="34" charset="0"/>
                          <a:ea typeface="+mn-ea"/>
                          <a:cs typeface="Times New Roman" panose="02020603050405020304" pitchFamily="18" charset="0"/>
                        </a:rPr>
                        <a:t>Moderate for pleural fluid; Low certainty for lymph node aspirate, peritoneal fluid, synovial fluid, urine; Very low certainty for pericardial fluid, lymph nodes biopsy)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graphicFrame>
        <p:nvGraphicFramePr>
          <p:cNvPr id="17" name="Content Placeholder 12">
            <a:extLst>
              <a:ext uri="{FF2B5EF4-FFF2-40B4-BE49-F238E27FC236}">
                <a16:creationId xmlns:a16="http://schemas.microsoft.com/office/drawing/2014/main" id="{D973EF06-F197-4B05-AA10-7EA6FD68C306}"/>
              </a:ext>
            </a:extLst>
          </p:cNvPr>
          <p:cNvGraphicFramePr>
            <a:graphicFrameLocks/>
          </p:cNvGraphicFramePr>
          <p:nvPr>
            <p:extLst>
              <p:ext uri="{D42A27DB-BD31-4B8C-83A1-F6EECF244321}">
                <p14:modId xmlns:p14="http://schemas.microsoft.com/office/powerpoint/2010/main" val="4090161264"/>
              </p:ext>
            </p:extLst>
          </p:nvPr>
        </p:nvGraphicFramePr>
        <p:xfrm>
          <a:off x="8363162" y="3346103"/>
          <a:ext cx="3400745" cy="667822"/>
        </p:xfrm>
        <a:graphic>
          <a:graphicData uri="http://schemas.openxmlformats.org/drawingml/2006/table">
            <a:tbl>
              <a:tblPr firstRow="1" firstCol="1" bandRow="1"/>
              <a:tblGrid>
                <a:gridCol w="1146608">
                  <a:extLst>
                    <a:ext uri="{9D8B030D-6E8A-4147-A177-3AD203B41FA5}">
                      <a16:colId xmlns:a16="http://schemas.microsoft.com/office/drawing/2014/main" val="763095458"/>
                    </a:ext>
                  </a:extLst>
                </a:gridCol>
                <a:gridCol w="2254137">
                  <a:extLst>
                    <a:ext uri="{9D8B030D-6E8A-4147-A177-3AD203B41FA5}">
                      <a16:colId xmlns:a16="http://schemas.microsoft.com/office/drawing/2014/main" val="3055754019"/>
                    </a:ext>
                  </a:extLst>
                </a:gridCol>
              </a:tblGrid>
              <a:tr h="667822">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graphicFrame>
        <p:nvGraphicFramePr>
          <p:cNvPr id="18" name="Content Placeholder 12">
            <a:extLst>
              <a:ext uri="{FF2B5EF4-FFF2-40B4-BE49-F238E27FC236}">
                <a16:creationId xmlns:a16="http://schemas.microsoft.com/office/drawing/2014/main" id="{8605621C-7FE7-4DF3-9AFE-2EE08380EBE3}"/>
              </a:ext>
            </a:extLst>
          </p:cNvPr>
          <p:cNvGraphicFramePr>
            <a:graphicFrameLocks/>
          </p:cNvGraphicFramePr>
          <p:nvPr>
            <p:extLst>
              <p:ext uri="{D42A27DB-BD31-4B8C-83A1-F6EECF244321}">
                <p14:modId xmlns:p14="http://schemas.microsoft.com/office/powerpoint/2010/main" val="2408031983"/>
              </p:ext>
            </p:extLst>
          </p:nvPr>
        </p:nvGraphicFramePr>
        <p:xfrm>
          <a:off x="8373439" y="4903360"/>
          <a:ext cx="3390470" cy="603295"/>
        </p:xfrm>
        <a:graphic>
          <a:graphicData uri="http://schemas.openxmlformats.org/drawingml/2006/table">
            <a:tbl>
              <a:tblPr firstRow="1" firstCol="1" bandRow="1"/>
              <a:tblGrid>
                <a:gridCol w="1126012">
                  <a:extLst>
                    <a:ext uri="{9D8B030D-6E8A-4147-A177-3AD203B41FA5}">
                      <a16:colId xmlns:a16="http://schemas.microsoft.com/office/drawing/2014/main" val="763095458"/>
                    </a:ext>
                  </a:extLst>
                </a:gridCol>
                <a:gridCol w="2264458">
                  <a:extLst>
                    <a:ext uri="{9D8B030D-6E8A-4147-A177-3AD203B41FA5}">
                      <a16:colId xmlns:a16="http://schemas.microsoft.com/office/drawing/2014/main" val="3055754019"/>
                    </a:ext>
                  </a:extLst>
                </a:gridCol>
              </a:tblGrid>
              <a:tr h="603295">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sp>
        <p:nvSpPr>
          <p:cNvPr id="19" name="Content Placeholder 7">
            <a:extLst>
              <a:ext uri="{FF2B5EF4-FFF2-40B4-BE49-F238E27FC236}">
                <a16:creationId xmlns:a16="http://schemas.microsoft.com/office/drawing/2014/main" id="{6F4B5252-AD6E-4AA3-81E3-895D9ECF6196}"/>
              </a:ext>
            </a:extLst>
          </p:cNvPr>
          <p:cNvSpPr txBox="1">
            <a:spLocks/>
          </p:cNvSpPr>
          <p:nvPr/>
        </p:nvSpPr>
        <p:spPr>
          <a:xfrm>
            <a:off x="132934" y="2208726"/>
            <a:ext cx="7972136" cy="2310269"/>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600" b="0" kern="0" dirty="0">
                <a:solidFill>
                  <a:srgbClr val="0070C0"/>
                </a:solidFill>
              </a:rPr>
              <a:t>In adults and children with signs and symptoms of EP TB </a:t>
            </a:r>
            <a:endParaRPr lang="en-US" sz="1600" b="0" kern="0" dirty="0">
              <a:solidFill>
                <a:srgbClr val="0070C0"/>
              </a:solidFill>
            </a:endParaRPr>
          </a:p>
          <a:p>
            <a:pPr marL="514350" lvl="1" indent="-171450" defTabSz="685800" eaLnBrk="1" hangingPunct="1">
              <a:spcBef>
                <a:spcPts val="375"/>
              </a:spcBef>
              <a:buFont typeface="Arial" panose="020B0604020202020204" pitchFamily="34" charset="0"/>
              <a:buChar char="•"/>
            </a:pPr>
            <a:r>
              <a:rPr lang="en-US" sz="1500" kern="0" dirty="0" err="1"/>
              <a:t>Xpert</a:t>
            </a:r>
            <a:r>
              <a:rPr lang="en-US" sz="1500" kern="0" dirty="0"/>
              <a:t> MTB/RIF </a:t>
            </a:r>
            <a:r>
              <a:rPr lang="en-US" sz="1500" b="0" kern="0" dirty="0"/>
              <a:t>may be used in lymph node aspirate, lymph node biopsy, pleural fluid, peritoneal fluid, pericardial fluid, synovial fluid or urine specimens as the initial diagnostic test rather than smear microscopy/culture. </a:t>
            </a:r>
          </a:p>
          <a:p>
            <a:pPr marL="514350" lvl="1" indent="-171450" defTabSz="685800" eaLnBrk="1" hangingPunct="1">
              <a:spcBef>
                <a:spcPts val="375"/>
              </a:spcBef>
              <a:buFont typeface="Arial" panose="020B0604020202020204" pitchFamily="34" charset="0"/>
              <a:buChar char="•"/>
            </a:pPr>
            <a:r>
              <a:rPr lang="en-US" sz="1500" kern="0" dirty="0" err="1"/>
              <a:t>Xpert</a:t>
            </a:r>
            <a:r>
              <a:rPr lang="en-US" sz="1500" kern="0" dirty="0"/>
              <a:t> Ultra </a:t>
            </a:r>
            <a:r>
              <a:rPr lang="en-US" sz="1500" b="0" kern="0" dirty="0"/>
              <a:t>may be used in lymph node aspirate and lymph node biopsy, as the initial diagnostic test rather than smear microscopy/culture. </a:t>
            </a:r>
          </a:p>
          <a:p>
            <a:pPr marL="514350" lvl="1" indent="-171450" defTabSz="685800" eaLnBrk="1" hangingPunct="1">
              <a:spcBef>
                <a:spcPts val="375"/>
              </a:spcBef>
              <a:buFont typeface="Arial" panose="020B0604020202020204" pitchFamily="34" charset="0"/>
              <a:buChar char="•"/>
            </a:pPr>
            <a:r>
              <a:rPr lang="en-US" sz="1500" kern="0" dirty="0" err="1"/>
              <a:t>Xpert</a:t>
            </a:r>
            <a:r>
              <a:rPr lang="en-US" sz="1500" kern="0" dirty="0"/>
              <a:t> MTB/RIF </a:t>
            </a:r>
            <a:r>
              <a:rPr lang="en-US" sz="1500" b="0" kern="0" dirty="0"/>
              <a:t>or </a:t>
            </a:r>
            <a:r>
              <a:rPr lang="en-US" sz="1500" kern="0" dirty="0" err="1"/>
              <a:t>Xpert</a:t>
            </a:r>
            <a:r>
              <a:rPr lang="en-US" sz="1500" kern="0" dirty="0"/>
              <a:t> Ultra </a:t>
            </a:r>
            <a:r>
              <a:rPr lang="en-US" sz="1500" b="0" kern="0" dirty="0"/>
              <a:t>should be used for rifampicin-resistance detection rather than culture and phenotypic DST</a:t>
            </a:r>
          </a:p>
          <a:p>
            <a:pPr marL="514350" lvl="1" indent="-171450" defTabSz="685800" eaLnBrk="1" hangingPunct="1">
              <a:spcBef>
                <a:spcPts val="375"/>
              </a:spcBef>
              <a:buFont typeface="Arial" panose="020B0604020202020204" pitchFamily="34" charset="0"/>
              <a:buChar char="•"/>
            </a:pPr>
            <a:endParaRPr lang="en-US" sz="1500" b="0" kern="0" dirty="0"/>
          </a:p>
          <a:p>
            <a:pPr marL="514350" lvl="1" indent="-171450" defTabSz="685800" eaLnBrk="1" hangingPunct="1">
              <a:spcBef>
                <a:spcPts val="375"/>
              </a:spcBef>
              <a:buFont typeface="Arial" panose="020B0604020202020204" pitchFamily="34" charset="0"/>
              <a:buChar char="•"/>
            </a:pPr>
            <a:endParaRPr lang="en-US" sz="1500" b="0" kern="0" dirty="0"/>
          </a:p>
          <a:p>
            <a:pPr marL="0" indent="0">
              <a:buFontTx/>
              <a:buNone/>
            </a:pPr>
            <a:endParaRPr lang="en-US" b="0" kern="0" dirty="0"/>
          </a:p>
        </p:txBody>
      </p:sp>
      <p:graphicFrame>
        <p:nvGraphicFramePr>
          <p:cNvPr id="22" name="Content Placeholder 12">
            <a:extLst>
              <a:ext uri="{FF2B5EF4-FFF2-40B4-BE49-F238E27FC236}">
                <a16:creationId xmlns:a16="http://schemas.microsoft.com/office/drawing/2014/main" id="{D84DF154-FD25-4D52-86C1-EA58285254E4}"/>
              </a:ext>
            </a:extLst>
          </p:cNvPr>
          <p:cNvGraphicFramePr>
            <a:graphicFrameLocks/>
          </p:cNvGraphicFramePr>
          <p:nvPr>
            <p:extLst>
              <p:ext uri="{D42A27DB-BD31-4B8C-83A1-F6EECF244321}">
                <p14:modId xmlns:p14="http://schemas.microsoft.com/office/powerpoint/2010/main" val="122721680"/>
              </p:ext>
            </p:extLst>
          </p:nvPr>
        </p:nvGraphicFramePr>
        <p:xfrm>
          <a:off x="8363163" y="4137327"/>
          <a:ext cx="3400745" cy="705866"/>
        </p:xfrm>
        <a:graphic>
          <a:graphicData uri="http://schemas.openxmlformats.org/drawingml/2006/table">
            <a:tbl>
              <a:tblPr firstRow="1" firstCol="1" bandRow="1"/>
              <a:tblGrid>
                <a:gridCol w="1146608">
                  <a:extLst>
                    <a:ext uri="{9D8B030D-6E8A-4147-A177-3AD203B41FA5}">
                      <a16:colId xmlns:a16="http://schemas.microsoft.com/office/drawing/2014/main" val="763095458"/>
                    </a:ext>
                  </a:extLst>
                </a:gridCol>
                <a:gridCol w="2254137">
                  <a:extLst>
                    <a:ext uri="{9D8B030D-6E8A-4147-A177-3AD203B41FA5}">
                      <a16:colId xmlns:a16="http://schemas.microsoft.com/office/drawing/2014/main" val="3055754019"/>
                    </a:ext>
                  </a:extLst>
                </a:gridCol>
              </a:tblGrid>
              <a:tr h="667822">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a:solidFill>
                            <a:schemeClr val="tx1"/>
                          </a:solidFill>
                          <a:effectLst/>
                          <a:latin typeface="Calibri" panose="020F0502020204030204" pitchFamily="34" charset="0"/>
                          <a:cs typeface="Times New Roman" panose="02020603050405020304" pitchFamily="18" charset="0"/>
                        </a:rPr>
                        <a:t>High for </a:t>
                      </a:r>
                      <a:r>
                        <a:rPr lang="en-US" sz="1400" kern="1200" dirty="0" err="1">
                          <a:solidFill>
                            <a:schemeClr val="tx1"/>
                          </a:solidFill>
                          <a:effectLst/>
                          <a:latin typeface="Calibri" panose="020F0502020204030204" pitchFamily="34" charset="0"/>
                          <a:cs typeface="Times New Roman" panose="02020603050405020304" pitchFamily="18" charset="0"/>
                        </a:rPr>
                        <a:t>Xpert</a:t>
                      </a:r>
                      <a:r>
                        <a:rPr lang="en-US" sz="1400" kern="1200" dirty="0">
                          <a:solidFill>
                            <a:schemeClr val="tx1"/>
                          </a:solidFill>
                          <a:effectLst/>
                          <a:latin typeface="Calibri" panose="020F0502020204030204" pitchFamily="34" charset="0"/>
                          <a:cs typeface="Times New Roman" panose="02020603050405020304" pitchFamily="18" charset="0"/>
                        </a:rPr>
                        <a:t> MTB/RIF;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a:solidFill>
                            <a:schemeClr val="tx1"/>
                          </a:solidFill>
                          <a:effectLst/>
                          <a:latin typeface="Calibri" panose="020F0502020204030204" pitchFamily="34" charset="0"/>
                          <a:cs typeface="Times New Roman" panose="02020603050405020304" pitchFamily="18" charset="0"/>
                        </a:rPr>
                        <a:t>Low for </a:t>
                      </a:r>
                      <a:r>
                        <a:rPr lang="en-US" sz="1400" kern="1200" dirty="0" err="1">
                          <a:solidFill>
                            <a:schemeClr val="tx1"/>
                          </a:solidFill>
                          <a:effectLst/>
                          <a:latin typeface="Calibri" panose="020F0502020204030204" pitchFamily="34" charset="0"/>
                          <a:cs typeface="Times New Roman" panose="02020603050405020304" pitchFamily="18" charset="0"/>
                        </a:rPr>
                        <a:t>Xpert</a:t>
                      </a:r>
                      <a:r>
                        <a:rPr lang="en-US" sz="1400" kern="1200" dirty="0">
                          <a:solidFill>
                            <a:schemeClr val="tx1"/>
                          </a:solidFill>
                          <a:effectLst/>
                          <a:latin typeface="Calibri" panose="020F0502020204030204" pitchFamily="34" charset="0"/>
                          <a:cs typeface="Times New Roman" panose="02020603050405020304" pitchFamily="18" charset="0"/>
                        </a:rPr>
                        <a:t> Ultra</a:t>
                      </a:r>
                    </a:p>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sp>
        <p:nvSpPr>
          <p:cNvPr id="23" name="Content Placeholder 7">
            <a:extLst>
              <a:ext uri="{FF2B5EF4-FFF2-40B4-BE49-F238E27FC236}">
                <a16:creationId xmlns:a16="http://schemas.microsoft.com/office/drawing/2014/main" id="{6F3B87E8-E19D-4C67-A152-74E8A9F6654D}"/>
              </a:ext>
            </a:extLst>
          </p:cNvPr>
          <p:cNvSpPr txBox="1">
            <a:spLocks/>
          </p:cNvSpPr>
          <p:nvPr/>
        </p:nvSpPr>
        <p:spPr>
          <a:xfrm>
            <a:off x="261981" y="4583461"/>
            <a:ext cx="7972136" cy="92319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600" b="0" kern="0" dirty="0">
                <a:solidFill>
                  <a:srgbClr val="0070C0"/>
                </a:solidFill>
              </a:rPr>
              <a:t>In HIV-positive adults and children with signs and symptoms of disseminated TB </a:t>
            </a:r>
            <a:endParaRPr lang="en-US" sz="1600" b="0" kern="0" dirty="0">
              <a:solidFill>
                <a:srgbClr val="0070C0"/>
              </a:solidFill>
            </a:endParaRPr>
          </a:p>
          <a:p>
            <a:pPr marL="514350" marR="0" lvl="1" indent="-171450" defTabSz="685800" eaLnBrk="1" hangingPunct="1">
              <a:spcBef>
                <a:spcPts val="375"/>
              </a:spcBef>
              <a:buFont typeface="Arial" panose="020B0604020202020204" pitchFamily="34" charset="0"/>
              <a:buChar char="•"/>
            </a:pPr>
            <a:r>
              <a:rPr lang="en-US" sz="1600" kern="0" dirty="0" err="1"/>
              <a:t>Xpert</a:t>
            </a:r>
            <a:r>
              <a:rPr lang="en-US" sz="1600" kern="0" dirty="0"/>
              <a:t> MTB/RIF </a:t>
            </a:r>
            <a:r>
              <a:rPr lang="en-US" sz="1600" b="0" kern="0" dirty="0"/>
              <a:t>may be used in blood, as an initial diagnostic test for disseminated TB</a:t>
            </a:r>
          </a:p>
        </p:txBody>
      </p:sp>
      <p:sp>
        <p:nvSpPr>
          <p:cNvPr id="2" name="Title 20">
            <a:extLst>
              <a:ext uri="{FF2B5EF4-FFF2-40B4-BE49-F238E27FC236}">
                <a16:creationId xmlns:a16="http://schemas.microsoft.com/office/drawing/2014/main" id="{3EF7D677-B234-8EED-4005-B460B7979A63}"/>
              </a:ext>
            </a:extLst>
          </p:cNvPr>
          <p:cNvSpPr txBox="1">
            <a:spLocks/>
          </p:cNvSpPr>
          <p:nvPr/>
        </p:nvSpPr>
        <p:spPr>
          <a:xfrm>
            <a:off x="0" y="167859"/>
            <a:ext cx="9982386" cy="662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kern="0" dirty="0">
                <a:solidFill>
                  <a:schemeClr val="bg1"/>
                </a:solidFill>
                <a:latin typeface="Source Sans Pro" panose="020B0503030403020204" pitchFamily="34" charset="0"/>
                <a:cs typeface="Calibri" panose="020F0502020204030204" pitchFamily="34" charset="0"/>
              </a:rPr>
              <a:t>Recommendations 2: Initial tests for diagnosis of TB </a:t>
            </a:r>
            <a:r>
              <a:rPr lang="en-US" sz="1800" u="sng" kern="0" dirty="0">
                <a:solidFill>
                  <a:schemeClr val="bg1"/>
                </a:solidFill>
                <a:latin typeface="Source Sans Pro" panose="020B0503030403020204" pitchFamily="34" charset="0"/>
                <a:cs typeface="Calibri" panose="020F0502020204030204" pitchFamily="34" charset="0"/>
              </a:rPr>
              <a:t>with</a:t>
            </a:r>
            <a:r>
              <a:rPr lang="en-US" sz="1800" kern="0" dirty="0">
                <a:solidFill>
                  <a:schemeClr val="bg1"/>
                </a:solidFill>
                <a:latin typeface="Source Sans Pro" panose="020B0503030403020204" pitchFamily="34" charset="0"/>
                <a:cs typeface="Calibri" panose="020F0502020204030204" pitchFamily="34" charset="0"/>
              </a:rPr>
              <a:t> drug-resistance detection</a:t>
            </a:r>
            <a:endParaRPr lang="en-GB" sz="1800" kern="0" dirty="0">
              <a:solidFill>
                <a:schemeClr val="bg1"/>
              </a:solidFill>
              <a:latin typeface="Source Sans Pro" panose="020B050303040302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7E8CCCEB-0A99-6FEA-B0FD-DFAB17A84A49}"/>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9</a:t>
            </a:fld>
            <a:endParaRPr lang="en-GB" dirty="0"/>
          </a:p>
        </p:txBody>
      </p:sp>
      <p:sp>
        <p:nvSpPr>
          <p:cNvPr id="5" name="Footer Placeholder 1">
            <a:extLst>
              <a:ext uri="{FF2B5EF4-FFF2-40B4-BE49-F238E27FC236}">
                <a16:creationId xmlns:a16="http://schemas.microsoft.com/office/drawing/2014/main" id="{E8499915-F0F3-AA45-25E1-A5AAB80664FA}"/>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2058786383"/>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38F2B57A-70D3-4D60-ABDF-C7EDB372132E}"/>
              </a:ext>
            </a:extLst>
          </p:cNvPr>
          <p:cNvSpPr txBox="1">
            <a:spLocks/>
          </p:cNvSpPr>
          <p:nvPr/>
        </p:nvSpPr>
        <p:spPr>
          <a:xfrm>
            <a:off x="132933" y="1304029"/>
            <a:ext cx="7972136" cy="4089903"/>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b="0" kern="0" dirty="0">
                <a:solidFill>
                  <a:srgbClr val="0070C0"/>
                </a:solidFill>
              </a:rPr>
              <a:t>In people with signs and symptoms of pulmonary TB</a:t>
            </a:r>
            <a:endParaRPr lang="en-US" sz="2400" b="0" kern="0" dirty="0">
              <a:solidFill>
                <a:srgbClr val="0070C0"/>
              </a:solidFill>
            </a:endParaRPr>
          </a:p>
          <a:p>
            <a:pPr marL="514350" lvl="1" indent="-171450" defTabSz="685800" eaLnBrk="1" hangingPunct="1">
              <a:spcBef>
                <a:spcPts val="375"/>
              </a:spcBef>
              <a:buFont typeface="Arial" panose="020B0604020202020204" pitchFamily="34" charset="0"/>
              <a:buChar char="•"/>
            </a:pPr>
            <a:r>
              <a:rPr lang="en-GB" sz="2000" kern="0" dirty="0" err="1"/>
              <a:t>Truenat</a:t>
            </a:r>
            <a:r>
              <a:rPr lang="en-GB" sz="2000" kern="0" dirty="0"/>
              <a:t> MTB </a:t>
            </a:r>
            <a:r>
              <a:rPr lang="en-GB" sz="2000" b="0" kern="0" dirty="0"/>
              <a:t>or </a:t>
            </a:r>
            <a:r>
              <a:rPr lang="en-GB" sz="2000" kern="0" dirty="0"/>
              <a:t>MTB Plus </a:t>
            </a:r>
            <a:r>
              <a:rPr lang="en-GB" sz="2000" b="0" kern="0" dirty="0"/>
              <a:t>may be used as an initial diagnostic test for TB to replace smear microscopy /culture </a:t>
            </a:r>
          </a:p>
          <a:p>
            <a:pPr marL="514350" lvl="1" indent="-171450" defTabSz="685800" eaLnBrk="1" hangingPunct="1">
              <a:spcBef>
                <a:spcPts val="375"/>
              </a:spcBef>
              <a:buFont typeface="Arial" panose="020B0604020202020204" pitchFamily="34" charset="0"/>
              <a:buChar char="•"/>
            </a:pPr>
            <a:r>
              <a:rPr lang="en-GB" sz="2000" b="0" kern="0" dirty="0"/>
              <a:t>and </a:t>
            </a:r>
            <a:r>
              <a:rPr lang="en-GB" sz="2000" kern="0" dirty="0" err="1"/>
              <a:t>Truenat</a:t>
            </a:r>
            <a:r>
              <a:rPr lang="en-GB" sz="2000" kern="0" dirty="0"/>
              <a:t> MTB </a:t>
            </a:r>
            <a:r>
              <a:rPr lang="en-GB" sz="2000" b="0" kern="0" dirty="0"/>
              <a:t>or </a:t>
            </a:r>
            <a:r>
              <a:rPr lang="en-GB" sz="2000" kern="0" dirty="0"/>
              <a:t>MTB Plus </a:t>
            </a:r>
            <a:r>
              <a:rPr lang="en-GB" sz="2000" b="0" kern="0" dirty="0"/>
              <a:t>positive result, </a:t>
            </a:r>
            <a:r>
              <a:rPr lang="en-GB" sz="2000" kern="0" dirty="0" err="1"/>
              <a:t>Truenat</a:t>
            </a:r>
            <a:r>
              <a:rPr lang="en-GB" sz="2000" kern="0" dirty="0"/>
              <a:t> MTB-RIF Dx</a:t>
            </a:r>
            <a:r>
              <a:rPr lang="en-GB" sz="2000" b="0" kern="0" dirty="0"/>
              <a:t> may be used as an initial test for RR to replace phenotypic DST</a:t>
            </a:r>
          </a:p>
          <a:p>
            <a:pPr marL="514350" lvl="1" indent="-171450" defTabSz="685800" eaLnBrk="1" hangingPunct="1">
              <a:spcBef>
                <a:spcPts val="375"/>
              </a:spcBef>
              <a:buFont typeface="Arial" panose="020B0604020202020204" pitchFamily="34" charset="0"/>
              <a:buChar char="•"/>
            </a:pPr>
            <a:r>
              <a:rPr lang="en-US" sz="2000" kern="0" dirty="0"/>
              <a:t>Moderate complexity automated NAATs </a:t>
            </a:r>
            <a:r>
              <a:rPr lang="en-US" sz="2000" b="0" kern="0" dirty="0"/>
              <a:t>may be used on respiratory samples for the detection of pulmonary TB, and of RIF and INH resistance, rather than culture and phenotypic DST</a:t>
            </a:r>
          </a:p>
        </p:txBody>
      </p:sp>
      <p:graphicFrame>
        <p:nvGraphicFramePr>
          <p:cNvPr id="15" name="Content Placeholder 12">
            <a:extLst>
              <a:ext uri="{FF2B5EF4-FFF2-40B4-BE49-F238E27FC236}">
                <a16:creationId xmlns:a16="http://schemas.microsoft.com/office/drawing/2014/main" id="{BCAC283D-F207-432E-B1B3-0251935768BB}"/>
              </a:ext>
            </a:extLst>
          </p:cNvPr>
          <p:cNvGraphicFramePr>
            <a:graphicFrameLocks/>
          </p:cNvGraphicFramePr>
          <p:nvPr>
            <p:extLst>
              <p:ext uri="{D42A27DB-BD31-4B8C-83A1-F6EECF244321}">
                <p14:modId xmlns:p14="http://schemas.microsoft.com/office/powerpoint/2010/main" val="3077751557"/>
              </p:ext>
            </p:extLst>
          </p:nvPr>
        </p:nvGraphicFramePr>
        <p:xfrm>
          <a:off x="8239876" y="1114417"/>
          <a:ext cx="3400746" cy="3385663"/>
        </p:xfrm>
        <a:graphic>
          <a:graphicData uri="http://schemas.openxmlformats.org/drawingml/2006/table">
            <a:tbl>
              <a:tblPr firstRow="1" firstCol="1" bandRow="1"/>
              <a:tblGrid>
                <a:gridCol w="1140432">
                  <a:extLst>
                    <a:ext uri="{9D8B030D-6E8A-4147-A177-3AD203B41FA5}">
                      <a16:colId xmlns:a16="http://schemas.microsoft.com/office/drawing/2014/main" val="763095458"/>
                    </a:ext>
                  </a:extLst>
                </a:gridCol>
                <a:gridCol w="2260314">
                  <a:extLst>
                    <a:ext uri="{9D8B030D-6E8A-4147-A177-3AD203B41FA5}">
                      <a16:colId xmlns:a16="http://schemas.microsoft.com/office/drawing/2014/main" val="3055754019"/>
                    </a:ext>
                  </a:extLst>
                </a:gridCol>
              </a:tblGrid>
              <a:tr h="516001">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Strength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CoE</a:t>
                      </a:r>
                      <a:r>
                        <a:rPr lang="en-US" sz="1500" b="1" dirty="0">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335680"/>
                  </a:ext>
                </a:extLst>
              </a:tr>
              <a:tr h="873109">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cs typeface="Times New Roman" panose="02020603050405020304" pitchFamily="18" charset="0"/>
                        </a:rPr>
                        <a:t>Moderate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927234">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cs typeface="Times New Roman" panose="02020603050405020304" pitchFamily="18" charset="0"/>
                        </a:rPr>
                        <a:t>Very 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484499"/>
                  </a:ext>
                </a:extLst>
              </a:tr>
              <a:tr h="1069319">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cs typeface="Times New Roman" panose="02020603050405020304" pitchFamily="18" charset="0"/>
                        </a:rPr>
                        <a:t>Moderate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234155"/>
                  </a:ext>
                </a:extLst>
              </a:tr>
            </a:tbl>
          </a:graphicData>
        </a:graphic>
      </p:graphicFrame>
      <p:sp>
        <p:nvSpPr>
          <p:cNvPr id="2" name="Title 20">
            <a:extLst>
              <a:ext uri="{FF2B5EF4-FFF2-40B4-BE49-F238E27FC236}">
                <a16:creationId xmlns:a16="http://schemas.microsoft.com/office/drawing/2014/main" id="{4E316E27-91EB-0E43-F5A1-929ECD2E38F3}"/>
              </a:ext>
            </a:extLst>
          </p:cNvPr>
          <p:cNvSpPr txBox="1">
            <a:spLocks/>
          </p:cNvSpPr>
          <p:nvPr/>
        </p:nvSpPr>
        <p:spPr>
          <a:xfrm>
            <a:off x="0" y="167859"/>
            <a:ext cx="9982386" cy="662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kern="0" dirty="0">
                <a:solidFill>
                  <a:schemeClr val="bg1"/>
                </a:solidFill>
                <a:latin typeface="Source Sans Pro" panose="020B0503030403020204" pitchFamily="34" charset="0"/>
                <a:cs typeface="Calibri" panose="020F0502020204030204" pitchFamily="34" charset="0"/>
              </a:rPr>
              <a:t>Recommendations 3: Initial tests for diagnosis of TB </a:t>
            </a:r>
            <a:r>
              <a:rPr lang="en-US" sz="1800" u="sng" kern="0" dirty="0">
                <a:solidFill>
                  <a:schemeClr val="bg1"/>
                </a:solidFill>
                <a:latin typeface="Source Sans Pro" panose="020B0503030403020204" pitchFamily="34" charset="0"/>
                <a:cs typeface="Calibri" panose="020F0502020204030204" pitchFamily="34" charset="0"/>
              </a:rPr>
              <a:t>with</a:t>
            </a:r>
            <a:r>
              <a:rPr lang="en-US" sz="1800" kern="0" dirty="0">
                <a:solidFill>
                  <a:schemeClr val="bg1"/>
                </a:solidFill>
                <a:latin typeface="Source Sans Pro" panose="020B0503030403020204" pitchFamily="34" charset="0"/>
                <a:cs typeface="Calibri" panose="020F0502020204030204" pitchFamily="34" charset="0"/>
              </a:rPr>
              <a:t> drug-resistance detection</a:t>
            </a:r>
            <a:endParaRPr lang="en-GB" sz="1800" kern="0" dirty="0">
              <a:solidFill>
                <a:schemeClr val="bg1"/>
              </a:solidFill>
              <a:latin typeface="Source Sans Pro" panose="020B0503030403020204" pitchFamily="34" charset="0"/>
              <a:cs typeface="Calibri" panose="020F0502020204030204" pitchFamily="34" charset="0"/>
            </a:endParaRPr>
          </a:p>
        </p:txBody>
      </p:sp>
      <p:sp>
        <p:nvSpPr>
          <p:cNvPr id="3" name="Footer Placeholder 1">
            <a:extLst>
              <a:ext uri="{FF2B5EF4-FFF2-40B4-BE49-F238E27FC236}">
                <a16:creationId xmlns:a16="http://schemas.microsoft.com/office/drawing/2014/main" id="{19704279-D193-6B8E-A11E-70657A126AF0}"/>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
        <p:nvSpPr>
          <p:cNvPr id="7" name="Slide Number Placeholder 2">
            <a:extLst>
              <a:ext uri="{FF2B5EF4-FFF2-40B4-BE49-F238E27FC236}">
                <a16:creationId xmlns:a16="http://schemas.microsoft.com/office/drawing/2014/main" id="{E84BBAA9-A225-0313-E9E1-EC17A6794FA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10</a:t>
            </a:fld>
            <a:endParaRPr lang="en-GB" dirty="0"/>
          </a:p>
        </p:txBody>
      </p:sp>
    </p:spTree>
    <p:extLst>
      <p:ext uri="{BB962C8B-B14F-4D97-AF65-F5344CB8AC3E}">
        <p14:creationId xmlns:p14="http://schemas.microsoft.com/office/powerpoint/2010/main" val="2469129939"/>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38F2B57A-70D3-4D60-ABDF-C7EDB372132E}"/>
              </a:ext>
            </a:extLst>
          </p:cNvPr>
          <p:cNvSpPr txBox="1">
            <a:spLocks/>
          </p:cNvSpPr>
          <p:nvPr/>
        </p:nvSpPr>
        <p:spPr>
          <a:xfrm>
            <a:off x="1" y="839865"/>
            <a:ext cx="8097240" cy="1101914"/>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100" b="0" kern="0" dirty="0">
                <a:solidFill>
                  <a:srgbClr val="0070C0"/>
                </a:solidFill>
              </a:rPr>
              <a:t>In adults with signs and symptoms consistent with pulmonary TB</a:t>
            </a:r>
            <a:endParaRPr lang="en-US" sz="2100" b="0" kern="0" dirty="0">
              <a:solidFill>
                <a:srgbClr val="0070C0"/>
              </a:solidFill>
            </a:endParaRPr>
          </a:p>
          <a:p>
            <a:pPr marL="514350" marR="0" lvl="1" indent="-171450" defTabSz="685800" eaLnBrk="1" hangingPunct="1">
              <a:lnSpc>
                <a:spcPct val="130000"/>
              </a:lnSpc>
              <a:spcBef>
                <a:spcPts val="375"/>
              </a:spcBef>
              <a:buFont typeface="Arial" panose="020B0604020202020204" pitchFamily="34" charset="0"/>
              <a:buChar char="•"/>
            </a:pPr>
            <a:r>
              <a:rPr lang="en-US" sz="1500" b="0" kern="0" dirty="0"/>
              <a:t>TB-LAMP may be used as a replacement test for sputum-smear microscopy for diagnosing pulmonary TB</a:t>
            </a:r>
          </a:p>
          <a:p>
            <a:pPr marL="514350" marR="0" lvl="1" indent="-171450" defTabSz="685800" eaLnBrk="1" hangingPunct="1">
              <a:lnSpc>
                <a:spcPct val="130000"/>
              </a:lnSpc>
              <a:spcBef>
                <a:spcPts val="375"/>
              </a:spcBef>
              <a:buFont typeface="Arial" panose="020B0604020202020204" pitchFamily="34" charset="0"/>
              <a:buChar char="•"/>
            </a:pPr>
            <a:r>
              <a:rPr lang="en-US" sz="1500" b="0" kern="0" dirty="0"/>
              <a:t>TB-LAMP may be used as a follow-on test to smear microscopy in adults with signs and symptoms consistent with pulmonary TB, especially when further testing of sputum smear-negative specimens is necessary </a:t>
            </a:r>
          </a:p>
        </p:txBody>
      </p:sp>
      <p:sp>
        <p:nvSpPr>
          <p:cNvPr id="14" name="Content Placeholder 7">
            <a:extLst>
              <a:ext uri="{FF2B5EF4-FFF2-40B4-BE49-F238E27FC236}">
                <a16:creationId xmlns:a16="http://schemas.microsoft.com/office/drawing/2014/main" id="{FC9907DC-3A47-44E4-99A8-1BA830A8EA3D}"/>
              </a:ext>
            </a:extLst>
          </p:cNvPr>
          <p:cNvSpPr txBox="1">
            <a:spLocks/>
          </p:cNvSpPr>
          <p:nvPr/>
        </p:nvSpPr>
        <p:spPr>
          <a:xfrm>
            <a:off x="0" y="1834663"/>
            <a:ext cx="7846600" cy="14473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600" b="0" kern="0" dirty="0">
                <a:solidFill>
                  <a:srgbClr val="0070C0"/>
                </a:solidFill>
              </a:rPr>
              <a:t>In inpatient settings</a:t>
            </a:r>
            <a:endParaRPr lang="en-US" sz="1600" b="0" kern="0" dirty="0">
              <a:solidFill>
                <a:srgbClr val="0070C0"/>
              </a:solidFill>
            </a:endParaRPr>
          </a:p>
          <a:p>
            <a:pPr lvl="1">
              <a:lnSpc>
                <a:spcPct val="110000"/>
              </a:lnSpc>
            </a:pPr>
            <a:r>
              <a:rPr lang="en-US" sz="1400" b="0" kern="0" dirty="0">
                <a:cs typeface="Arial" pitchFamily="34" charset="0"/>
              </a:rPr>
              <a:t>WHO strongly recommends using LF-LAM to assist in the diagnosis of active TB in HIV-positive adults, adolescents and children:  </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with signs and symptoms of TB (pulmonary and/or extrapulmonary)</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with advanced HIV disease or who are seriously ill</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irrespective of signs and symptoms of TB and with a CD4 cell count of less than 200 cells/mm</a:t>
            </a:r>
            <a:r>
              <a:rPr lang="en-US" sz="1200" b="0" baseline="30000" dirty="0">
                <a:solidFill>
                  <a:schemeClr val="tx1">
                    <a:lumMod val="95000"/>
                    <a:lumOff val="5000"/>
                  </a:schemeClr>
                </a:solidFill>
                <a:latin typeface="Source Sans Pro" panose="020B0503030403020204" pitchFamily="34" charset="0"/>
                <a:cs typeface="Calibri" panose="020F0502020204030204" pitchFamily="34" charset="0"/>
              </a:rPr>
              <a:t>3</a:t>
            </a:r>
            <a:r>
              <a:rPr lang="en-US" sz="1200" b="0" dirty="0">
                <a:solidFill>
                  <a:schemeClr val="tx1">
                    <a:lumMod val="95000"/>
                    <a:lumOff val="5000"/>
                  </a:schemeClr>
                </a:solidFill>
                <a:latin typeface="Source Sans Pro" panose="020B0503030403020204" pitchFamily="34" charset="0"/>
                <a:cs typeface="Calibri" panose="020F0502020204030204" pitchFamily="34" charset="0"/>
              </a:rPr>
              <a:t> </a:t>
            </a:r>
          </a:p>
        </p:txBody>
      </p:sp>
      <p:graphicFrame>
        <p:nvGraphicFramePr>
          <p:cNvPr id="15" name="Content Placeholder 12">
            <a:extLst>
              <a:ext uri="{FF2B5EF4-FFF2-40B4-BE49-F238E27FC236}">
                <a16:creationId xmlns:a16="http://schemas.microsoft.com/office/drawing/2014/main" id="{BCAC283D-F207-432E-B1B3-0251935768BB}"/>
              </a:ext>
            </a:extLst>
          </p:cNvPr>
          <p:cNvGraphicFramePr>
            <a:graphicFrameLocks/>
          </p:cNvGraphicFramePr>
          <p:nvPr>
            <p:extLst>
              <p:ext uri="{D42A27DB-BD31-4B8C-83A1-F6EECF244321}">
                <p14:modId xmlns:p14="http://schemas.microsoft.com/office/powerpoint/2010/main" val="1171766445"/>
              </p:ext>
            </p:extLst>
          </p:nvPr>
        </p:nvGraphicFramePr>
        <p:xfrm>
          <a:off x="8105071" y="849774"/>
          <a:ext cx="3706176" cy="955397"/>
        </p:xfrm>
        <a:graphic>
          <a:graphicData uri="http://schemas.openxmlformats.org/drawingml/2006/table">
            <a:tbl>
              <a:tblPr firstRow="1" firstCol="1" bandRow="1"/>
              <a:tblGrid>
                <a:gridCol w="1300186">
                  <a:extLst>
                    <a:ext uri="{9D8B030D-6E8A-4147-A177-3AD203B41FA5}">
                      <a16:colId xmlns:a16="http://schemas.microsoft.com/office/drawing/2014/main" val="763095458"/>
                    </a:ext>
                  </a:extLst>
                </a:gridCol>
                <a:gridCol w="2405990">
                  <a:extLst>
                    <a:ext uri="{9D8B030D-6E8A-4147-A177-3AD203B41FA5}">
                      <a16:colId xmlns:a16="http://schemas.microsoft.com/office/drawing/2014/main" val="3055754019"/>
                    </a:ext>
                  </a:extLst>
                </a:gridCol>
              </a:tblGrid>
              <a:tr h="242464">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Strength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335680"/>
                  </a:ext>
                </a:extLst>
              </a:tr>
              <a:tr h="310772">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Very 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36414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Very 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83160"/>
                  </a:ext>
                </a:extLst>
              </a:tr>
            </a:tbl>
          </a:graphicData>
        </a:graphic>
      </p:graphicFrame>
      <p:sp>
        <p:nvSpPr>
          <p:cNvPr id="10" name="Content Placeholder 7">
            <a:extLst>
              <a:ext uri="{FF2B5EF4-FFF2-40B4-BE49-F238E27FC236}">
                <a16:creationId xmlns:a16="http://schemas.microsoft.com/office/drawing/2014/main" id="{C0CE7C7C-E6FF-4DD0-B99D-9D46C51B64A0}"/>
              </a:ext>
            </a:extLst>
          </p:cNvPr>
          <p:cNvSpPr txBox="1">
            <a:spLocks/>
          </p:cNvSpPr>
          <p:nvPr/>
        </p:nvSpPr>
        <p:spPr>
          <a:xfrm>
            <a:off x="79081" y="3330607"/>
            <a:ext cx="7846600" cy="129317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600" b="0" kern="0" dirty="0">
                <a:solidFill>
                  <a:srgbClr val="0070C0"/>
                </a:solidFill>
              </a:rPr>
              <a:t>In outpatient settings</a:t>
            </a:r>
            <a:endParaRPr lang="en-US" sz="1600" b="0" kern="0" dirty="0">
              <a:solidFill>
                <a:srgbClr val="0070C0"/>
              </a:solidFill>
            </a:endParaRPr>
          </a:p>
          <a:p>
            <a:pPr lvl="1">
              <a:lnSpc>
                <a:spcPct val="110000"/>
              </a:lnSpc>
            </a:pPr>
            <a:r>
              <a:rPr lang="en-US" sz="1400" b="0" kern="0" dirty="0">
                <a:cs typeface="Arial" pitchFamily="34" charset="0"/>
              </a:rPr>
              <a:t>WHO suggests using LF-LAM to assist in the diagnosis of active TB in HIV-positive adults, adolescents and children:  </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with signs and symptoms of TB (pulmonary and/or extrapulmonary) or seriously ill</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irrespective of signs and symptoms of TB and with a CD4 cell count of less than 100 cells/mm</a:t>
            </a:r>
            <a:r>
              <a:rPr lang="en-US" sz="1200" b="0" baseline="30000" dirty="0">
                <a:solidFill>
                  <a:schemeClr val="tx1">
                    <a:lumMod val="95000"/>
                    <a:lumOff val="5000"/>
                  </a:schemeClr>
                </a:solidFill>
                <a:latin typeface="Source Sans Pro" panose="020B0503030403020204" pitchFamily="34" charset="0"/>
                <a:cs typeface="Calibri" panose="020F0502020204030204" pitchFamily="34" charset="0"/>
              </a:rPr>
              <a:t>3</a:t>
            </a:r>
            <a:r>
              <a:rPr lang="en-US" sz="1200" b="0" dirty="0">
                <a:solidFill>
                  <a:schemeClr val="tx1">
                    <a:lumMod val="95000"/>
                    <a:lumOff val="5000"/>
                  </a:schemeClr>
                </a:solidFill>
                <a:latin typeface="Source Sans Pro" panose="020B0503030403020204" pitchFamily="34" charset="0"/>
                <a:cs typeface="Calibri" panose="020F0502020204030204" pitchFamily="34" charset="0"/>
              </a:rPr>
              <a:t> </a:t>
            </a:r>
            <a:endParaRPr lang="en-US" sz="1400" b="0" dirty="0">
              <a:solidFill>
                <a:schemeClr val="tx1">
                  <a:lumMod val="95000"/>
                  <a:lumOff val="5000"/>
                </a:schemeClr>
              </a:solidFill>
              <a:latin typeface="Source Sans Pro" panose="020B0503030403020204" pitchFamily="34" charset="0"/>
              <a:cs typeface="Calibri" panose="020F0502020204030204" pitchFamily="34" charset="0"/>
            </a:endParaRPr>
          </a:p>
        </p:txBody>
      </p:sp>
      <p:sp>
        <p:nvSpPr>
          <p:cNvPr id="12" name="Content Placeholder 7">
            <a:extLst>
              <a:ext uri="{FF2B5EF4-FFF2-40B4-BE49-F238E27FC236}">
                <a16:creationId xmlns:a16="http://schemas.microsoft.com/office/drawing/2014/main" id="{00E87C91-8958-4C2B-994D-FA92C02EEDE9}"/>
              </a:ext>
            </a:extLst>
          </p:cNvPr>
          <p:cNvSpPr txBox="1">
            <a:spLocks/>
          </p:cNvSpPr>
          <p:nvPr/>
        </p:nvSpPr>
        <p:spPr>
          <a:xfrm>
            <a:off x="79081" y="4623785"/>
            <a:ext cx="7846600" cy="16979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600" b="0" kern="0" dirty="0">
                <a:solidFill>
                  <a:srgbClr val="0070C0"/>
                </a:solidFill>
              </a:rPr>
              <a:t>In outpatient settings</a:t>
            </a:r>
            <a:endParaRPr lang="en-US" sz="1600" b="0" kern="0" dirty="0">
              <a:solidFill>
                <a:srgbClr val="0070C0"/>
              </a:solidFill>
            </a:endParaRPr>
          </a:p>
          <a:p>
            <a:pPr lvl="1">
              <a:lnSpc>
                <a:spcPct val="110000"/>
              </a:lnSpc>
            </a:pPr>
            <a:r>
              <a:rPr lang="en-US" sz="1400" b="0" kern="0" dirty="0">
                <a:cs typeface="Arial" pitchFamily="34" charset="0"/>
              </a:rPr>
              <a:t>WHO recommends against using LF-LAM to assist in the diagnosis of active TB in HIV-positive adults, adolescents and children:  </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without assessing TB symptoms </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without TB symptoms and unknown CD4 cell count or without TB symptoms and CD4 cell count greater than or equal to 200 cells/mm</a:t>
            </a:r>
            <a:r>
              <a:rPr lang="en-US" sz="1200" b="0" baseline="30000" dirty="0">
                <a:solidFill>
                  <a:schemeClr val="tx1">
                    <a:lumMod val="95000"/>
                    <a:lumOff val="5000"/>
                  </a:schemeClr>
                </a:solidFill>
                <a:latin typeface="Source Sans Pro" panose="020B0503030403020204" pitchFamily="34" charset="0"/>
                <a:cs typeface="Calibri" panose="020F0502020204030204" pitchFamily="34" charset="0"/>
              </a:rPr>
              <a:t>3</a:t>
            </a:r>
          </a:p>
          <a:p>
            <a:pPr marL="800100" lvl="1" indent="-342900" algn="just">
              <a:lnSpc>
                <a:spcPct val="110000"/>
              </a:lnSpc>
              <a:spcBef>
                <a:spcPct val="0"/>
              </a:spcBef>
              <a:buSzPct val="60000"/>
              <a:buFont typeface="Courier New" panose="02070309020205020404" pitchFamily="49" charset="0"/>
              <a:buChar char="o"/>
            </a:pPr>
            <a:r>
              <a:rPr lang="en-US" sz="1200" b="0" dirty="0">
                <a:solidFill>
                  <a:schemeClr val="tx1">
                    <a:lumMod val="95000"/>
                    <a:lumOff val="5000"/>
                  </a:schemeClr>
                </a:solidFill>
                <a:latin typeface="Source Sans Pro" panose="020B0503030403020204" pitchFamily="34" charset="0"/>
                <a:cs typeface="Calibri" panose="020F0502020204030204" pitchFamily="34" charset="0"/>
              </a:rPr>
              <a:t>without TB symptoms and with a CD4 cell count of 100–200 cells/mm</a:t>
            </a:r>
            <a:r>
              <a:rPr lang="en-US" sz="1200" b="0" baseline="30000" dirty="0">
                <a:solidFill>
                  <a:schemeClr val="tx1">
                    <a:lumMod val="95000"/>
                    <a:lumOff val="5000"/>
                  </a:schemeClr>
                </a:solidFill>
                <a:latin typeface="Source Sans Pro" panose="020B0503030403020204" pitchFamily="34" charset="0"/>
                <a:cs typeface="Calibri" panose="020F0502020204030204" pitchFamily="34" charset="0"/>
              </a:rPr>
              <a:t>3</a:t>
            </a:r>
            <a:endParaRPr lang="en-US" sz="1100" b="0" baseline="30000" dirty="0">
              <a:solidFill>
                <a:schemeClr val="tx1">
                  <a:lumMod val="95000"/>
                  <a:lumOff val="5000"/>
                </a:schemeClr>
              </a:solidFill>
              <a:latin typeface="Source Sans Pro" panose="020B0503030403020204" pitchFamily="34" charset="0"/>
              <a:cs typeface="Calibri" panose="020F0502020204030204" pitchFamily="34" charset="0"/>
            </a:endParaRPr>
          </a:p>
        </p:txBody>
      </p:sp>
      <p:graphicFrame>
        <p:nvGraphicFramePr>
          <p:cNvPr id="13" name="Content Placeholder 12">
            <a:extLst>
              <a:ext uri="{FF2B5EF4-FFF2-40B4-BE49-F238E27FC236}">
                <a16:creationId xmlns:a16="http://schemas.microsoft.com/office/drawing/2014/main" id="{617952DB-E908-48E0-BC29-69527A1425EF}"/>
              </a:ext>
            </a:extLst>
          </p:cNvPr>
          <p:cNvGraphicFramePr>
            <a:graphicFrameLocks/>
          </p:cNvGraphicFramePr>
          <p:nvPr>
            <p:extLst>
              <p:ext uri="{D42A27DB-BD31-4B8C-83A1-F6EECF244321}">
                <p14:modId xmlns:p14="http://schemas.microsoft.com/office/powerpoint/2010/main" val="523078377"/>
              </p:ext>
            </p:extLst>
          </p:nvPr>
        </p:nvGraphicFramePr>
        <p:xfrm>
          <a:off x="8097241" y="2307176"/>
          <a:ext cx="3706176" cy="1050861"/>
        </p:xfrm>
        <a:graphic>
          <a:graphicData uri="http://schemas.openxmlformats.org/drawingml/2006/table">
            <a:tbl>
              <a:tblPr firstRow="1" firstCol="1" bandRow="1"/>
              <a:tblGrid>
                <a:gridCol w="1300186">
                  <a:extLst>
                    <a:ext uri="{9D8B030D-6E8A-4147-A177-3AD203B41FA5}">
                      <a16:colId xmlns:a16="http://schemas.microsoft.com/office/drawing/2014/main" val="763095458"/>
                    </a:ext>
                  </a:extLst>
                </a:gridCol>
                <a:gridCol w="2405990">
                  <a:extLst>
                    <a:ext uri="{9D8B030D-6E8A-4147-A177-3AD203B41FA5}">
                      <a16:colId xmlns:a16="http://schemas.microsoft.com/office/drawing/2014/main" val="3055754019"/>
                    </a:ext>
                  </a:extLst>
                </a:gridCol>
              </a:tblGrid>
              <a:tr h="31430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Moderate</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36828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Moderate</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83160"/>
                  </a:ext>
                </a:extLst>
              </a:tr>
              <a:tr h="36828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Moderate</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842860"/>
                  </a:ext>
                </a:extLst>
              </a:tr>
            </a:tbl>
          </a:graphicData>
        </a:graphic>
      </p:graphicFrame>
      <p:graphicFrame>
        <p:nvGraphicFramePr>
          <p:cNvPr id="17" name="Content Placeholder 12">
            <a:extLst>
              <a:ext uri="{FF2B5EF4-FFF2-40B4-BE49-F238E27FC236}">
                <a16:creationId xmlns:a16="http://schemas.microsoft.com/office/drawing/2014/main" id="{089B8E70-F476-4CE0-B228-8ADD65C400F2}"/>
              </a:ext>
            </a:extLst>
          </p:cNvPr>
          <p:cNvGraphicFramePr>
            <a:graphicFrameLocks/>
          </p:cNvGraphicFramePr>
          <p:nvPr>
            <p:extLst>
              <p:ext uri="{D42A27DB-BD31-4B8C-83A1-F6EECF244321}">
                <p14:modId xmlns:p14="http://schemas.microsoft.com/office/powerpoint/2010/main" val="3770610537"/>
              </p:ext>
            </p:extLst>
          </p:nvPr>
        </p:nvGraphicFramePr>
        <p:xfrm>
          <a:off x="8105071" y="3957176"/>
          <a:ext cx="3768856" cy="682581"/>
        </p:xfrm>
        <a:graphic>
          <a:graphicData uri="http://schemas.openxmlformats.org/drawingml/2006/table">
            <a:tbl>
              <a:tblPr firstRow="1" firstCol="1" bandRow="1"/>
              <a:tblGrid>
                <a:gridCol w="1322175">
                  <a:extLst>
                    <a:ext uri="{9D8B030D-6E8A-4147-A177-3AD203B41FA5}">
                      <a16:colId xmlns:a16="http://schemas.microsoft.com/office/drawing/2014/main" val="763095458"/>
                    </a:ext>
                  </a:extLst>
                </a:gridCol>
                <a:gridCol w="2446681">
                  <a:extLst>
                    <a:ext uri="{9D8B030D-6E8A-4147-A177-3AD203B41FA5}">
                      <a16:colId xmlns:a16="http://schemas.microsoft.com/office/drawing/2014/main" val="3055754019"/>
                    </a:ext>
                  </a:extLst>
                </a:gridCol>
              </a:tblGrid>
              <a:tr h="31430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36828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Very 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83160"/>
                  </a:ext>
                </a:extLst>
              </a:tr>
            </a:tbl>
          </a:graphicData>
        </a:graphic>
      </p:graphicFrame>
      <p:graphicFrame>
        <p:nvGraphicFramePr>
          <p:cNvPr id="19" name="Content Placeholder 12">
            <a:extLst>
              <a:ext uri="{FF2B5EF4-FFF2-40B4-BE49-F238E27FC236}">
                <a16:creationId xmlns:a16="http://schemas.microsoft.com/office/drawing/2014/main" id="{0B43814E-56E5-4CAE-9714-CDCEECF46836}"/>
              </a:ext>
            </a:extLst>
          </p:cNvPr>
          <p:cNvGraphicFramePr>
            <a:graphicFrameLocks/>
          </p:cNvGraphicFramePr>
          <p:nvPr>
            <p:extLst>
              <p:ext uri="{D42A27DB-BD31-4B8C-83A1-F6EECF244321}">
                <p14:modId xmlns:p14="http://schemas.microsoft.com/office/powerpoint/2010/main" val="1690495627"/>
              </p:ext>
            </p:extLst>
          </p:nvPr>
        </p:nvGraphicFramePr>
        <p:xfrm>
          <a:off x="8167751" y="5080626"/>
          <a:ext cx="3706176" cy="1050861"/>
        </p:xfrm>
        <a:graphic>
          <a:graphicData uri="http://schemas.openxmlformats.org/drawingml/2006/table">
            <a:tbl>
              <a:tblPr firstRow="1" firstCol="1" bandRow="1"/>
              <a:tblGrid>
                <a:gridCol w="1300186">
                  <a:extLst>
                    <a:ext uri="{9D8B030D-6E8A-4147-A177-3AD203B41FA5}">
                      <a16:colId xmlns:a16="http://schemas.microsoft.com/office/drawing/2014/main" val="763095458"/>
                    </a:ext>
                  </a:extLst>
                </a:gridCol>
                <a:gridCol w="2405990">
                  <a:extLst>
                    <a:ext uri="{9D8B030D-6E8A-4147-A177-3AD203B41FA5}">
                      <a16:colId xmlns:a16="http://schemas.microsoft.com/office/drawing/2014/main" val="3055754019"/>
                    </a:ext>
                  </a:extLst>
                </a:gridCol>
              </a:tblGrid>
              <a:tr h="31430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Very 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36828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Very 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83160"/>
                  </a:ext>
                </a:extLst>
              </a:tr>
              <a:tr h="36828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Very 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842860"/>
                  </a:ext>
                </a:extLst>
              </a:tr>
            </a:tbl>
          </a:graphicData>
        </a:graphic>
      </p:graphicFrame>
      <p:sp>
        <p:nvSpPr>
          <p:cNvPr id="2" name="Title 20">
            <a:extLst>
              <a:ext uri="{FF2B5EF4-FFF2-40B4-BE49-F238E27FC236}">
                <a16:creationId xmlns:a16="http://schemas.microsoft.com/office/drawing/2014/main" id="{A8DC898F-76E3-7317-6FEE-1662BAB3BDF7}"/>
              </a:ext>
            </a:extLst>
          </p:cNvPr>
          <p:cNvSpPr txBox="1">
            <a:spLocks/>
          </p:cNvSpPr>
          <p:nvPr/>
        </p:nvSpPr>
        <p:spPr>
          <a:xfrm>
            <a:off x="0" y="167859"/>
            <a:ext cx="9982386" cy="662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kern="0" dirty="0">
                <a:solidFill>
                  <a:schemeClr val="bg1"/>
                </a:solidFill>
                <a:latin typeface="Source Sans Pro" panose="020B0503030403020204" pitchFamily="34" charset="0"/>
                <a:cs typeface="Calibri" panose="020F0502020204030204" pitchFamily="34" charset="0"/>
              </a:rPr>
              <a:t>Recommendations 4: Initial tests for diagnosis of TB </a:t>
            </a:r>
            <a:r>
              <a:rPr lang="en-US" sz="1800" u="sng" kern="0" dirty="0">
                <a:solidFill>
                  <a:schemeClr val="bg1"/>
                </a:solidFill>
                <a:latin typeface="Source Sans Pro" panose="020B0503030403020204" pitchFamily="34" charset="0"/>
                <a:cs typeface="Calibri" panose="020F0502020204030204" pitchFamily="34" charset="0"/>
              </a:rPr>
              <a:t>without</a:t>
            </a:r>
            <a:r>
              <a:rPr lang="en-US" sz="1800" kern="0" dirty="0">
                <a:solidFill>
                  <a:schemeClr val="bg1"/>
                </a:solidFill>
                <a:latin typeface="Source Sans Pro" panose="020B0503030403020204" pitchFamily="34" charset="0"/>
                <a:cs typeface="Calibri" panose="020F0502020204030204" pitchFamily="34" charset="0"/>
              </a:rPr>
              <a:t> drug-resistance detection</a:t>
            </a:r>
            <a:endParaRPr lang="en-GB" sz="1800" kern="0" dirty="0">
              <a:solidFill>
                <a:schemeClr val="bg1"/>
              </a:solidFill>
              <a:latin typeface="Source Sans Pro" panose="020B050303040302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8C0AC8A-E793-91F6-48CD-2855D6749156}"/>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11</a:t>
            </a:fld>
            <a:endParaRPr lang="en-GB" dirty="0"/>
          </a:p>
        </p:txBody>
      </p:sp>
      <p:sp>
        <p:nvSpPr>
          <p:cNvPr id="5" name="Footer Placeholder 1">
            <a:extLst>
              <a:ext uri="{FF2B5EF4-FFF2-40B4-BE49-F238E27FC236}">
                <a16:creationId xmlns:a16="http://schemas.microsoft.com/office/drawing/2014/main" id="{92781C0F-CCD9-0203-8720-67D2B0E44551}"/>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3013567388"/>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38F2B57A-70D3-4D60-ABDF-C7EDB372132E}"/>
              </a:ext>
            </a:extLst>
          </p:cNvPr>
          <p:cNvSpPr txBox="1">
            <a:spLocks/>
          </p:cNvSpPr>
          <p:nvPr/>
        </p:nvSpPr>
        <p:spPr>
          <a:xfrm>
            <a:off x="1" y="839865"/>
            <a:ext cx="8097240" cy="183141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1600" b="0" kern="0" dirty="0">
                <a:solidFill>
                  <a:srgbClr val="0070C0"/>
                </a:solidFill>
              </a:rPr>
              <a:t>In people with bacteriologically confirmed pulmonary TB</a:t>
            </a:r>
            <a:endParaRPr lang="en-US" sz="1600" b="0" kern="0" dirty="0">
              <a:solidFill>
                <a:srgbClr val="0070C0"/>
              </a:solidFill>
            </a:endParaRPr>
          </a:p>
          <a:p>
            <a:r>
              <a:rPr lang="en-US" sz="1400" b="0" kern="0" dirty="0">
                <a:cs typeface="Arial" pitchFamily="34" charset="0"/>
              </a:rPr>
              <a:t>Low complexity automated NAATs may be used on sputum for the initial detection of resistance to isoniazid and fluoroquinolones, rather than culture-based phenotypic DST</a:t>
            </a:r>
          </a:p>
          <a:p>
            <a:r>
              <a:rPr lang="en-US" sz="1400" b="0" kern="0" dirty="0">
                <a:cs typeface="Arial" pitchFamily="34" charset="0"/>
              </a:rPr>
              <a:t>and resistance to rifampicin, Low complexity automated NAATs may be used on sputum for the initial detection of resistance to ethionamide, rather than DNA sequencing of the </a:t>
            </a:r>
            <a:r>
              <a:rPr lang="en-US" sz="1400" b="0" kern="0" dirty="0" err="1">
                <a:cs typeface="Arial" pitchFamily="34" charset="0"/>
              </a:rPr>
              <a:t>inhA</a:t>
            </a:r>
            <a:r>
              <a:rPr lang="en-US" sz="1400" b="0" kern="0" dirty="0">
                <a:cs typeface="Arial" pitchFamily="34" charset="0"/>
              </a:rPr>
              <a:t> promoter</a:t>
            </a:r>
          </a:p>
          <a:p>
            <a:r>
              <a:rPr lang="en-US" sz="1400" b="0" kern="0" dirty="0">
                <a:cs typeface="Arial" pitchFamily="34" charset="0"/>
              </a:rPr>
              <a:t>and resistance to rifampicin, Low complexity automated NAATs may be used on sputum for the initial detection of resistance to amikacin, rather than culture-based phenotypic DST </a:t>
            </a:r>
          </a:p>
        </p:txBody>
      </p:sp>
      <p:sp>
        <p:nvSpPr>
          <p:cNvPr id="14" name="Content Placeholder 7">
            <a:extLst>
              <a:ext uri="{FF2B5EF4-FFF2-40B4-BE49-F238E27FC236}">
                <a16:creationId xmlns:a16="http://schemas.microsoft.com/office/drawing/2014/main" id="{FC9907DC-3A47-44E4-99A8-1BA830A8EA3D}"/>
              </a:ext>
            </a:extLst>
          </p:cNvPr>
          <p:cNvSpPr txBox="1">
            <a:spLocks/>
          </p:cNvSpPr>
          <p:nvPr/>
        </p:nvSpPr>
        <p:spPr>
          <a:xfrm>
            <a:off x="0" y="2751123"/>
            <a:ext cx="7846600" cy="10508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0" kern="0" dirty="0">
                <a:solidFill>
                  <a:srgbClr val="0070C0"/>
                </a:solidFill>
              </a:rPr>
              <a:t>In people with signs and symptoms of pulmonary TB</a:t>
            </a:r>
          </a:p>
          <a:p>
            <a:pPr lvl="1">
              <a:lnSpc>
                <a:spcPct val="100000"/>
              </a:lnSpc>
            </a:pPr>
            <a:r>
              <a:rPr lang="en-US" sz="1400" b="0" kern="0" dirty="0">
                <a:cs typeface="Arial" pitchFamily="34" charset="0"/>
              </a:rPr>
              <a:t>High complexity reverse hybridization-based NAATs may be used on </a:t>
            </a:r>
            <a:r>
              <a:rPr lang="en-US" sz="1400" b="0" i="1" kern="0" dirty="0" err="1">
                <a:cs typeface="Arial" pitchFamily="34" charset="0"/>
              </a:rPr>
              <a:t>Mtb</a:t>
            </a:r>
            <a:r>
              <a:rPr lang="en-US" sz="1400" b="0" kern="0" dirty="0">
                <a:cs typeface="Arial" pitchFamily="34" charset="0"/>
              </a:rPr>
              <a:t> culture isolates for detection of pyrazinamide resistance rather than culture-based phenotypic DST	</a:t>
            </a:r>
          </a:p>
        </p:txBody>
      </p:sp>
      <p:graphicFrame>
        <p:nvGraphicFramePr>
          <p:cNvPr id="15" name="Content Placeholder 12">
            <a:extLst>
              <a:ext uri="{FF2B5EF4-FFF2-40B4-BE49-F238E27FC236}">
                <a16:creationId xmlns:a16="http://schemas.microsoft.com/office/drawing/2014/main" id="{BCAC283D-F207-432E-B1B3-0251935768BB}"/>
              </a:ext>
            </a:extLst>
          </p:cNvPr>
          <p:cNvGraphicFramePr>
            <a:graphicFrameLocks/>
          </p:cNvGraphicFramePr>
          <p:nvPr>
            <p:extLst>
              <p:ext uri="{D42A27DB-BD31-4B8C-83A1-F6EECF244321}">
                <p14:modId xmlns:p14="http://schemas.microsoft.com/office/powerpoint/2010/main" val="235794716"/>
              </p:ext>
            </p:extLst>
          </p:nvPr>
        </p:nvGraphicFramePr>
        <p:xfrm>
          <a:off x="8105071" y="849773"/>
          <a:ext cx="3706176" cy="1770531"/>
        </p:xfrm>
        <a:graphic>
          <a:graphicData uri="http://schemas.openxmlformats.org/drawingml/2006/table">
            <a:tbl>
              <a:tblPr firstRow="1" firstCol="1" bandRow="1"/>
              <a:tblGrid>
                <a:gridCol w="1300186">
                  <a:extLst>
                    <a:ext uri="{9D8B030D-6E8A-4147-A177-3AD203B41FA5}">
                      <a16:colId xmlns:a16="http://schemas.microsoft.com/office/drawing/2014/main" val="763095458"/>
                    </a:ext>
                  </a:extLst>
                </a:gridCol>
                <a:gridCol w="2405990">
                  <a:extLst>
                    <a:ext uri="{9D8B030D-6E8A-4147-A177-3AD203B41FA5}">
                      <a16:colId xmlns:a16="http://schemas.microsoft.com/office/drawing/2014/main" val="3055754019"/>
                    </a:ext>
                  </a:extLst>
                </a:gridCol>
              </a:tblGrid>
              <a:tr h="376342">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Strength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335680"/>
                  </a:ext>
                </a:extLst>
              </a:tr>
              <a:tr h="41698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1200" dirty="0">
                          <a:solidFill>
                            <a:schemeClr val="tx1"/>
                          </a:solidFill>
                          <a:effectLst/>
                          <a:latin typeface="Calibri" panose="020F0502020204030204" pitchFamily="34" charset="0"/>
                          <a:cs typeface="Times New Roman" panose="02020603050405020304" pitchFamily="18" charset="0"/>
                        </a:rPr>
                        <a:t>Moderate</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48860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1200" dirty="0">
                          <a:solidFill>
                            <a:schemeClr val="tx1"/>
                          </a:solidFill>
                          <a:effectLst/>
                          <a:latin typeface="Calibri" panose="020F0502020204030204" pitchFamily="34" charset="0"/>
                          <a:cs typeface="Times New Roman" panose="02020603050405020304" pitchFamily="18" charset="0"/>
                        </a:rPr>
                        <a:t>Very low</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83160"/>
                  </a:ext>
                </a:extLst>
              </a:tr>
              <a:tr h="48860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815010"/>
                  </a:ext>
                </a:extLst>
              </a:tr>
            </a:tbl>
          </a:graphicData>
        </a:graphic>
      </p:graphicFrame>
      <p:sp>
        <p:nvSpPr>
          <p:cNvPr id="10" name="Content Placeholder 7">
            <a:extLst>
              <a:ext uri="{FF2B5EF4-FFF2-40B4-BE49-F238E27FC236}">
                <a16:creationId xmlns:a16="http://schemas.microsoft.com/office/drawing/2014/main" id="{C0CE7C7C-E6FF-4DD0-B99D-9D46C51B64A0}"/>
              </a:ext>
            </a:extLst>
          </p:cNvPr>
          <p:cNvSpPr txBox="1">
            <a:spLocks/>
          </p:cNvSpPr>
          <p:nvPr/>
        </p:nvSpPr>
        <p:spPr>
          <a:xfrm>
            <a:off x="0" y="3765368"/>
            <a:ext cx="7846600" cy="10508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b="0" kern="0" dirty="0">
                <a:solidFill>
                  <a:srgbClr val="0070C0"/>
                </a:solidFill>
              </a:rPr>
              <a:t>For persons with a sputum smear-positive specimen or a cultured isolate of MTBC</a:t>
            </a:r>
          </a:p>
          <a:p>
            <a:pPr lvl="1">
              <a:lnSpc>
                <a:spcPct val="100000"/>
              </a:lnSpc>
            </a:pPr>
            <a:r>
              <a:rPr lang="en-US" sz="1400" b="0" kern="0" dirty="0">
                <a:cs typeface="Arial" pitchFamily="34" charset="0"/>
              </a:rPr>
              <a:t>Commercial molecular LPAs may be used as the initial test instead of phenotypic culture-based DST to detect resistance to rifampicin and isoniazid. </a:t>
            </a:r>
          </a:p>
        </p:txBody>
      </p:sp>
      <p:sp>
        <p:nvSpPr>
          <p:cNvPr id="12" name="Content Placeholder 7">
            <a:extLst>
              <a:ext uri="{FF2B5EF4-FFF2-40B4-BE49-F238E27FC236}">
                <a16:creationId xmlns:a16="http://schemas.microsoft.com/office/drawing/2014/main" id="{00E87C91-8958-4C2B-994D-FA92C02EEDE9}"/>
              </a:ext>
            </a:extLst>
          </p:cNvPr>
          <p:cNvSpPr txBox="1">
            <a:spLocks/>
          </p:cNvSpPr>
          <p:nvPr/>
        </p:nvSpPr>
        <p:spPr>
          <a:xfrm>
            <a:off x="0" y="4639757"/>
            <a:ext cx="7846600" cy="13587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0" kern="0" dirty="0">
                <a:solidFill>
                  <a:srgbClr val="0070C0"/>
                </a:solidFill>
              </a:rPr>
              <a:t>In people with confirmed MDR/RR-TB</a:t>
            </a:r>
          </a:p>
          <a:p>
            <a:pPr lvl="1">
              <a:lnSpc>
                <a:spcPct val="100000"/>
              </a:lnSpc>
            </a:pPr>
            <a:r>
              <a:rPr lang="en-US" sz="1400" b="0" kern="0" dirty="0">
                <a:cs typeface="Arial" pitchFamily="34" charset="0"/>
              </a:rPr>
              <a:t>SL-LPA may be used as the initial test, instead of phenotypic culture-based DST, to detect resistance to fluoroquinolones	</a:t>
            </a:r>
          </a:p>
          <a:p>
            <a:pPr lvl="1">
              <a:lnSpc>
                <a:spcPct val="100000"/>
              </a:lnSpc>
            </a:pPr>
            <a:r>
              <a:rPr lang="en-US" sz="1400" b="0" kern="0" dirty="0">
                <a:cs typeface="Arial" pitchFamily="34" charset="0"/>
              </a:rPr>
              <a:t>SL-LPA may be used as the initial test, instead of phenotypic culture-based DST, to detect resistance to second-line injectable drugs</a:t>
            </a:r>
          </a:p>
        </p:txBody>
      </p:sp>
      <p:graphicFrame>
        <p:nvGraphicFramePr>
          <p:cNvPr id="13" name="Content Placeholder 12">
            <a:extLst>
              <a:ext uri="{FF2B5EF4-FFF2-40B4-BE49-F238E27FC236}">
                <a16:creationId xmlns:a16="http://schemas.microsoft.com/office/drawing/2014/main" id="{617952DB-E908-48E0-BC29-69527A1425EF}"/>
              </a:ext>
            </a:extLst>
          </p:cNvPr>
          <p:cNvGraphicFramePr>
            <a:graphicFrameLocks/>
          </p:cNvGraphicFramePr>
          <p:nvPr>
            <p:extLst>
              <p:ext uri="{D42A27DB-BD31-4B8C-83A1-F6EECF244321}">
                <p14:modId xmlns:p14="http://schemas.microsoft.com/office/powerpoint/2010/main" val="2281871844"/>
              </p:ext>
            </p:extLst>
          </p:nvPr>
        </p:nvGraphicFramePr>
        <p:xfrm>
          <a:off x="8097241" y="3184067"/>
          <a:ext cx="3706176" cy="314301"/>
        </p:xfrm>
        <a:graphic>
          <a:graphicData uri="http://schemas.openxmlformats.org/drawingml/2006/table">
            <a:tbl>
              <a:tblPr firstRow="1" firstCol="1" bandRow="1"/>
              <a:tblGrid>
                <a:gridCol w="1300186">
                  <a:extLst>
                    <a:ext uri="{9D8B030D-6E8A-4147-A177-3AD203B41FA5}">
                      <a16:colId xmlns:a16="http://schemas.microsoft.com/office/drawing/2014/main" val="763095458"/>
                    </a:ext>
                  </a:extLst>
                </a:gridCol>
                <a:gridCol w="2405990">
                  <a:extLst>
                    <a:ext uri="{9D8B030D-6E8A-4147-A177-3AD203B41FA5}">
                      <a16:colId xmlns:a16="http://schemas.microsoft.com/office/drawing/2014/main" val="3055754019"/>
                    </a:ext>
                  </a:extLst>
                </a:gridCol>
              </a:tblGrid>
              <a:tr h="31430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Very low</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graphicFrame>
        <p:nvGraphicFramePr>
          <p:cNvPr id="17" name="Content Placeholder 12">
            <a:extLst>
              <a:ext uri="{FF2B5EF4-FFF2-40B4-BE49-F238E27FC236}">
                <a16:creationId xmlns:a16="http://schemas.microsoft.com/office/drawing/2014/main" id="{089B8E70-F476-4CE0-B228-8ADD65C400F2}"/>
              </a:ext>
            </a:extLst>
          </p:cNvPr>
          <p:cNvGraphicFramePr>
            <a:graphicFrameLocks/>
          </p:cNvGraphicFramePr>
          <p:nvPr>
            <p:extLst>
              <p:ext uri="{D42A27DB-BD31-4B8C-83A1-F6EECF244321}">
                <p14:modId xmlns:p14="http://schemas.microsoft.com/office/powerpoint/2010/main" val="4271875514"/>
              </p:ext>
            </p:extLst>
          </p:nvPr>
        </p:nvGraphicFramePr>
        <p:xfrm>
          <a:off x="8105071" y="4168304"/>
          <a:ext cx="3706176" cy="314301"/>
        </p:xfrm>
        <a:graphic>
          <a:graphicData uri="http://schemas.openxmlformats.org/drawingml/2006/table">
            <a:tbl>
              <a:tblPr firstRow="1" firstCol="1" bandRow="1"/>
              <a:tblGrid>
                <a:gridCol w="1300186">
                  <a:extLst>
                    <a:ext uri="{9D8B030D-6E8A-4147-A177-3AD203B41FA5}">
                      <a16:colId xmlns:a16="http://schemas.microsoft.com/office/drawing/2014/main" val="763095458"/>
                    </a:ext>
                  </a:extLst>
                </a:gridCol>
                <a:gridCol w="2405990">
                  <a:extLst>
                    <a:ext uri="{9D8B030D-6E8A-4147-A177-3AD203B41FA5}">
                      <a16:colId xmlns:a16="http://schemas.microsoft.com/office/drawing/2014/main" val="3055754019"/>
                    </a:ext>
                  </a:extLst>
                </a:gridCol>
              </a:tblGrid>
              <a:tr h="31430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cs typeface="Times New Roman" panose="02020603050405020304" pitchFamily="18" charset="0"/>
                        </a:rPr>
                        <a:t>Moderate</a:t>
                      </a:r>
                      <a:endPar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graphicFrame>
        <p:nvGraphicFramePr>
          <p:cNvPr id="19" name="Content Placeholder 12">
            <a:extLst>
              <a:ext uri="{FF2B5EF4-FFF2-40B4-BE49-F238E27FC236}">
                <a16:creationId xmlns:a16="http://schemas.microsoft.com/office/drawing/2014/main" id="{0B43814E-56E5-4CAE-9714-CDCEECF46836}"/>
              </a:ext>
            </a:extLst>
          </p:cNvPr>
          <p:cNvGraphicFramePr>
            <a:graphicFrameLocks/>
          </p:cNvGraphicFramePr>
          <p:nvPr>
            <p:extLst>
              <p:ext uri="{D42A27DB-BD31-4B8C-83A1-F6EECF244321}">
                <p14:modId xmlns:p14="http://schemas.microsoft.com/office/powerpoint/2010/main" val="3941161620"/>
              </p:ext>
            </p:extLst>
          </p:nvPr>
        </p:nvGraphicFramePr>
        <p:xfrm>
          <a:off x="8129298" y="4809721"/>
          <a:ext cx="3706176" cy="1447241"/>
        </p:xfrm>
        <a:graphic>
          <a:graphicData uri="http://schemas.openxmlformats.org/drawingml/2006/table">
            <a:tbl>
              <a:tblPr firstRow="1" firstCol="1" bandRow="1"/>
              <a:tblGrid>
                <a:gridCol w="1300186">
                  <a:extLst>
                    <a:ext uri="{9D8B030D-6E8A-4147-A177-3AD203B41FA5}">
                      <a16:colId xmlns:a16="http://schemas.microsoft.com/office/drawing/2014/main" val="763095458"/>
                    </a:ext>
                  </a:extLst>
                </a:gridCol>
                <a:gridCol w="2405990">
                  <a:extLst>
                    <a:ext uri="{9D8B030D-6E8A-4147-A177-3AD203B41FA5}">
                      <a16:colId xmlns:a16="http://schemas.microsoft.com/office/drawing/2014/main" val="3055754019"/>
                    </a:ext>
                  </a:extLst>
                </a:gridCol>
              </a:tblGrid>
              <a:tr h="91404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kern="1200" dirty="0">
                          <a:solidFill>
                            <a:schemeClr val="tx1"/>
                          </a:solidFill>
                          <a:effectLst/>
                          <a:latin typeface="Calibri" panose="020F0502020204030204" pitchFamily="34" charset="0"/>
                          <a:ea typeface="+mn-ea"/>
                          <a:cs typeface="Times New Roman" panose="02020603050405020304" pitchFamily="18" charset="0"/>
                        </a:rPr>
                        <a:t>Moderate for sputum specimens, </a:t>
                      </a:r>
                    </a:p>
                    <a:p>
                      <a:pPr marL="0" marR="0">
                        <a:lnSpc>
                          <a:spcPct val="100000"/>
                        </a:lnSpc>
                        <a:spcBef>
                          <a:spcPts val="0"/>
                        </a:spcBef>
                        <a:spcAft>
                          <a:spcPts val="0"/>
                        </a:spcAft>
                      </a:pPr>
                      <a:r>
                        <a:rPr lang="en-US" sz="1600" kern="1200" dirty="0">
                          <a:solidFill>
                            <a:schemeClr val="tx1"/>
                          </a:solidFill>
                          <a:effectLst/>
                          <a:latin typeface="Calibri" panose="020F0502020204030204" pitchFamily="34" charset="0"/>
                          <a:ea typeface="+mn-ea"/>
                          <a:cs typeface="Times New Roman" panose="02020603050405020304" pitchFamily="18" charset="0"/>
                        </a:rPr>
                        <a:t>Low for </a:t>
                      </a:r>
                      <a:r>
                        <a:rPr lang="en-US" sz="1600" i="1" kern="1200" dirty="0" err="1">
                          <a:solidFill>
                            <a:schemeClr val="tx1"/>
                          </a:solidFill>
                          <a:effectLst/>
                          <a:latin typeface="Calibri" panose="020F0502020204030204" pitchFamily="34" charset="0"/>
                          <a:ea typeface="+mn-ea"/>
                          <a:cs typeface="Times New Roman" panose="02020603050405020304" pitchFamily="18" charset="0"/>
                        </a:rPr>
                        <a:t>M.tb</a:t>
                      </a:r>
                      <a:r>
                        <a:rPr lang="en-US" sz="1600" i="1" kern="1200" dirty="0">
                          <a:solidFill>
                            <a:schemeClr val="tx1"/>
                          </a:solidFill>
                          <a:effectLst/>
                          <a:latin typeface="Calibri" panose="020F0502020204030204" pitchFamily="34" charset="0"/>
                          <a:ea typeface="+mn-ea"/>
                          <a:cs typeface="Times New Roman" panose="02020603050405020304" pitchFamily="18" charset="0"/>
                        </a:rPr>
                        <a:t> </a:t>
                      </a:r>
                      <a:r>
                        <a:rPr lang="en-US" sz="1600" kern="1200" dirty="0">
                          <a:solidFill>
                            <a:schemeClr val="tx1"/>
                          </a:solidFill>
                          <a:effectLst/>
                          <a:latin typeface="Calibri" panose="020F0502020204030204" pitchFamily="34" charset="0"/>
                          <a:ea typeface="+mn-ea"/>
                          <a:cs typeface="Times New Roman" panose="02020603050405020304" pitchFamily="18" charset="0"/>
                        </a:rPr>
                        <a:t>isolates</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533194">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ea typeface="+mn-ea"/>
                          <a:cs typeface="Times New Roman" panose="02020603050405020304" pitchFamily="18" charset="0"/>
                        </a:rPr>
                        <a:t>Low for both sputum specimens and </a:t>
                      </a:r>
                      <a:r>
                        <a:rPr lang="en-US" sz="1400" i="1" kern="1200" dirty="0" err="1">
                          <a:solidFill>
                            <a:schemeClr val="tx1"/>
                          </a:solidFill>
                          <a:effectLst/>
                          <a:latin typeface="Calibri" panose="020F0502020204030204" pitchFamily="34" charset="0"/>
                          <a:ea typeface="+mn-ea"/>
                          <a:cs typeface="Times New Roman" panose="02020603050405020304" pitchFamily="18" charset="0"/>
                        </a:rPr>
                        <a:t>M.tb</a:t>
                      </a:r>
                      <a:r>
                        <a:rPr lang="en-US" sz="1400" i="1" kern="1200" dirty="0">
                          <a:solidFill>
                            <a:schemeClr val="tx1"/>
                          </a:solidFill>
                          <a:effectLst/>
                          <a:latin typeface="Calibri" panose="020F0502020204030204" pitchFamily="34" charset="0"/>
                          <a:ea typeface="+mn-ea"/>
                          <a:cs typeface="Times New Roman" panose="02020603050405020304" pitchFamily="18" charset="0"/>
                        </a:rPr>
                        <a:t> </a:t>
                      </a:r>
                      <a:r>
                        <a:rPr lang="en-US" sz="1400" kern="1200" dirty="0">
                          <a:solidFill>
                            <a:schemeClr val="tx1"/>
                          </a:solidFill>
                          <a:effectLst/>
                          <a:latin typeface="Calibri" panose="020F0502020204030204" pitchFamily="34" charset="0"/>
                          <a:ea typeface="+mn-ea"/>
                          <a:cs typeface="Times New Roman" panose="02020603050405020304" pitchFamily="18" charset="0"/>
                        </a:rPr>
                        <a:t>isolates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83160"/>
                  </a:ext>
                </a:extLst>
              </a:tr>
            </a:tbl>
          </a:graphicData>
        </a:graphic>
      </p:graphicFrame>
      <p:sp>
        <p:nvSpPr>
          <p:cNvPr id="2" name="Title 20">
            <a:extLst>
              <a:ext uri="{FF2B5EF4-FFF2-40B4-BE49-F238E27FC236}">
                <a16:creationId xmlns:a16="http://schemas.microsoft.com/office/drawing/2014/main" id="{44B9FAA3-9567-255C-0C88-7E17DF0CC341}"/>
              </a:ext>
            </a:extLst>
          </p:cNvPr>
          <p:cNvSpPr txBox="1">
            <a:spLocks/>
          </p:cNvSpPr>
          <p:nvPr/>
        </p:nvSpPr>
        <p:spPr>
          <a:xfrm>
            <a:off x="0" y="167859"/>
            <a:ext cx="9982386" cy="662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50" kern="0" dirty="0">
                <a:solidFill>
                  <a:schemeClr val="bg1"/>
                </a:solidFill>
                <a:latin typeface="Source Sans Pro" panose="020B0503030403020204" pitchFamily="34" charset="0"/>
                <a:cs typeface="Calibri" panose="020F0502020204030204" pitchFamily="34" charset="0"/>
              </a:rPr>
              <a:t>Recommendations 5: Follow on diagnostic tests for detection of additional drug-resistance</a:t>
            </a:r>
            <a:endParaRPr lang="es-CO" sz="1750" dirty="0"/>
          </a:p>
        </p:txBody>
      </p:sp>
      <p:sp>
        <p:nvSpPr>
          <p:cNvPr id="3" name="Slide Number Placeholder 2">
            <a:extLst>
              <a:ext uri="{FF2B5EF4-FFF2-40B4-BE49-F238E27FC236}">
                <a16:creationId xmlns:a16="http://schemas.microsoft.com/office/drawing/2014/main" id="{A7B89E15-7560-29A4-9EB9-5B749FB8E6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12</a:t>
            </a:fld>
            <a:endParaRPr lang="en-GB" dirty="0"/>
          </a:p>
        </p:txBody>
      </p:sp>
      <p:sp>
        <p:nvSpPr>
          <p:cNvPr id="5" name="Footer Placeholder 1">
            <a:extLst>
              <a:ext uri="{FF2B5EF4-FFF2-40B4-BE49-F238E27FC236}">
                <a16:creationId xmlns:a16="http://schemas.microsoft.com/office/drawing/2014/main" id="{82F80F62-892B-827B-DFBA-C5CBE9506D19}"/>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1130090693"/>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Operational handbook</a:t>
            </a:r>
          </a:p>
        </p:txBody>
      </p:sp>
      <p:sp>
        <p:nvSpPr>
          <p:cNvPr id="10" name="Rectangle 9">
            <a:extLst>
              <a:ext uri="{FF2B5EF4-FFF2-40B4-BE49-F238E27FC236}">
                <a16:creationId xmlns:a16="http://schemas.microsoft.com/office/drawing/2014/main" id="{4E3354A7-F786-4718-AE98-86E264011A34}"/>
              </a:ext>
            </a:extLst>
          </p:cNvPr>
          <p:cNvSpPr/>
          <p:nvPr/>
        </p:nvSpPr>
        <p:spPr>
          <a:xfrm>
            <a:off x="288286" y="1132434"/>
            <a:ext cx="7048429" cy="4893647"/>
          </a:xfrm>
          <a:prstGeom prst="rect">
            <a:avLst/>
          </a:prstGeom>
        </p:spPr>
        <p:txBody>
          <a:bodyPr wrap="square">
            <a:spAutoFit/>
          </a:bodyPr>
          <a:lstStyle/>
          <a:p>
            <a:pPr marL="285750" indent="-285750">
              <a:buFont typeface="Arial" panose="020B0604020202020204" pitchFamily="34" charset="0"/>
              <a:buChar char="•"/>
            </a:pPr>
            <a:r>
              <a:rPr lang="en-US" sz="2400" b="0" i="0" u="none" strike="noStrike" baseline="0" dirty="0">
                <a:solidFill>
                  <a:srgbClr val="000000"/>
                </a:solidFill>
                <a:latin typeface="Frutiger Neue LT Light"/>
              </a:rPr>
              <a:t>Describes the WHO-recommended tests for detecting TB and DR-TB and the most recent WHO policy guidance for their use </a:t>
            </a:r>
          </a:p>
          <a:p>
            <a:pPr marL="285750" indent="-285750">
              <a:buFont typeface="Arial" panose="020B0604020202020204" pitchFamily="34" charset="0"/>
              <a:buChar char="•"/>
            </a:pPr>
            <a:r>
              <a:rPr lang="en-US" sz="2400" b="0" i="0" u="none" strike="noStrike" baseline="0" dirty="0">
                <a:solidFill>
                  <a:srgbClr val="000000"/>
                </a:solidFill>
                <a:latin typeface="Frutiger Neue LT Light"/>
              </a:rPr>
              <a:t>Describes the processes and steps needed for implementing a diagnostic test for routine use within the TB diagnostic network</a:t>
            </a:r>
          </a:p>
          <a:p>
            <a:pPr marL="285750" indent="-285750">
              <a:buFont typeface="Arial" panose="020B0604020202020204" pitchFamily="34" charset="0"/>
              <a:buChar char="•"/>
            </a:pPr>
            <a:r>
              <a:rPr lang="en-US" sz="2400" b="0" dirty="0">
                <a:solidFill>
                  <a:srgbClr val="000000"/>
                </a:solidFill>
                <a:latin typeface="Frutiger Neue LT Light"/>
              </a:rPr>
              <a:t>D</a:t>
            </a:r>
            <a:r>
              <a:rPr lang="en-US" sz="2400" b="0" i="0" u="none" strike="noStrike" baseline="0" dirty="0">
                <a:solidFill>
                  <a:srgbClr val="000000"/>
                </a:solidFill>
                <a:latin typeface="Frutiger Neue LT Light"/>
              </a:rPr>
              <a:t>escribes the steps that need to be taken to implement a new diagnostic tool </a:t>
            </a:r>
          </a:p>
          <a:p>
            <a:pPr marL="285750" indent="-285750">
              <a:buFont typeface="Arial" panose="020B0604020202020204" pitchFamily="34" charset="0"/>
              <a:buChar char="•"/>
            </a:pPr>
            <a:r>
              <a:rPr lang="en-US" sz="2400" b="0" i="0" u="none" strike="noStrike" baseline="0" dirty="0">
                <a:solidFill>
                  <a:srgbClr val="000000"/>
                </a:solidFill>
                <a:latin typeface="Frutiger Neue LT Light"/>
              </a:rPr>
              <a:t>Outlines TB diagnostic model algorithms that incorporate the most recent WHO recommendations for detecting and treating TB and DR-TB, and considerations for the implementation of a new algorithm.</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dirty="0"/>
              <a:t>Module 3: Rapid diagnostics for tuberculosis detection</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13</a:t>
            </a:fld>
            <a:endParaRPr lang="en-GB" dirty="0"/>
          </a:p>
        </p:txBody>
      </p:sp>
      <p:pic>
        <p:nvPicPr>
          <p:cNvPr id="3" name="Picture 2">
            <a:extLst>
              <a:ext uri="{FF2B5EF4-FFF2-40B4-BE49-F238E27FC236}">
                <a16:creationId xmlns:a16="http://schemas.microsoft.com/office/drawing/2014/main" id="{E6404846-60A4-D3F2-556E-068068B10461}"/>
              </a:ext>
            </a:extLst>
          </p:cNvPr>
          <p:cNvPicPr>
            <a:picLocks noChangeAspect="1"/>
          </p:cNvPicPr>
          <p:nvPr/>
        </p:nvPicPr>
        <p:blipFill>
          <a:blip r:embed="rId3"/>
          <a:stretch>
            <a:fillRect/>
          </a:stretch>
        </p:blipFill>
        <p:spPr>
          <a:xfrm>
            <a:off x="7474338" y="1750826"/>
            <a:ext cx="2724115" cy="3858726"/>
          </a:xfrm>
          <a:prstGeom prst="rect">
            <a:avLst/>
          </a:prstGeom>
          <a:noFill/>
        </p:spPr>
      </p:pic>
      <p:sp>
        <p:nvSpPr>
          <p:cNvPr id="5" name="Rectangle 4">
            <a:extLst>
              <a:ext uri="{FF2B5EF4-FFF2-40B4-BE49-F238E27FC236}">
                <a16:creationId xmlns:a16="http://schemas.microsoft.com/office/drawing/2014/main" id="{859AEE8C-A389-0FCE-91E3-0EAE19A62A8C}"/>
              </a:ext>
            </a:extLst>
          </p:cNvPr>
          <p:cNvSpPr/>
          <p:nvPr/>
        </p:nvSpPr>
        <p:spPr>
          <a:xfrm>
            <a:off x="7381634" y="5752365"/>
            <a:ext cx="2880816" cy="1015663"/>
          </a:xfrm>
          <a:prstGeom prst="rect">
            <a:avLst/>
          </a:prstGeom>
        </p:spPr>
        <p:txBody>
          <a:bodyPr wrap="square">
            <a:spAutoFit/>
          </a:bodyPr>
          <a:lstStyle/>
          <a:p>
            <a:r>
              <a:rPr lang="en-US" sz="2000" b="0" dirty="0">
                <a:latin typeface="Source Sans Pro" panose="020B0503030403020204" pitchFamily="34" charset="0"/>
                <a:ea typeface="Source Sans Pro" panose="020B0503030403020204" pitchFamily="34" charset="0"/>
                <a:cs typeface="Courier New" panose="02070309020205020404" pitchFamily="49" charset="0"/>
              </a:rPr>
              <a:t>https://extranet.who.int/tbknowledge/en/node/720</a:t>
            </a:r>
          </a:p>
        </p:txBody>
      </p:sp>
      <p:pic>
        <p:nvPicPr>
          <p:cNvPr id="8" name="Picture 7">
            <a:extLst>
              <a:ext uri="{FF2B5EF4-FFF2-40B4-BE49-F238E27FC236}">
                <a16:creationId xmlns:a16="http://schemas.microsoft.com/office/drawing/2014/main" id="{50198FBC-89A8-FF4E-88B8-A019F757B247}"/>
              </a:ext>
            </a:extLst>
          </p:cNvPr>
          <p:cNvPicPr>
            <a:picLocks noChangeAspect="1"/>
          </p:cNvPicPr>
          <p:nvPr/>
        </p:nvPicPr>
        <p:blipFill>
          <a:blip r:embed="rId4"/>
          <a:stretch>
            <a:fillRect/>
          </a:stretch>
        </p:blipFill>
        <p:spPr>
          <a:xfrm>
            <a:off x="10642898" y="0"/>
            <a:ext cx="1549101" cy="1549101"/>
          </a:xfrm>
          <a:prstGeom prst="rect">
            <a:avLst/>
          </a:prstGeom>
        </p:spPr>
      </p:pic>
    </p:spTree>
    <p:extLst>
      <p:ext uri="{BB962C8B-B14F-4D97-AF65-F5344CB8AC3E}">
        <p14:creationId xmlns:p14="http://schemas.microsoft.com/office/powerpoint/2010/main" val="412022396"/>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D24DF8-0882-45A5-A406-8CBAD4DF9E64}"/>
              </a:ext>
            </a:extLst>
          </p:cNvPr>
          <p:cNvSpPr>
            <a:spLocks noGrp="1"/>
          </p:cNvSpPr>
          <p:nvPr>
            <p:ph type="sldNum" sz="quarter" idx="12"/>
          </p:nvPr>
        </p:nvSpPr>
        <p:spPr/>
        <p:txBody>
          <a:bodyPr/>
          <a:lstStyle/>
          <a:p>
            <a:fld id="{92E002D6-D190-45E2-A289-FEFF1EC166F2}" type="slidenum">
              <a:rPr lang="en-GB" smtClean="0"/>
              <a:pPr/>
              <a:t>14</a:t>
            </a:fld>
            <a:endParaRPr lang="en-GB" dirty="0"/>
          </a:p>
        </p:txBody>
      </p:sp>
      <p:sp>
        <p:nvSpPr>
          <p:cNvPr id="5" name="TextBox 4">
            <a:extLst>
              <a:ext uri="{FF2B5EF4-FFF2-40B4-BE49-F238E27FC236}">
                <a16:creationId xmlns:a16="http://schemas.microsoft.com/office/drawing/2014/main" id="{E0A7128D-E90C-4EAF-B77A-F59B61024A8A}"/>
              </a:ext>
            </a:extLst>
          </p:cNvPr>
          <p:cNvSpPr txBox="1"/>
          <p:nvPr/>
        </p:nvSpPr>
        <p:spPr>
          <a:xfrm>
            <a:off x="139850" y="197007"/>
            <a:ext cx="11168009" cy="584775"/>
          </a:xfrm>
          <a:prstGeom prst="rect">
            <a:avLst/>
          </a:prstGeom>
          <a:noFill/>
        </p:spPr>
        <p:txBody>
          <a:bodyPr wrap="square">
            <a:spAutoFit/>
          </a:bodyPr>
          <a:lstStyle/>
          <a:p>
            <a:r>
              <a:rPr lang="en-US" sz="3200" b="1" i="0" u="none" strike="noStrike" baseline="0" dirty="0">
                <a:solidFill>
                  <a:schemeClr val="bg1"/>
                </a:solidFill>
                <a:latin typeface="Frutiger Neue LT"/>
              </a:rPr>
              <a:t>Key steps in implementing a new diagnostic test</a:t>
            </a:r>
            <a:endParaRPr lang="en-US" sz="3200" dirty="0">
              <a:solidFill>
                <a:schemeClr val="bg1"/>
              </a:solidFill>
            </a:endParaRPr>
          </a:p>
        </p:txBody>
      </p:sp>
      <p:sp>
        <p:nvSpPr>
          <p:cNvPr id="8" name="TextBox 7">
            <a:extLst>
              <a:ext uri="{FF2B5EF4-FFF2-40B4-BE49-F238E27FC236}">
                <a16:creationId xmlns:a16="http://schemas.microsoft.com/office/drawing/2014/main" id="{343717A0-D0B0-46CE-9F9E-0F23AAD11595}"/>
              </a:ext>
            </a:extLst>
          </p:cNvPr>
          <p:cNvSpPr txBox="1"/>
          <p:nvPr/>
        </p:nvSpPr>
        <p:spPr>
          <a:xfrm>
            <a:off x="273414" y="1582340"/>
            <a:ext cx="11034445" cy="3693319"/>
          </a:xfrm>
          <a:prstGeom prst="rect">
            <a:avLst/>
          </a:prstGeom>
          <a:noFill/>
        </p:spPr>
        <p:txBody>
          <a:bodyPr wrap="square" rtlCol="0">
            <a:spAutoFit/>
          </a:bodyPr>
          <a:lstStyle/>
          <a:p>
            <a:pPr marL="342900" indent="-342900">
              <a:buFont typeface="Arial" panose="020B0604020202020204" pitchFamily="34" charset="0"/>
              <a:buChar char="•"/>
            </a:pPr>
            <a:r>
              <a:rPr lang="en-US" sz="2600" b="0" i="0" u="none" strike="noStrike" baseline="0" dirty="0">
                <a:solidFill>
                  <a:srgbClr val="000000"/>
                </a:solidFill>
                <a:latin typeface="Frutiger Neue LT Light"/>
              </a:rPr>
              <a:t>Establish a technical working group to lead the process </a:t>
            </a:r>
          </a:p>
          <a:p>
            <a:pPr marL="342900" indent="-342900">
              <a:buFont typeface="Arial" panose="020B0604020202020204" pitchFamily="34" charset="0"/>
              <a:buChar char="•"/>
            </a:pPr>
            <a:r>
              <a:rPr lang="en-US" sz="2600" b="0" i="0" u="none" strike="noStrike" baseline="0" dirty="0">
                <a:solidFill>
                  <a:srgbClr val="000000"/>
                </a:solidFill>
                <a:latin typeface="Frutiger Neue LT Light"/>
              </a:rPr>
              <a:t>Define the intended use of the new test, and update diagnostic algorithms </a:t>
            </a:r>
          </a:p>
          <a:p>
            <a:pPr marL="342900" indent="-342900">
              <a:buFont typeface="Arial" panose="020B0604020202020204" pitchFamily="34" charset="0"/>
              <a:buChar char="•"/>
            </a:pPr>
            <a:r>
              <a:rPr lang="en-US" sz="2600" b="0" i="0" u="none" strike="noStrike" baseline="0" dirty="0">
                <a:solidFill>
                  <a:srgbClr val="000000"/>
                </a:solidFill>
                <a:latin typeface="Frutiger Neue LT Light"/>
              </a:rPr>
              <a:t>Develop a realistic costed implementation plan and budget for ongoing costs </a:t>
            </a:r>
          </a:p>
          <a:p>
            <a:pPr marL="342900" indent="-342900">
              <a:buFont typeface="Arial" panose="020B0604020202020204" pitchFamily="34" charset="0"/>
              <a:buChar char="•"/>
            </a:pPr>
            <a:r>
              <a:rPr lang="en-US" sz="2600" b="0" i="0" u="none" strike="noStrike" baseline="0" dirty="0">
                <a:solidFill>
                  <a:srgbClr val="000000"/>
                </a:solidFill>
                <a:latin typeface="Frutiger Neue LT Light"/>
              </a:rPr>
              <a:t>Procure and install equipment in safe, functional testing sites </a:t>
            </a:r>
          </a:p>
          <a:p>
            <a:pPr marL="342900" indent="-342900">
              <a:buFont typeface="Arial" panose="020B0604020202020204" pitchFamily="34" charset="0"/>
              <a:buChar char="•"/>
            </a:pPr>
            <a:r>
              <a:rPr lang="en-US" sz="2600" b="0" i="0" u="none" strike="noStrike" baseline="0" dirty="0">
                <a:solidFill>
                  <a:srgbClr val="000000"/>
                </a:solidFill>
                <a:latin typeface="Frutiger Neue LT Light"/>
              </a:rPr>
              <a:t>Ensure a reliable supply of quality-assured reagents and consumables </a:t>
            </a:r>
          </a:p>
          <a:p>
            <a:pPr marL="342900" indent="-342900">
              <a:buFont typeface="Arial" panose="020B0604020202020204" pitchFamily="34" charset="0"/>
              <a:buChar char="•"/>
            </a:pPr>
            <a:r>
              <a:rPr lang="en-US" sz="2600" b="0" i="0" u="none" strike="noStrike" baseline="0" dirty="0">
                <a:solidFill>
                  <a:srgbClr val="000000"/>
                </a:solidFill>
                <a:latin typeface="Frutiger Neue LT Light"/>
              </a:rPr>
              <a:t>Develop SOPs and clinical protocols </a:t>
            </a:r>
          </a:p>
          <a:p>
            <a:pPr marL="342900" indent="-342900">
              <a:buFont typeface="Arial" panose="020B0604020202020204" pitchFamily="34" charset="0"/>
              <a:buChar char="•"/>
            </a:pPr>
            <a:r>
              <a:rPr lang="fr-FR" sz="2600" b="0" i="0" u="none" strike="noStrike" baseline="0" dirty="0" err="1">
                <a:solidFill>
                  <a:srgbClr val="000000"/>
                </a:solidFill>
                <a:latin typeface="Frutiger Neue LT Light"/>
              </a:rPr>
              <a:t>Implement</a:t>
            </a:r>
            <a:r>
              <a:rPr lang="fr-FR" sz="2600" b="0" i="0" u="none" strike="noStrike" baseline="0" dirty="0">
                <a:solidFill>
                  <a:srgbClr val="000000"/>
                </a:solidFill>
                <a:latin typeface="Frutiger Neue LT Light"/>
              </a:rPr>
              <a:t> a </a:t>
            </a:r>
            <a:r>
              <a:rPr lang="fr-FR" sz="2600" b="0" i="0" u="none" strike="noStrike" baseline="0" dirty="0" err="1">
                <a:solidFill>
                  <a:srgbClr val="000000"/>
                </a:solidFill>
                <a:latin typeface="Frutiger Neue LT Light"/>
              </a:rPr>
              <a:t>comprehensive</a:t>
            </a:r>
            <a:r>
              <a:rPr lang="fr-FR" sz="2600" b="0" i="0" u="none" strike="noStrike" baseline="0" dirty="0">
                <a:solidFill>
                  <a:srgbClr val="000000"/>
                </a:solidFill>
                <a:latin typeface="Frutiger Neue LT Light"/>
              </a:rPr>
              <a:t> QA programme </a:t>
            </a:r>
          </a:p>
          <a:p>
            <a:pPr marL="342900" indent="-342900">
              <a:buFont typeface="Arial" panose="020B0604020202020204" pitchFamily="34" charset="0"/>
              <a:buChar char="•"/>
            </a:pPr>
            <a:r>
              <a:rPr lang="en-US" sz="2600" b="0" i="0" u="none" strike="noStrike" baseline="0" dirty="0">
                <a:solidFill>
                  <a:srgbClr val="000000"/>
                </a:solidFill>
                <a:latin typeface="Frutiger Neue LT Light"/>
              </a:rPr>
              <a:t>Implement training, mentoring and competency assessment </a:t>
            </a:r>
            <a:r>
              <a:rPr lang="en-US" sz="2600" b="0" i="0" u="none" strike="noStrike" baseline="0" dirty="0" err="1">
                <a:solidFill>
                  <a:srgbClr val="000000"/>
                </a:solidFill>
                <a:latin typeface="Frutiger Neue LT Light"/>
              </a:rPr>
              <a:t>programmes</a:t>
            </a:r>
            <a:r>
              <a:rPr lang="en-US" sz="2600" b="0" i="0" u="none" strike="noStrike" baseline="0" dirty="0">
                <a:solidFill>
                  <a:srgbClr val="000000"/>
                </a:solidFill>
                <a:latin typeface="Frutiger Neue LT Light"/>
              </a:rPr>
              <a:t> </a:t>
            </a:r>
          </a:p>
          <a:p>
            <a:pPr marL="342900" indent="-342900">
              <a:buFont typeface="Arial" panose="020B0604020202020204" pitchFamily="34" charset="0"/>
              <a:buChar char="•"/>
            </a:pPr>
            <a:r>
              <a:rPr lang="en-US" sz="2600" b="0" i="0" u="none" strike="noStrike" baseline="0" dirty="0">
                <a:solidFill>
                  <a:srgbClr val="000000"/>
                </a:solidFill>
                <a:latin typeface="Frutiger Neue LT Light"/>
              </a:rPr>
              <a:t>Monitor and evaluate the implementation and impact of the new test</a:t>
            </a:r>
          </a:p>
        </p:txBody>
      </p:sp>
      <p:pic>
        <p:nvPicPr>
          <p:cNvPr id="4" name="Picture 3">
            <a:extLst>
              <a:ext uri="{FF2B5EF4-FFF2-40B4-BE49-F238E27FC236}">
                <a16:creationId xmlns:a16="http://schemas.microsoft.com/office/drawing/2014/main" id="{DE44069E-F0FB-CC64-90EC-932889B2F2FA}"/>
              </a:ext>
            </a:extLst>
          </p:cNvPr>
          <p:cNvPicPr>
            <a:picLocks noChangeAspect="1"/>
          </p:cNvPicPr>
          <p:nvPr/>
        </p:nvPicPr>
        <p:blipFill>
          <a:blip r:embed="rId2"/>
          <a:stretch>
            <a:fillRect/>
          </a:stretch>
        </p:blipFill>
        <p:spPr>
          <a:xfrm>
            <a:off x="10771943" y="21516"/>
            <a:ext cx="1398542" cy="1979407"/>
          </a:xfrm>
          <a:prstGeom prst="rect">
            <a:avLst/>
          </a:prstGeom>
        </p:spPr>
      </p:pic>
      <p:sp>
        <p:nvSpPr>
          <p:cNvPr id="6" name="Footer Placeholder 1">
            <a:extLst>
              <a:ext uri="{FF2B5EF4-FFF2-40B4-BE49-F238E27FC236}">
                <a16:creationId xmlns:a16="http://schemas.microsoft.com/office/drawing/2014/main" id="{6536A2E0-4D2E-17F9-2D2E-A08190E03196}"/>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357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05433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Integrated pathway of the diagnostic algorithms</a:t>
            </a: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a:xfrm>
            <a:off x="9206367" y="6442610"/>
            <a:ext cx="1309214" cy="365125"/>
          </a:xfrm>
        </p:spPr>
        <p:txBody>
          <a:bodyPr/>
          <a:lstStyle/>
          <a:p>
            <a:fld id="{92E002D6-D190-45E2-A289-FEFF1EC166F2}" type="slidenum">
              <a:rPr lang="en-GB" smtClean="0"/>
              <a:pPr/>
              <a:t>15</a:t>
            </a:fld>
            <a:endParaRPr lang="en-GB" dirty="0"/>
          </a:p>
        </p:txBody>
      </p:sp>
      <p:pic>
        <p:nvPicPr>
          <p:cNvPr id="3" name="Picture 2">
            <a:extLst>
              <a:ext uri="{FF2B5EF4-FFF2-40B4-BE49-F238E27FC236}">
                <a16:creationId xmlns:a16="http://schemas.microsoft.com/office/drawing/2014/main" id="{4F50772A-D20E-4177-893D-E52748F748C6}"/>
              </a:ext>
            </a:extLst>
          </p:cNvPr>
          <p:cNvPicPr>
            <a:picLocks noChangeAspect="1"/>
          </p:cNvPicPr>
          <p:nvPr/>
        </p:nvPicPr>
        <p:blipFill>
          <a:blip r:embed="rId3"/>
          <a:stretch>
            <a:fillRect/>
          </a:stretch>
        </p:blipFill>
        <p:spPr>
          <a:xfrm>
            <a:off x="110891" y="1030638"/>
            <a:ext cx="8164630" cy="5247165"/>
          </a:xfrm>
          <a:prstGeom prst="rect">
            <a:avLst/>
          </a:prstGeom>
        </p:spPr>
      </p:pic>
      <p:pic>
        <p:nvPicPr>
          <p:cNvPr id="8" name="Picture 7">
            <a:extLst>
              <a:ext uri="{FF2B5EF4-FFF2-40B4-BE49-F238E27FC236}">
                <a16:creationId xmlns:a16="http://schemas.microsoft.com/office/drawing/2014/main" id="{957DDD45-50A4-40DE-B819-BD0C0CAD05EF}"/>
              </a:ext>
            </a:extLst>
          </p:cNvPr>
          <p:cNvPicPr>
            <a:picLocks noChangeAspect="1"/>
          </p:cNvPicPr>
          <p:nvPr/>
        </p:nvPicPr>
        <p:blipFill>
          <a:blip r:embed="rId4"/>
          <a:stretch>
            <a:fillRect/>
          </a:stretch>
        </p:blipFill>
        <p:spPr>
          <a:xfrm>
            <a:off x="8222760" y="2297886"/>
            <a:ext cx="2887030" cy="3837691"/>
          </a:xfrm>
          <a:prstGeom prst="rect">
            <a:avLst/>
          </a:prstGeom>
        </p:spPr>
      </p:pic>
      <p:pic>
        <p:nvPicPr>
          <p:cNvPr id="2" name="Picture 1">
            <a:extLst>
              <a:ext uri="{FF2B5EF4-FFF2-40B4-BE49-F238E27FC236}">
                <a16:creationId xmlns:a16="http://schemas.microsoft.com/office/drawing/2014/main" id="{4BBFB073-A1A7-A0E5-280F-B5004E33A473}"/>
              </a:ext>
            </a:extLst>
          </p:cNvPr>
          <p:cNvPicPr>
            <a:picLocks noChangeAspect="1"/>
          </p:cNvPicPr>
          <p:nvPr/>
        </p:nvPicPr>
        <p:blipFill>
          <a:blip r:embed="rId5"/>
          <a:stretch>
            <a:fillRect/>
          </a:stretch>
        </p:blipFill>
        <p:spPr>
          <a:xfrm>
            <a:off x="10771943" y="21516"/>
            <a:ext cx="1398542" cy="1979407"/>
          </a:xfrm>
          <a:prstGeom prst="rect">
            <a:avLst/>
          </a:prstGeom>
        </p:spPr>
      </p:pic>
      <p:sp>
        <p:nvSpPr>
          <p:cNvPr id="5" name="Footer Placeholder 1">
            <a:extLst>
              <a:ext uri="{FF2B5EF4-FFF2-40B4-BE49-F238E27FC236}">
                <a16:creationId xmlns:a16="http://schemas.microsoft.com/office/drawing/2014/main" id="{515413FF-262A-7E84-9CC4-BB72551ECEB1}"/>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2439606005"/>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05433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Integrated pathway of the diagnostic algorithms</a:t>
            </a: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a:xfrm>
            <a:off x="9227883" y="6442609"/>
            <a:ext cx="1309214" cy="365125"/>
          </a:xfrm>
        </p:spPr>
        <p:txBody>
          <a:bodyPr/>
          <a:lstStyle/>
          <a:p>
            <a:fld id="{92E002D6-D190-45E2-A289-FEFF1EC166F2}" type="slidenum">
              <a:rPr lang="en-GB" smtClean="0"/>
              <a:pPr/>
              <a:t>16</a:t>
            </a:fld>
            <a:endParaRPr lang="en-GB" dirty="0"/>
          </a:p>
        </p:txBody>
      </p:sp>
      <p:pic>
        <p:nvPicPr>
          <p:cNvPr id="5" name="Picture 4">
            <a:extLst>
              <a:ext uri="{FF2B5EF4-FFF2-40B4-BE49-F238E27FC236}">
                <a16:creationId xmlns:a16="http://schemas.microsoft.com/office/drawing/2014/main" id="{B6D2ED81-F808-41CB-94D6-8E3373A5ECAA}"/>
              </a:ext>
            </a:extLst>
          </p:cNvPr>
          <p:cNvPicPr>
            <a:picLocks noChangeAspect="1"/>
          </p:cNvPicPr>
          <p:nvPr/>
        </p:nvPicPr>
        <p:blipFill>
          <a:blip r:embed="rId3"/>
          <a:stretch>
            <a:fillRect/>
          </a:stretch>
        </p:blipFill>
        <p:spPr>
          <a:xfrm>
            <a:off x="0" y="802584"/>
            <a:ext cx="5861969" cy="3674778"/>
          </a:xfrm>
          <a:prstGeom prst="rect">
            <a:avLst/>
          </a:prstGeom>
        </p:spPr>
      </p:pic>
      <p:pic>
        <p:nvPicPr>
          <p:cNvPr id="3" name="Picture 2">
            <a:extLst>
              <a:ext uri="{FF2B5EF4-FFF2-40B4-BE49-F238E27FC236}">
                <a16:creationId xmlns:a16="http://schemas.microsoft.com/office/drawing/2014/main" id="{AB0B8539-E5F6-CC9A-FD51-E066EE3FAE7D}"/>
              </a:ext>
            </a:extLst>
          </p:cNvPr>
          <p:cNvPicPr>
            <a:picLocks noChangeAspect="1"/>
          </p:cNvPicPr>
          <p:nvPr/>
        </p:nvPicPr>
        <p:blipFill>
          <a:blip r:embed="rId4"/>
          <a:stretch>
            <a:fillRect/>
          </a:stretch>
        </p:blipFill>
        <p:spPr>
          <a:xfrm>
            <a:off x="10771943" y="21516"/>
            <a:ext cx="1398542" cy="1979407"/>
          </a:xfrm>
          <a:prstGeom prst="rect">
            <a:avLst/>
          </a:prstGeom>
        </p:spPr>
      </p:pic>
      <p:sp>
        <p:nvSpPr>
          <p:cNvPr id="6" name="Footer Placeholder 1">
            <a:extLst>
              <a:ext uri="{FF2B5EF4-FFF2-40B4-BE49-F238E27FC236}">
                <a16:creationId xmlns:a16="http://schemas.microsoft.com/office/drawing/2014/main" id="{BA599AB6-3258-370F-8C30-89D82192BAA6}"/>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pic>
        <p:nvPicPr>
          <p:cNvPr id="8" name="Picture 7">
            <a:extLst>
              <a:ext uri="{FF2B5EF4-FFF2-40B4-BE49-F238E27FC236}">
                <a16:creationId xmlns:a16="http://schemas.microsoft.com/office/drawing/2014/main" id="{8E708749-2531-4211-9FE3-A89516EE2201}"/>
              </a:ext>
            </a:extLst>
          </p:cNvPr>
          <p:cNvPicPr>
            <a:picLocks noChangeAspect="1"/>
          </p:cNvPicPr>
          <p:nvPr/>
        </p:nvPicPr>
        <p:blipFill>
          <a:blip r:embed="rId5"/>
          <a:stretch>
            <a:fillRect/>
          </a:stretch>
        </p:blipFill>
        <p:spPr>
          <a:xfrm>
            <a:off x="5282005" y="2090363"/>
            <a:ext cx="6659420" cy="3885653"/>
          </a:xfrm>
          <a:prstGeom prst="rect">
            <a:avLst/>
          </a:prstGeom>
        </p:spPr>
      </p:pic>
    </p:spTree>
    <p:extLst>
      <p:ext uri="{BB962C8B-B14F-4D97-AF65-F5344CB8AC3E}">
        <p14:creationId xmlns:p14="http://schemas.microsoft.com/office/powerpoint/2010/main" val="1628982239"/>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EE48B-27BD-B471-F042-065983AE2855}"/>
              </a:ext>
            </a:extLst>
          </p:cNvPr>
          <p:cNvPicPr>
            <a:picLocks noChangeAspect="1"/>
          </p:cNvPicPr>
          <p:nvPr/>
        </p:nvPicPr>
        <p:blipFill>
          <a:blip r:embed="rId3"/>
          <a:stretch>
            <a:fillRect/>
          </a:stretch>
        </p:blipFill>
        <p:spPr>
          <a:xfrm>
            <a:off x="10771943" y="21516"/>
            <a:ext cx="1398542" cy="1979407"/>
          </a:xfrm>
          <a:prstGeom prst="rect">
            <a:avLst/>
          </a:prstGeom>
        </p:spPr>
      </p:pic>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198168"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Integrated pathway of the diagnostic algorithms</a:t>
            </a: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a:xfrm>
            <a:off x="9127967" y="6442609"/>
            <a:ext cx="1309214" cy="365125"/>
          </a:xfrm>
        </p:spPr>
        <p:txBody>
          <a:bodyPr/>
          <a:lstStyle/>
          <a:p>
            <a:fld id="{92E002D6-D190-45E2-A289-FEFF1EC166F2}" type="slidenum">
              <a:rPr lang="en-GB" smtClean="0"/>
              <a:pPr/>
              <a:t>17</a:t>
            </a:fld>
            <a:endParaRPr lang="en-GB" dirty="0"/>
          </a:p>
        </p:txBody>
      </p:sp>
      <p:pic>
        <p:nvPicPr>
          <p:cNvPr id="10" name="Picture 9">
            <a:extLst>
              <a:ext uri="{FF2B5EF4-FFF2-40B4-BE49-F238E27FC236}">
                <a16:creationId xmlns:a16="http://schemas.microsoft.com/office/drawing/2014/main" id="{920E167E-4B65-43BE-9461-7D088BFB851B}"/>
              </a:ext>
            </a:extLst>
          </p:cNvPr>
          <p:cNvPicPr>
            <a:picLocks noChangeAspect="1"/>
          </p:cNvPicPr>
          <p:nvPr/>
        </p:nvPicPr>
        <p:blipFill>
          <a:blip r:embed="rId4"/>
          <a:stretch>
            <a:fillRect/>
          </a:stretch>
        </p:blipFill>
        <p:spPr>
          <a:xfrm>
            <a:off x="61645" y="803433"/>
            <a:ext cx="5893173" cy="4158985"/>
          </a:xfrm>
          <a:prstGeom prst="rect">
            <a:avLst/>
          </a:prstGeom>
        </p:spPr>
      </p:pic>
      <p:pic>
        <p:nvPicPr>
          <p:cNvPr id="3" name="Picture 2">
            <a:extLst>
              <a:ext uri="{FF2B5EF4-FFF2-40B4-BE49-F238E27FC236}">
                <a16:creationId xmlns:a16="http://schemas.microsoft.com/office/drawing/2014/main" id="{C18B819C-6785-4613-B168-CDACC5525EAC}"/>
              </a:ext>
            </a:extLst>
          </p:cNvPr>
          <p:cNvPicPr>
            <a:picLocks noChangeAspect="1"/>
          </p:cNvPicPr>
          <p:nvPr/>
        </p:nvPicPr>
        <p:blipFill>
          <a:blip r:embed="rId5"/>
          <a:stretch>
            <a:fillRect/>
          </a:stretch>
        </p:blipFill>
        <p:spPr>
          <a:xfrm>
            <a:off x="4738300" y="1808965"/>
            <a:ext cx="6732914" cy="4633645"/>
          </a:xfrm>
          <a:prstGeom prst="rect">
            <a:avLst/>
          </a:prstGeom>
        </p:spPr>
      </p:pic>
      <p:sp>
        <p:nvSpPr>
          <p:cNvPr id="5" name="Footer Placeholder 1">
            <a:extLst>
              <a:ext uri="{FF2B5EF4-FFF2-40B4-BE49-F238E27FC236}">
                <a16:creationId xmlns:a16="http://schemas.microsoft.com/office/drawing/2014/main" id="{BC09CBCE-4BDE-F5F4-7574-C6914B96D0CB}"/>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1212815635"/>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4960B-9B58-ED33-AAF6-95D096A81E40}"/>
              </a:ext>
            </a:extLst>
          </p:cNvPr>
          <p:cNvPicPr>
            <a:picLocks noChangeAspect="1"/>
          </p:cNvPicPr>
          <p:nvPr/>
        </p:nvPicPr>
        <p:blipFill>
          <a:blip r:embed="rId3"/>
          <a:stretch>
            <a:fillRect/>
          </a:stretch>
        </p:blipFill>
        <p:spPr>
          <a:xfrm>
            <a:off x="217349" y="559714"/>
            <a:ext cx="11819713" cy="5846686"/>
          </a:xfrm>
          <a:prstGeom prst="rect">
            <a:avLst/>
          </a:prstGeom>
        </p:spPr>
      </p:pic>
      <p:pic>
        <p:nvPicPr>
          <p:cNvPr id="4" name="Picture 3">
            <a:extLst>
              <a:ext uri="{FF2B5EF4-FFF2-40B4-BE49-F238E27FC236}">
                <a16:creationId xmlns:a16="http://schemas.microsoft.com/office/drawing/2014/main" id="{0F456CDC-CA76-4358-9564-976B219F0644}"/>
              </a:ext>
            </a:extLst>
          </p:cNvPr>
          <p:cNvPicPr>
            <a:picLocks noChangeAspect="1"/>
          </p:cNvPicPr>
          <p:nvPr/>
        </p:nvPicPr>
        <p:blipFill>
          <a:blip r:embed="rId4"/>
          <a:stretch>
            <a:fillRect/>
          </a:stretch>
        </p:blipFill>
        <p:spPr>
          <a:xfrm>
            <a:off x="9460501" y="1539820"/>
            <a:ext cx="2534939" cy="5057203"/>
          </a:xfrm>
          <a:prstGeom prst="rect">
            <a:avLst/>
          </a:prstGeom>
        </p:spPr>
      </p:pic>
      <p:sp>
        <p:nvSpPr>
          <p:cNvPr id="10" name="Rectangle 9">
            <a:extLst>
              <a:ext uri="{FF2B5EF4-FFF2-40B4-BE49-F238E27FC236}">
                <a16:creationId xmlns:a16="http://schemas.microsoft.com/office/drawing/2014/main" id="{0783DB9E-2713-4A74-A9DC-5C956AC6F2EB}"/>
              </a:ext>
            </a:extLst>
          </p:cNvPr>
          <p:cNvSpPr/>
          <p:nvPr/>
        </p:nvSpPr>
        <p:spPr>
          <a:xfrm>
            <a:off x="6523108" y="88730"/>
            <a:ext cx="5571886" cy="501804"/>
          </a:xfrm>
          <a:prstGeom prst="rect">
            <a:avLst/>
          </a:prstGeom>
        </p:spPr>
        <p:txBody>
          <a:bodyPr wrap="square">
            <a:spAutoFit/>
          </a:bodyPr>
          <a:lstStyle/>
          <a:p>
            <a:pPr algn="ctr" defTabSz="912647" fontAlgn="auto">
              <a:spcBef>
                <a:spcPts val="0"/>
              </a:spcBef>
              <a:spcAft>
                <a:spcPts val="0"/>
              </a:spcAft>
              <a:defRPr/>
            </a:pPr>
            <a:r>
              <a:rPr lang="fr-FR" sz="2661" b="0">
                <a:solidFill>
                  <a:prstClr val="black">
                    <a:lumMod val="95000"/>
                    <a:lumOff val="5000"/>
                  </a:prstClr>
                </a:solidFill>
                <a:latin typeface="Calibri" panose="020F0502020204030204"/>
                <a:cs typeface="+mn-cs"/>
              </a:rPr>
              <a:t>https://extranet.who.int/tbknowledge</a:t>
            </a:r>
          </a:p>
        </p:txBody>
      </p:sp>
      <p:pic>
        <p:nvPicPr>
          <p:cNvPr id="5" name="Picture 5" descr="Qr code&#10;&#10;Description automatically generated">
            <a:extLst>
              <a:ext uri="{FF2B5EF4-FFF2-40B4-BE49-F238E27FC236}">
                <a16:creationId xmlns:a16="http://schemas.microsoft.com/office/drawing/2014/main" id="{0DA1DCB6-6EDA-4E26-87CD-414CE923E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824" t="9290" r="9467" b="9290"/>
          <a:stretch>
            <a:fillRect/>
          </a:stretch>
        </p:blipFill>
        <p:spPr bwMode="auto">
          <a:xfrm>
            <a:off x="313552" y="1819717"/>
            <a:ext cx="1329933" cy="134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96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Background (1)</a:t>
            </a:r>
          </a:p>
        </p:txBody>
      </p:sp>
      <p:pic>
        <p:nvPicPr>
          <p:cNvPr id="5" name="Picture 4">
            <a:extLst>
              <a:ext uri="{FF2B5EF4-FFF2-40B4-BE49-F238E27FC236}">
                <a16:creationId xmlns:a16="http://schemas.microsoft.com/office/drawing/2014/main" id="{C27D3BB4-EFAB-4944-AC73-05B9544E97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64216" y="2404"/>
            <a:ext cx="1727783" cy="2442845"/>
          </a:xfrm>
          <a:prstGeom prst="rect">
            <a:avLst/>
          </a:prstGeom>
        </p:spPr>
      </p:pic>
      <p:sp>
        <p:nvSpPr>
          <p:cNvPr id="10" name="Rectangle 9">
            <a:extLst>
              <a:ext uri="{FF2B5EF4-FFF2-40B4-BE49-F238E27FC236}">
                <a16:creationId xmlns:a16="http://schemas.microsoft.com/office/drawing/2014/main" id="{4E3354A7-F786-4718-AE98-86E264011A34}"/>
              </a:ext>
            </a:extLst>
          </p:cNvPr>
          <p:cNvSpPr/>
          <p:nvPr/>
        </p:nvSpPr>
        <p:spPr>
          <a:xfrm>
            <a:off x="288286" y="1381874"/>
            <a:ext cx="10060570" cy="4998291"/>
          </a:xfrm>
          <a:prstGeom prst="rect">
            <a:avLst/>
          </a:prstGeom>
        </p:spPr>
        <p:txBody>
          <a:bodyPr wrap="square">
            <a:spAutoFit/>
          </a:bodyPr>
          <a:lstStyle/>
          <a:p>
            <a:pPr marL="342900" indent="-342900" algn="just">
              <a:lnSpc>
                <a:spcPct val="110000"/>
              </a:lnSpc>
              <a:buFont typeface="Arial" panose="020B0604020202020204" pitchFamily="34" charset="0"/>
              <a:buChar char="•"/>
            </a:pPr>
            <a:r>
              <a:rPr lang="en-US" sz="2400" b="0" dirty="0">
                <a:solidFill>
                  <a:schemeClr val="tx1">
                    <a:lumMod val="95000"/>
                    <a:lumOff val="5000"/>
                  </a:schemeClr>
                </a:solidFill>
                <a:latin typeface="Source Sans Pro" panose="020B0503030403020204" pitchFamily="34" charset="0"/>
                <a:cs typeface="Calibri" panose="020F0502020204030204" pitchFamily="34" charset="0"/>
              </a:rPr>
              <a:t>Development of the guidelines is a core WHO function</a:t>
            </a:r>
          </a:p>
          <a:p>
            <a:pPr marL="342900" indent="-342900" algn="just">
              <a:lnSpc>
                <a:spcPct val="110000"/>
              </a:lnSpc>
              <a:buFont typeface="Arial" panose="020B0604020202020204" pitchFamily="34" charset="0"/>
              <a:buChar char="•"/>
            </a:pPr>
            <a:r>
              <a:rPr lang="en-US" sz="2400" b="0" dirty="0">
                <a:solidFill>
                  <a:schemeClr val="tx1">
                    <a:lumMod val="95000"/>
                    <a:lumOff val="5000"/>
                  </a:schemeClr>
                </a:solidFill>
                <a:latin typeface="Source Sans Pro" panose="020B0503030403020204" pitchFamily="34" charset="0"/>
                <a:cs typeface="Calibri" panose="020F0502020204030204" pitchFamily="34" charset="0"/>
              </a:rPr>
              <a:t>Diagnostics are a critical step in the management of patients across the entire journey from health, infection, disease and cure</a:t>
            </a:r>
          </a:p>
          <a:p>
            <a:pPr marL="342900" indent="-342900" algn="just">
              <a:lnSpc>
                <a:spcPct val="110000"/>
              </a:lnSpc>
              <a:buFont typeface="Arial" panose="020B0604020202020204" pitchFamily="34" charset="0"/>
              <a:buChar char="•"/>
            </a:pPr>
            <a:r>
              <a:rPr lang="en-US" sz="2400" b="0" dirty="0">
                <a:solidFill>
                  <a:schemeClr val="tx1">
                    <a:lumMod val="95000"/>
                    <a:lumOff val="5000"/>
                  </a:schemeClr>
                </a:solidFill>
                <a:latin typeface="Source Sans Pro" panose="020B0503030403020204" pitchFamily="34" charset="0"/>
                <a:cs typeface="Calibri" panose="020F0502020204030204" pitchFamily="34" charset="0"/>
              </a:rPr>
              <a:t>WHO guidelines are grounded on evidence and recommendations are developed following a standardized GRADE approach</a:t>
            </a:r>
          </a:p>
          <a:p>
            <a:pPr marL="342900" indent="-342900" algn="just">
              <a:lnSpc>
                <a:spcPct val="110000"/>
              </a:lnSpc>
              <a:buFont typeface="Arial" panose="020B0604020202020204" pitchFamily="34" charset="0"/>
              <a:buChar char="•"/>
            </a:pPr>
            <a:r>
              <a:rPr lang="en-US" sz="2400" b="0" dirty="0">
                <a:solidFill>
                  <a:schemeClr val="tx1">
                    <a:lumMod val="95000"/>
                    <a:lumOff val="5000"/>
                  </a:schemeClr>
                </a:solidFill>
                <a:latin typeface="Source Sans Pro" panose="020B0503030403020204" pitchFamily="34" charset="0"/>
                <a:cs typeface="Calibri" panose="020F0502020204030204" pitchFamily="34" charset="0"/>
              </a:rPr>
              <a:t>Key items should be met in order to appropriately claim that GRADE approach was applied:</a:t>
            </a:r>
          </a:p>
          <a:p>
            <a:pPr marL="800100" lvl="3" indent="-342900" algn="just">
              <a:lnSpc>
                <a:spcPct val="110000"/>
              </a:lnSpc>
              <a:buFont typeface="Arial" panose="020B0604020202020204" pitchFamily="34" charset="0"/>
              <a:buChar char="•"/>
              <a:tabLst>
                <a:tab pos="1585913" algn="l"/>
                <a:tab pos="1823085" algn="l"/>
              </a:tabLst>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Systematic search for evidence</a:t>
            </a:r>
          </a:p>
          <a:p>
            <a:pPr marL="800100" lvl="3" indent="-342900" algn="just">
              <a:lnSpc>
                <a:spcPct val="110000"/>
              </a:lnSpc>
              <a:buFont typeface="Arial" panose="020B0604020202020204" pitchFamily="34" charset="0"/>
              <a:buChar char="•"/>
              <a:tabLst>
                <a:tab pos="1585913" algn="l"/>
                <a:tab pos="1823085" algn="l"/>
              </a:tabLst>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Assessment of the certainty of evidence</a:t>
            </a:r>
          </a:p>
          <a:p>
            <a:pPr marL="800100" lvl="3" indent="-342900" algn="just">
              <a:lnSpc>
                <a:spcPct val="110000"/>
              </a:lnSpc>
              <a:buFont typeface="Arial" panose="020B0604020202020204" pitchFamily="34" charset="0"/>
              <a:buChar char="•"/>
              <a:tabLst>
                <a:tab pos="1585913" algn="l"/>
                <a:tab pos="1823085" algn="l"/>
              </a:tabLst>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Structured transition from evidence to recommendations, covering standard domains (diagnostic accuracy, end-user values and preferences, economic aspects, feasibility, acceptability) </a:t>
            </a:r>
          </a:p>
          <a:p>
            <a:pPr algn="just"/>
            <a:endParaRPr lang="en-US" sz="2400" b="0" dirty="0">
              <a:solidFill>
                <a:schemeClr val="tx1">
                  <a:lumMod val="95000"/>
                  <a:lumOff val="5000"/>
                </a:schemeClr>
              </a:solidFill>
              <a:latin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F04BB246-1155-949B-3C40-864E37A053C0}"/>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sp>
        <p:nvSpPr>
          <p:cNvPr id="3" name="Slide Number Placeholder 3">
            <a:extLst>
              <a:ext uri="{FF2B5EF4-FFF2-40B4-BE49-F238E27FC236}">
                <a16:creationId xmlns:a16="http://schemas.microsoft.com/office/drawing/2014/main" id="{79ED1C97-D416-368A-09C0-F3110A862E45}"/>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a:t>
            </a:fld>
            <a:endParaRPr lang="en-GB" dirty="0"/>
          </a:p>
        </p:txBody>
      </p:sp>
    </p:spTree>
    <p:extLst>
      <p:ext uri="{BB962C8B-B14F-4D97-AF65-F5344CB8AC3E}">
        <p14:creationId xmlns:p14="http://schemas.microsoft.com/office/powerpoint/2010/main" val="2326578939"/>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D24DF8-0882-45A5-A406-8CBAD4DF9E64}"/>
              </a:ext>
            </a:extLst>
          </p:cNvPr>
          <p:cNvSpPr>
            <a:spLocks noGrp="1"/>
          </p:cNvSpPr>
          <p:nvPr>
            <p:ph type="sldNum" sz="quarter" idx="12"/>
          </p:nvPr>
        </p:nvSpPr>
        <p:spPr/>
        <p:txBody>
          <a:bodyPr/>
          <a:lstStyle/>
          <a:p>
            <a:fld id="{92E002D6-D190-45E2-A289-FEFF1EC166F2}" type="slidenum">
              <a:rPr lang="en-GB" smtClean="0"/>
              <a:pPr/>
              <a:t>19</a:t>
            </a:fld>
            <a:endParaRPr lang="en-GB" dirty="0"/>
          </a:p>
        </p:txBody>
      </p:sp>
      <p:sp>
        <p:nvSpPr>
          <p:cNvPr id="5" name="TextBox 4">
            <a:extLst>
              <a:ext uri="{FF2B5EF4-FFF2-40B4-BE49-F238E27FC236}">
                <a16:creationId xmlns:a16="http://schemas.microsoft.com/office/drawing/2014/main" id="{E0A7128D-E90C-4EAF-B77A-F59B61024A8A}"/>
              </a:ext>
            </a:extLst>
          </p:cNvPr>
          <p:cNvSpPr txBox="1"/>
          <p:nvPr/>
        </p:nvSpPr>
        <p:spPr>
          <a:xfrm>
            <a:off x="0" y="132459"/>
            <a:ext cx="11168009" cy="646331"/>
          </a:xfrm>
          <a:prstGeom prst="rect">
            <a:avLst/>
          </a:prstGeom>
          <a:noFill/>
        </p:spPr>
        <p:txBody>
          <a:bodyPr wrap="square">
            <a:spAutoFit/>
          </a:bodyPr>
          <a:lstStyle/>
          <a:p>
            <a:r>
              <a:rPr lang="en-US" sz="3600" b="1" i="0" u="none" strike="noStrike" baseline="0" dirty="0">
                <a:solidFill>
                  <a:schemeClr val="bg1"/>
                </a:solidFill>
                <a:latin typeface="Frutiger Neue LT"/>
              </a:rPr>
              <a:t>Main messages</a:t>
            </a:r>
            <a:endParaRPr lang="en-US" sz="3600" dirty="0">
              <a:solidFill>
                <a:schemeClr val="bg1"/>
              </a:solidFill>
            </a:endParaRPr>
          </a:p>
        </p:txBody>
      </p:sp>
      <p:sp>
        <p:nvSpPr>
          <p:cNvPr id="8" name="TextBox 7">
            <a:extLst>
              <a:ext uri="{FF2B5EF4-FFF2-40B4-BE49-F238E27FC236}">
                <a16:creationId xmlns:a16="http://schemas.microsoft.com/office/drawing/2014/main" id="{343717A0-D0B0-46CE-9F9E-0F23AAD11595}"/>
              </a:ext>
            </a:extLst>
          </p:cNvPr>
          <p:cNvSpPr txBox="1"/>
          <p:nvPr/>
        </p:nvSpPr>
        <p:spPr>
          <a:xfrm>
            <a:off x="602428" y="1105287"/>
            <a:ext cx="10565581" cy="4647426"/>
          </a:xfrm>
          <a:prstGeom prst="rect">
            <a:avLst/>
          </a:prstGeom>
          <a:noFill/>
        </p:spPr>
        <p:txBody>
          <a:bodyPr wrap="square" rtlCol="0">
            <a:spAutoFit/>
          </a:bodyPr>
          <a:lstStyle/>
          <a:p>
            <a:pPr marL="342900" indent="-342900">
              <a:buFont typeface="Arial" panose="020B0604020202020204" pitchFamily="34" charset="0"/>
              <a:buChar char="•"/>
            </a:pPr>
            <a:r>
              <a:rPr lang="en-US" sz="2200" b="0" dirty="0">
                <a:solidFill>
                  <a:srgbClr val="000000"/>
                </a:solidFill>
                <a:latin typeface="Frutiger Neue LT Light"/>
              </a:rPr>
              <a:t>Developing recommendations is a core function of WHO</a:t>
            </a:r>
          </a:p>
          <a:p>
            <a:pPr marL="342900" indent="-342900">
              <a:buFont typeface="Arial" panose="020B0604020202020204" pitchFamily="34" charset="0"/>
              <a:buChar char="•"/>
            </a:pPr>
            <a:r>
              <a:rPr lang="en-US" sz="2200" b="0" dirty="0">
                <a:solidFill>
                  <a:srgbClr val="000000"/>
                </a:solidFill>
                <a:latin typeface="Frutiger Neue LT Light"/>
              </a:rPr>
              <a:t>WHO guidelines are grounded on evidence and recommendations are developed following a standardized GRADE approach</a:t>
            </a:r>
          </a:p>
          <a:p>
            <a:pPr marL="342900" indent="-342900">
              <a:buFont typeface="Arial" panose="020B0604020202020204" pitchFamily="34" charset="0"/>
              <a:buChar char="•"/>
            </a:pPr>
            <a:r>
              <a:rPr lang="en-US" sz="2200" b="0" dirty="0">
                <a:solidFill>
                  <a:srgbClr val="000000"/>
                </a:solidFill>
                <a:latin typeface="Frutiger Neue LT Light"/>
              </a:rPr>
              <a:t>32 recommendations for TB diagnosis are currently available on 3 groups of TB tests:</a:t>
            </a:r>
          </a:p>
          <a:p>
            <a:pPr marL="914400" lvl="1" indent="-457200">
              <a:buSzPct val="80000"/>
              <a:buFont typeface="Courier New" panose="02070309020205020404" pitchFamily="49" charset="0"/>
              <a:buChar char="o"/>
            </a:pPr>
            <a:r>
              <a:rPr lang="en-US" sz="2000" b="0" dirty="0">
                <a:solidFill>
                  <a:srgbClr val="000000"/>
                </a:solidFill>
                <a:latin typeface="Frutiger Neue LT Light"/>
              </a:rPr>
              <a:t>Initial tests for diagnosis of TB with drug resistance detection </a:t>
            </a:r>
            <a:r>
              <a:rPr lang="en-GB" sz="2000" b="0" dirty="0">
                <a:solidFill>
                  <a:srgbClr val="000000"/>
                </a:solidFill>
                <a:latin typeface="Frutiger Neue LT Light"/>
              </a:rPr>
              <a:t> </a:t>
            </a:r>
          </a:p>
          <a:p>
            <a:pPr marL="914400" lvl="1" indent="-457200">
              <a:buSzPct val="80000"/>
              <a:buFont typeface="Courier New" panose="02070309020205020404" pitchFamily="49" charset="0"/>
              <a:buChar char="o"/>
            </a:pPr>
            <a:r>
              <a:rPr lang="en-US" sz="2000" b="0" dirty="0">
                <a:solidFill>
                  <a:srgbClr val="000000"/>
                </a:solidFill>
                <a:latin typeface="Frutiger Neue LT Light"/>
              </a:rPr>
              <a:t>Initial tests for diagnosis of TB without drug resistance detection </a:t>
            </a:r>
            <a:r>
              <a:rPr lang="en-GB" sz="2000" b="0" dirty="0">
                <a:solidFill>
                  <a:srgbClr val="000000"/>
                </a:solidFill>
                <a:latin typeface="Frutiger Neue LT Light"/>
              </a:rPr>
              <a:t> </a:t>
            </a:r>
          </a:p>
          <a:p>
            <a:pPr lvl="2" indent="-457200">
              <a:buSzPct val="80000"/>
              <a:buFont typeface="Courier New" panose="02070309020205020404" pitchFamily="49" charset="0"/>
              <a:buChar char="o"/>
            </a:pPr>
            <a:r>
              <a:rPr lang="en-US" sz="2000" b="0" dirty="0">
                <a:solidFill>
                  <a:srgbClr val="000000"/>
                </a:solidFill>
                <a:latin typeface="Frutiger Neue LT Light"/>
              </a:rPr>
              <a:t>Follow on diagnostic tests for detection of additional drug resistance </a:t>
            </a:r>
            <a:endParaRPr lang="en-GB" sz="2000" b="0" dirty="0">
              <a:solidFill>
                <a:srgbClr val="000000"/>
              </a:solidFill>
              <a:latin typeface="Frutiger Neue LT Light"/>
            </a:endParaRPr>
          </a:p>
          <a:p>
            <a:pPr marL="342900" indent="-342900">
              <a:buFont typeface="Arial" panose="020B0604020202020204" pitchFamily="34" charset="0"/>
              <a:buChar char="•"/>
            </a:pPr>
            <a:r>
              <a:rPr lang="en-US" sz="2200" b="0" dirty="0">
                <a:solidFill>
                  <a:srgbClr val="000000"/>
                </a:solidFill>
                <a:latin typeface="Frutiger Neue LT Light"/>
              </a:rPr>
              <a:t>WHO promotes universal access to rapid and accurate molecular tests for TB diagnosis</a:t>
            </a:r>
          </a:p>
          <a:p>
            <a:pPr marL="342900" indent="-342900">
              <a:buFont typeface="Arial" panose="020B0604020202020204" pitchFamily="34" charset="0"/>
              <a:buChar char="•"/>
            </a:pPr>
            <a:r>
              <a:rPr lang="en-US" sz="2200" b="0" dirty="0">
                <a:solidFill>
                  <a:srgbClr val="000000"/>
                </a:solidFill>
                <a:latin typeface="Frutiger Neue LT Light"/>
              </a:rPr>
              <a:t>Operational Handbook </a:t>
            </a:r>
          </a:p>
          <a:p>
            <a:pPr marL="914400" indent="-457200">
              <a:buSzPct val="80000"/>
              <a:buFont typeface="Courier New" panose="02070309020205020404" pitchFamily="49" charset="0"/>
              <a:buChar char="o"/>
            </a:pPr>
            <a:r>
              <a:rPr lang="en-US" sz="2000" b="0" dirty="0">
                <a:solidFill>
                  <a:srgbClr val="000000"/>
                </a:solidFill>
                <a:latin typeface="Frutiger Neue LT Light"/>
              </a:rPr>
              <a:t>Describes the WHO-recommended tests for detecting TB and DR-TB</a:t>
            </a:r>
          </a:p>
          <a:p>
            <a:pPr marL="914400" indent="-457200">
              <a:buSzPct val="80000"/>
              <a:buFont typeface="Courier New" panose="02070309020205020404" pitchFamily="49" charset="0"/>
              <a:buChar char="o"/>
            </a:pPr>
            <a:r>
              <a:rPr lang="en-US" sz="2000" b="0" dirty="0">
                <a:solidFill>
                  <a:srgbClr val="000000"/>
                </a:solidFill>
                <a:latin typeface="Frutiger Neue LT Light"/>
              </a:rPr>
              <a:t>Describes the steps that need to be taken to implement a new diagnostic tool </a:t>
            </a:r>
          </a:p>
          <a:p>
            <a:pPr marL="914400" indent="-457200">
              <a:buSzPct val="80000"/>
              <a:buFont typeface="Courier New" panose="02070309020205020404" pitchFamily="49" charset="0"/>
              <a:buChar char="o"/>
            </a:pPr>
            <a:r>
              <a:rPr lang="en-US" sz="2000" b="0" dirty="0">
                <a:solidFill>
                  <a:srgbClr val="000000"/>
                </a:solidFill>
                <a:latin typeface="Frutiger Neue LT Light"/>
              </a:rPr>
              <a:t>Outlines TB diagnostic model algorithms</a:t>
            </a:r>
          </a:p>
          <a:p>
            <a:pPr marL="342900" indent="-342900">
              <a:buFont typeface="Arial" panose="020B0604020202020204" pitchFamily="34" charset="0"/>
              <a:buChar char="•"/>
            </a:pPr>
            <a:r>
              <a:rPr lang="en-US" sz="2200" b="0" dirty="0">
                <a:solidFill>
                  <a:srgbClr val="000000"/>
                </a:solidFill>
                <a:latin typeface="Frutiger Neue LT Light"/>
              </a:rPr>
              <a:t>WHO TB Knowledge Sharing Platform provides unified access to WHO guidelines, operational handbooks and training materials on tuberculosis</a:t>
            </a:r>
            <a:endParaRPr lang="en-US" sz="2600" b="0" i="0" u="none" strike="noStrike" baseline="0" dirty="0">
              <a:solidFill>
                <a:srgbClr val="000000"/>
              </a:solidFill>
              <a:latin typeface="Frutiger Neue LT Light"/>
            </a:endParaRPr>
          </a:p>
        </p:txBody>
      </p:sp>
      <p:sp>
        <p:nvSpPr>
          <p:cNvPr id="4" name="Footer Placeholder 1">
            <a:extLst>
              <a:ext uri="{FF2B5EF4-FFF2-40B4-BE49-F238E27FC236}">
                <a16:creationId xmlns:a16="http://schemas.microsoft.com/office/drawing/2014/main" id="{3D8AA98D-AD7E-8D26-296F-9AC3A76D36B0}"/>
              </a:ext>
            </a:extLst>
          </p:cNvPr>
          <p:cNvSpPr>
            <a:spLocks noGrp="1"/>
          </p:cNvSpPr>
          <p:nvPr>
            <p:ph type="ftr" sz="quarter" idx="11"/>
          </p:nvPr>
        </p:nvSpPr>
        <p:spPr>
          <a:xfrm>
            <a:off x="1794294" y="644261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420119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D24DF8-0882-45A5-A406-8CBAD4DF9E64}"/>
              </a:ext>
            </a:extLst>
          </p:cNvPr>
          <p:cNvSpPr>
            <a:spLocks noGrp="1"/>
          </p:cNvSpPr>
          <p:nvPr>
            <p:ph type="sldNum" sz="quarter" idx="12"/>
          </p:nvPr>
        </p:nvSpPr>
        <p:spPr/>
        <p:txBody>
          <a:bodyPr/>
          <a:lstStyle/>
          <a:p>
            <a:fld id="{92E002D6-D190-45E2-A289-FEFF1EC166F2}" type="slidenum">
              <a:rPr lang="en-GB" smtClean="0"/>
              <a:pPr/>
              <a:t>20</a:t>
            </a:fld>
            <a:endParaRPr lang="en-GB" dirty="0"/>
          </a:p>
        </p:txBody>
      </p:sp>
      <p:sp>
        <p:nvSpPr>
          <p:cNvPr id="5" name="TextBox 4">
            <a:extLst>
              <a:ext uri="{FF2B5EF4-FFF2-40B4-BE49-F238E27FC236}">
                <a16:creationId xmlns:a16="http://schemas.microsoft.com/office/drawing/2014/main" id="{E0A7128D-E90C-4EAF-B77A-F59B61024A8A}"/>
              </a:ext>
            </a:extLst>
          </p:cNvPr>
          <p:cNvSpPr txBox="1"/>
          <p:nvPr/>
        </p:nvSpPr>
        <p:spPr>
          <a:xfrm>
            <a:off x="0" y="132459"/>
            <a:ext cx="11168009" cy="646331"/>
          </a:xfrm>
          <a:prstGeom prst="rect">
            <a:avLst/>
          </a:prstGeom>
          <a:noFill/>
        </p:spPr>
        <p:txBody>
          <a:bodyPr wrap="square">
            <a:spAutoFit/>
          </a:bodyPr>
          <a:lstStyle/>
          <a:p>
            <a:r>
              <a:rPr lang="en-US" sz="3600" b="1" i="0" u="none" strike="noStrike" baseline="0" dirty="0">
                <a:solidFill>
                  <a:schemeClr val="bg1"/>
                </a:solidFill>
                <a:latin typeface="Frutiger Neue LT"/>
              </a:rPr>
              <a:t>Acknowledgements</a:t>
            </a:r>
            <a:endParaRPr lang="en-US" sz="3600" dirty="0">
              <a:solidFill>
                <a:schemeClr val="bg1"/>
              </a:solidFill>
            </a:endParaRPr>
          </a:p>
        </p:txBody>
      </p:sp>
      <p:sp>
        <p:nvSpPr>
          <p:cNvPr id="7" name="Footer Placeholder 1">
            <a:extLst>
              <a:ext uri="{FF2B5EF4-FFF2-40B4-BE49-F238E27FC236}">
                <a16:creationId xmlns:a16="http://schemas.microsoft.com/office/drawing/2014/main" id="{0B146434-4EB5-88F6-B28A-7D5E7DA30288}"/>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
        <p:nvSpPr>
          <p:cNvPr id="9" name="TextBox 8">
            <a:extLst>
              <a:ext uri="{FF2B5EF4-FFF2-40B4-BE49-F238E27FC236}">
                <a16:creationId xmlns:a16="http://schemas.microsoft.com/office/drawing/2014/main" id="{A0F6F612-260A-BE0C-734D-01526BB6B27A}"/>
              </a:ext>
            </a:extLst>
          </p:cNvPr>
          <p:cNvSpPr txBox="1"/>
          <p:nvPr/>
        </p:nvSpPr>
        <p:spPr>
          <a:xfrm>
            <a:off x="630536" y="934948"/>
            <a:ext cx="9941487" cy="4278094"/>
          </a:xfrm>
          <a:prstGeom prst="rect">
            <a:avLst/>
          </a:prstGeom>
          <a:noFill/>
        </p:spPr>
        <p:txBody>
          <a:bodyPr wrap="square" lIns="91440" tIns="45720" rIns="91440" bIns="45720" anchor="t">
            <a:spAutoFit/>
          </a:bodyPr>
          <a:lstStyle/>
          <a:p>
            <a:pPr>
              <a:spcAft>
                <a:spcPts val="600"/>
              </a:spcAft>
              <a:buFont typeface="Arial" panose="020B0604020202020204" pitchFamily="34" charset="0"/>
              <a:buChar char="•"/>
            </a:pPr>
            <a:r>
              <a:rPr lang="en-US" sz="2800" b="0" dirty="0">
                <a:solidFill>
                  <a:srgbClr val="0D0D0D"/>
                </a:solidFill>
                <a:latin typeface="Calibri"/>
                <a:cs typeface="Calibri"/>
              </a:rPr>
              <a:t> </a:t>
            </a:r>
            <a:r>
              <a:rPr lang="en-US" sz="2800" b="0" i="0" u="none" strike="noStrike" dirty="0">
                <a:solidFill>
                  <a:srgbClr val="0D0D0D"/>
                </a:solidFill>
                <a:effectLst/>
                <a:latin typeface="Calibri"/>
                <a:cs typeface="Calibri"/>
              </a:rPr>
              <a:t>WHO Global TB Programme </a:t>
            </a:r>
            <a:endParaRPr lang="en-US" sz="2800" b="0" dirty="0">
              <a:solidFill>
                <a:srgbClr val="0D0D0D"/>
              </a:solidFill>
              <a:latin typeface="Calibri"/>
              <a:cs typeface="Calibri"/>
            </a:endParaRPr>
          </a:p>
          <a:p>
            <a:pPr marL="914400" lvl="1" indent="-457200">
              <a:spcAft>
                <a:spcPts val="0"/>
              </a:spcAft>
              <a:buSzPct val="80000"/>
              <a:buFont typeface="Arial" panose="020B0604020202020204" pitchFamily="34" charset="0"/>
              <a:buChar char="•"/>
            </a:pPr>
            <a:r>
              <a:rPr lang="en-US" sz="2800" b="0" dirty="0">
                <a:solidFill>
                  <a:srgbClr val="0D0D0D"/>
                </a:solidFill>
                <a:latin typeface="Calibri"/>
                <a:cs typeface="Calibri"/>
              </a:rPr>
              <a:t>Nazir Ismail </a:t>
            </a:r>
          </a:p>
          <a:p>
            <a:pPr marL="914400" lvl="1" indent="-457200">
              <a:spcAft>
                <a:spcPts val="0"/>
              </a:spcAft>
              <a:buSzPct val="80000"/>
              <a:buFont typeface="Arial" panose="020B0604020202020204" pitchFamily="34" charset="0"/>
              <a:buChar char="•"/>
            </a:pPr>
            <a:r>
              <a:rPr lang="en-US" sz="2800" b="0" dirty="0">
                <a:solidFill>
                  <a:srgbClr val="0D0D0D"/>
                </a:solidFill>
                <a:latin typeface="Calibri"/>
                <a:cs typeface="Calibri"/>
              </a:rPr>
              <a:t>Alexei </a:t>
            </a:r>
            <a:r>
              <a:rPr lang="en-US" sz="2800" b="0" dirty="0" err="1">
                <a:solidFill>
                  <a:srgbClr val="0D0D0D"/>
                </a:solidFill>
                <a:latin typeface="Calibri"/>
                <a:cs typeface="Calibri"/>
              </a:rPr>
              <a:t>Korobitsyn</a:t>
            </a:r>
            <a:endParaRPr lang="en-US" sz="2800" b="0" dirty="0">
              <a:solidFill>
                <a:srgbClr val="0D0D0D"/>
              </a:solidFill>
              <a:latin typeface="Calibri"/>
              <a:cs typeface="Calibri"/>
            </a:endParaRPr>
          </a:p>
          <a:p>
            <a:pPr marL="914400" lvl="1" indent="-457200">
              <a:spcAft>
                <a:spcPts val="0"/>
              </a:spcAft>
              <a:buSzPct val="80000"/>
              <a:buFont typeface="Arial" panose="020B0604020202020204" pitchFamily="34" charset="0"/>
              <a:buChar char="•"/>
            </a:pPr>
            <a:r>
              <a:rPr lang="en-US" sz="2800" b="0" dirty="0">
                <a:solidFill>
                  <a:srgbClr val="0D0D0D"/>
                </a:solidFill>
                <a:latin typeface="Calibri"/>
                <a:cs typeface="Calibri"/>
              </a:rPr>
              <a:t>Carl-Michael Nathanson</a:t>
            </a:r>
          </a:p>
          <a:p>
            <a:pPr lvl="1">
              <a:spcAft>
                <a:spcPts val="0"/>
              </a:spcAft>
              <a:buSzPct val="80000"/>
            </a:pPr>
            <a:endParaRPr lang="en-US" sz="2800" b="0" dirty="0">
              <a:solidFill>
                <a:srgbClr val="0D0D0D"/>
              </a:solidFill>
              <a:latin typeface="Calibri"/>
              <a:cs typeface="Calibri"/>
            </a:endParaRPr>
          </a:p>
          <a:p>
            <a:pPr fontAlgn="base">
              <a:spcAft>
                <a:spcPts val="600"/>
              </a:spcAft>
              <a:buFont typeface="Arial" panose="020B0604020202020204" pitchFamily="34" charset="0"/>
              <a:buChar char="•"/>
            </a:pPr>
            <a:r>
              <a:rPr lang="en-US" sz="2800" b="0" dirty="0">
                <a:solidFill>
                  <a:srgbClr val="0D0D0D"/>
                </a:solidFill>
                <a:latin typeface="Calibri"/>
                <a:cs typeface="Calibri"/>
              </a:rPr>
              <a:t> </a:t>
            </a:r>
            <a:r>
              <a:rPr lang="en-US" sz="2800" b="0" i="0" u="none" strike="noStrike" dirty="0">
                <a:solidFill>
                  <a:srgbClr val="0D0D0D"/>
                </a:solidFill>
                <a:effectLst/>
                <a:latin typeface="Calibri"/>
                <a:cs typeface="Calibri"/>
              </a:rPr>
              <a:t>Other WHO staff at HQ, Regions and Country offices</a:t>
            </a:r>
            <a:r>
              <a:rPr lang="en-US" sz="2800" b="0" i="0" dirty="0">
                <a:solidFill>
                  <a:srgbClr val="0D0D0D"/>
                </a:solidFill>
                <a:effectLst/>
                <a:latin typeface="Calibri"/>
                <a:cs typeface="Calibri"/>
              </a:rPr>
              <a:t>​</a:t>
            </a:r>
            <a:endParaRPr lang="en-US" sz="2800" b="0" i="0" dirty="0">
              <a:solidFill>
                <a:srgbClr val="000000"/>
              </a:solidFill>
              <a:effectLst/>
              <a:latin typeface="Calibri"/>
              <a:cs typeface="Calibri"/>
            </a:endParaRPr>
          </a:p>
          <a:p>
            <a:pPr fontAlgn="base">
              <a:spcAft>
                <a:spcPts val="600"/>
              </a:spcAft>
              <a:buFont typeface="Arial" panose="020B0604020202020204" pitchFamily="34" charset="0"/>
              <a:buChar char="•"/>
            </a:pPr>
            <a:r>
              <a:rPr lang="en-US" sz="2800" b="0" dirty="0">
                <a:solidFill>
                  <a:srgbClr val="0D0D0D"/>
                </a:solidFill>
                <a:latin typeface="Calibri"/>
                <a:cs typeface="Calibri"/>
              </a:rPr>
              <a:t> </a:t>
            </a:r>
            <a:r>
              <a:rPr lang="en-US" sz="2800" b="0" i="0" u="none" strike="noStrike" dirty="0">
                <a:solidFill>
                  <a:srgbClr val="0D0D0D"/>
                </a:solidFill>
                <a:effectLst/>
                <a:latin typeface="Calibri"/>
                <a:cs typeface="Calibri"/>
              </a:rPr>
              <a:t>Guideline Development Group &amp; other experts</a:t>
            </a:r>
          </a:p>
          <a:p>
            <a:pPr fontAlgn="base">
              <a:spcAft>
                <a:spcPts val="600"/>
              </a:spcAft>
              <a:buFont typeface="Arial" panose="020B0604020202020204" pitchFamily="34" charset="0"/>
              <a:buChar char="•"/>
            </a:pPr>
            <a:r>
              <a:rPr lang="en-US" sz="2800" b="0" dirty="0">
                <a:solidFill>
                  <a:srgbClr val="0D0D0D"/>
                </a:solidFill>
                <a:latin typeface="Calibri"/>
                <a:cs typeface="Calibri"/>
              </a:rPr>
              <a:t> </a:t>
            </a:r>
            <a:r>
              <a:rPr lang="en-US" sz="2800" b="0" i="0" u="none" strike="noStrike" dirty="0">
                <a:solidFill>
                  <a:srgbClr val="0D0D0D"/>
                </a:solidFill>
                <a:effectLst/>
                <a:latin typeface="Calibri"/>
                <a:cs typeface="Calibri"/>
              </a:rPr>
              <a:t>Staff of national TB </a:t>
            </a:r>
            <a:r>
              <a:rPr lang="en-US" sz="2800" b="0" i="0" u="none" strike="noStrike" dirty="0" err="1">
                <a:solidFill>
                  <a:srgbClr val="0D0D0D"/>
                </a:solidFill>
                <a:effectLst/>
                <a:latin typeface="Calibri"/>
                <a:cs typeface="Calibri"/>
              </a:rPr>
              <a:t>programmes</a:t>
            </a:r>
            <a:r>
              <a:rPr lang="en-US" sz="2800" b="0" i="0" u="none" strike="noStrike" dirty="0">
                <a:solidFill>
                  <a:srgbClr val="0D0D0D"/>
                </a:solidFill>
                <a:effectLst/>
                <a:latin typeface="Calibri"/>
                <a:cs typeface="Calibri"/>
              </a:rPr>
              <a:t> in Member States</a:t>
            </a:r>
          </a:p>
          <a:p>
            <a:pPr fontAlgn="base">
              <a:spcAft>
                <a:spcPts val="600"/>
              </a:spcAft>
              <a:buFont typeface="Arial" panose="020B0604020202020204" pitchFamily="34" charset="0"/>
              <a:buChar char="•"/>
            </a:pPr>
            <a:r>
              <a:rPr lang="en-US" sz="2800" b="0" dirty="0">
                <a:solidFill>
                  <a:srgbClr val="0D0D0D"/>
                </a:solidFill>
                <a:latin typeface="Calibri"/>
                <a:cs typeface="Calibri"/>
              </a:rPr>
              <a:t> </a:t>
            </a:r>
            <a:r>
              <a:rPr lang="en-GB" sz="2800" b="0" dirty="0">
                <a:solidFill>
                  <a:schemeClr val="tx1">
                    <a:lumMod val="95000"/>
                    <a:lumOff val="5000"/>
                  </a:schemeClr>
                </a:solidFill>
                <a:latin typeface="Calibri"/>
                <a:cs typeface="Calibri"/>
              </a:rPr>
              <a:t>USAID, </a:t>
            </a:r>
            <a:r>
              <a:rPr lang="en-GB" sz="2800" b="0" dirty="0" err="1">
                <a:solidFill>
                  <a:schemeClr val="tx1">
                    <a:lumMod val="95000"/>
                    <a:lumOff val="5000"/>
                  </a:schemeClr>
                </a:solidFill>
                <a:latin typeface="Calibri"/>
                <a:cs typeface="Calibri"/>
              </a:rPr>
              <a:t>Unitaid</a:t>
            </a:r>
            <a:r>
              <a:rPr lang="en-GB" sz="2800" b="0" dirty="0">
                <a:solidFill>
                  <a:schemeClr val="tx1">
                    <a:lumMod val="95000"/>
                    <a:lumOff val="5000"/>
                  </a:schemeClr>
                </a:solidFill>
                <a:latin typeface="Calibri"/>
                <a:cs typeface="Calibri"/>
              </a:rPr>
              <a:t>, The Global Fund</a:t>
            </a:r>
          </a:p>
        </p:txBody>
      </p:sp>
    </p:spTree>
    <p:extLst>
      <p:ext uri="{BB962C8B-B14F-4D97-AF65-F5344CB8AC3E}">
        <p14:creationId xmlns:p14="http://schemas.microsoft.com/office/powerpoint/2010/main" val="409129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76200" y="2679995"/>
            <a:ext cx="8371114" cy="259301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solidFill>
                  <a:srgbClr val="00205C"/>
                </a:solidFill>
                <a:latin typeface="Source Sans Pro" panose="020B0503030403020204" pitchFamily="34" charset="0"/>
                <a:ea typeface="Source Sans Pro" panose="020B0503030403020204" pitchFamily="34" charset="0"/>
                <a:cs typeface="Calibri" panose="020F0502020204030204" pitchFamily="34" charset="0"/>
              </a:rPr>
              <a:t>© WORLD HEALTH ORGANIZATION 2023</a:t>
            </a:r>
          </a:p>
          <a:p>
            <a:endParaRPr lang="en-US" sz="1400" dirty="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dirty="0" err="1">
                <a:solidFill>
                  <a:schemeClr val="bg1"/>
                </a:solidFill>
                <a:latin typeface="Source Sans Pro" panose="020B0503030403020204" pitchFamily="34" charset="0"/>
                <a:ea typeface="Source Sans Pro" panose="020B0503030403020204" pitchFamily="34" charset="0"/>
                <a:cs typeface="+mn-lt"/>
              </a:rPr>
              <a:t>Appia</a:t>
            </a:r>
            <a:r>
              <a:rPr lang="en-US" sz="1000" b="0" dirty="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dirty="0" err="1">
                <a:solidFill>
                  <a:schemeClr val="bg1"/>
                </a:solidFill>
                <a:latin typeface="Source Sans Pro" panose="020B0503030403020204" pitchFamily="34" charset="0"/>
                <a:ea typeface="Source Sans Pro" panose="020B0503030403020204" pitchFamily="34" charset="0"/>
                <a:cs typeface="+mn-lt"/>
              </a:rPr>
              <a:t>tel</a:t>
            </a:r>
            <a:r>
              <a:rPr lang="en-US" sz="1000" b="0" dirty="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dirty="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dirty="0">
                <a:solidFill>
                  <a:schemeClr val="bg1"/>
                </a:solidFill>
                <a:latin typeface="Source Sans Pro" panose="020B0503030403020204" pitchFamily="34" charset="0"/>
                <a:ea typeface="Source Sans Pro" panose="020B0503030403020204" pitchFamily="34" charset="0"/>
                <a:cs typeface="+mn-lt"/>
              </a:rPr>
              <a:t>).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dirty="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dirty="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1805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Background (2)</a:t>
            </a:r>
          </a:p>
        </p:txBody>
      </p:sp>
      <p:pic>
        <p:nvPicPr>
          <p:cNvPr id="5" name="Picture 4">
            <a:extLst>
              <a:ext uri="{FF2B5EF4-FFF2-40B4-BE49-F238E27FC236}">
                <a16:creationId xmlns:a16="http://schemas.microsoft.com/office/drawing/2014/main" id="{C27D3BB4-EFAB-4944-AC73-05B9544E97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67192" y="2404"/>
            <a:ext cx="1724808" cy="2438638"/>
          </a:xfrm>
          <a:prstGeom prst="rect">
            <a:avLst/>
          </a:prstGeom>
        </p:spPr>
      </p:pic>
      <p:sp>
        <p:nvSpPr>
          <p:cNvPr id="10" name="Rectangle 9">
            <a:extLst>
              <a:ext uri="{FF2B5EF4-FFF2-40B4-BE49-F238E27FC236}">
                <a16:creationId xmlns:a16="http://schemas.microsoft.com/office/drawing/2014/main" id="{4E3354A7-F786-4718-AE98-86E264011A34}"/>
              </a:ext>
            </a:extLst>
          </p:cNvPr>
          <p:cNvSpPr/>
          <p:nvPr/>
        </p:nvSpPr>
        <p:spPr>
          <a:xfrm>
            <a:off x="288286" y="1437147"/>
            <a:ext cx="6300335" cy="4401205"/>
          </a:xfrm>
          <a:prstGeom prst="rect">
            <a:avLst/>
          </a:prstGeom>
        </p:spPr>
        <p:txBody>
          <a:bodyPr wrap="square">
            <a:spAutoFit/>
          </a:bodyPr>
          <a:lstStyle/>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Automated liquid culture; Rapid speciation (2007)</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First-line LPA (2008)</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DST to second line drugs (2008)</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LED microscopy (2010)</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Non-commercial DST methods (2010)</a:t>
            </a:r>
          </a:p>
          <a:p>
            <a:pPr marL="342900" indent="-342900" algn="just">
              <a:buFont typeface="Arial" panose="020B0604020202020204" pitchFamily="34" charset="0"/>
              <a:buChar char="•"/>
            </a:pPr>
            <a:r>
              <a:rPr lang="en-US" sz="2000" b="0" dirty="0" err="1">
                <a:solidFill>
                  <a:schemeClr val="tx1">
                    <a:lumMod val="95000"/>
                    <a:lumOff val="5000"/>
                  </a:schemeClr>
                </a:solidFill>
                <a:latin typeface="Source Sans Pro" panose="020B0503030403020204" pitchFamily="34" charset="0"/>
                <a:cs typeface="Calibri" panose="020F0502020204030204" pitchFamily="34" charset="0"/>
              </a:rPr>
              <a:t>Xpert</a:t>
            </a:r>
            <a:r>
              <a:rPr lang="en-US" sz="2000" b="0" dirty="0">
                <a:solidFill>
                  <a:schemeClr val="tx1">
                    <a:lumMod val="95000"/>
                    <a:lumOff val="5000"/>
                  </a:schemeClr>
                </a:solidFill>
                <a:latin typeface="Source Sans Pro" panose="020B0503030403020204" pitchFamily="34" charset="0"/>
                <a:cs typeface="Calibri" panose="020F0502020204030204" pitchFamily="34" charset="0"/>
              </a:rPr>
              <a:t> MTB/RIF (2010)</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TB IGRAs (2011)</a:t>
            </a:r>
          </a:p>
          <a:p>
            <a:pPr marL="342900" indent="-342900" algn="just">
              <a:buFont typeface="Arial" panose="020B0604020202020204" pitchFamily="34" charset="0"/>
              <a:buChar char="•"/>
            </a:pPr>
            <a:r>
              <a:rPr lang="en-US" sz="2000" b="0" dirty="0" err="1">
                <a:solidFill>
                  <a:schemeClr val="tx1">
                    <a:lumMod val="95000"/>
                    <a:lumOff val="5000"/>
                  </a:schemeClr>
                </a:solidFill>
                <a:latin typeface="Source Sans Pro" panose="020B0503030403020204" pitchFamily="34" charset="0"/>
                <a:cs typeface="Calibri" panose="020F0502020204030204" pitchFamily="34" charset="0"/>
              </a:rPr>
              <a:t>Xpert</a:t>
            </a:r>
            <a:r>
              <a:rPr lang="en-US" sz="2000" b="0" dirty="0">
                <a:solidFill>
                  <a:schemeClr val="tx1">
                    <a:lumMod val="95000"/>
                    <a:lumOff val="5000"/>
                  </a:schemeClr>
                </a:solidFill>
                <a:latin typeface="Source Sans Pro" panose="020B0503030403020204" pitchFamily="34" charset="0"/>
                <a:cs typeface="Calibri" panose="020F0502020204030204" pitchFamily="34" charset="0"/>
              </a:rPr>
              <a:t> MTB/RIF Update (2013)</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TB-LAMP (2015)</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Urine LAM (2015)</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First-line LPA (update), Second-line LPA (2016)</a:t>
            </a:r>
          </a:p>
          <a:p>
            <a:pPr marL="342900" indent="-342900" algn="just">
              <a:buFont typeface="Arial" panose="020B0604020202020204" pitchFamily="34" charset="0"/>
              <a:buChar char="•"/>
            </a:pPr>
            <a:r>
              <a:rPr lang="en-US" sz="2000" b="0" dirty="0" err="1">
                <a:solidFill>
                  <a:schemeClr val="tx1">
                    <a:lumMod val="95000"/>
                    <a:lumOff val="5000"/>
                  </a:schemeClr>
                </a:solidFill>
                <a:latin typeface="Source Sans Pro" panose="020B0503030403020204" pitchFamily="34" charset="0"/>
                <a:cs typeface="Calibri" panose="020F0502020204030204" pitchFamily="34" charset="0"/>
              </a:rPr>
              <a:t>Xpert</a:t>
            </a:r>
            <a:r>
              <a:rPr lang="en-US" sz="2000" b="0" dirty="0">
                <a:solidFill>
                  <a:schemeClr val="tx1">
                    <a:lumMod val="95000"/>
                    <a:lumOff val="5000"/>
                  </a:schemeClr>
                </a:solidFill>
                <a:latin typeface="Source Sans Pro" panose="020B0503030403020204" pitchFamily="34" charset="0"/>
                <a:cs typeface="Calibri" panose="020F0502020204030204" pitchFamily="34" charset="0"/>
              </a:rPr>
              <a:t> MTB/RIF Ultra (non-inferiority report) (2017)</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Urine LAM Update (2019)</a:t>
            </a:r>
          </a:p>
          <a:p>
            <a:pPr marL="342900" indent="-342900" algn="just">
              <a:buFont typeface="Arial" panose="020B0604020202020204" pitchFamily="34" charset="0"/>
              <a:buChar char="•"/>
            </a:pPr>
            <a:r>
              <a:rPr lang="en-US" sz="2000" b="0" dirty="0">
                <a:solidFill>
                  <a:schemeClr val="tx1">
                    <a:lumMod val="95000"/>
                    <a:lumOff val="5000"/>
                  </a:schemeClr>
                </a:solidFill>
                <a:latin typeface="Source Sans Pro" panose="020B0503030403020204" pitchFamily="34" charset="0"/>
                <a:cs typeface="Calibri" panose="020F0502020204030204" pitchFamily="34" charset="0"/>
              </a:rPr>
              <a:t>Consolidated guidelines on TB Diagnosis (2021)</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dirty="0"/>
              <a:t>Module 3: Rapid diagnostics for tuberculosis detection</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2</a:t>
            </a:fld>
            <a:endParaRPr lang="en-GB" dirty="0"/>
          </a:p>
        </p:txBody>
      </p:sp>
      <p:pic>
        <p:nvPicPr>
          <p:cNvPr id="3" name="Picture 2">
            <a:extLst>
              <a:ext uri="{FF2B5EF4-FFF2-40B4-BE49-F238E27FC236}">
                <a16:creationId xmlns:a16="http://schemas.microsoft.com/office/drawing/2014/main" id="{DE541FC6-00E8-46DD-8710-C24AC2D89CC6}"/>
              </a:ext>
            </a:extLst>
          </p:cNvPr>
          <p:cNvPicPr>
            <a:picLocks noChangeAspect="1"/>
          </p:cNvPicPr>
          <p:nvPr/>
        </p:nvPicPr>
        <p:blipFill>
          <a:blip r:embed="rId4"/>
          <a:stretch>
            <a:fillRect/>
          </a:stretch>
        </p:blipFill>
        <p:spPr>
          <a:xfrm>
            <a:off x="6246688" y="2674243"/>
            <a:ext cx="1478116" cy="2142831"/>
          </a:xfrm>
          <a:prstGeom prst="rect">
            <a:avLst/>
          </a:prstGeom>
        </p:spPr>
      </p:pic>
      <p:pic>
        <p:nvPicPr>
          <p:cNvPr id="6" name="Picture 5">
            <a:extLst>
              <a:ext uri="{FF2B5EF4-FFF2-40B4-BE49-F238E27FC236}">
                <a16:creationId xmlns:a16="http://schemas.microsoft.com/office/drawing/2014/main" id="{B22F1BB6-5439-4439-8351-16A3CF964256}"/>
              </a:ext>
            </a:extLst>
          </p:cNvPr>
          <p:cNvPicPr>
            <a:picLocks noChangeAspect="1"/>
          </p:cNvPicPr>
          <p:nvPr/>
        </p:nvPicPr>
        <p:blipFill>
          <a:blip r:embed="rId5"/>
          <a:stretch>
            <a:fillRect/>
          </a:stretch>
        </p:blipFill>
        <p:spPr>
          <a:xfrm>
            <a:off x="6791218" y="1925624"/>
            <a:ext cx="1578589" cy="2092104"/>
          </a:xfrm>
          <a:prstGeom prst="rect">
            <a:avLst/>
          </a:prstGeom>
        </p:spPr>
      </p:pic>
      <p:pic>
        <p:nvPicPr>
          <p:cNvPr id="8" name="Picture 7">
            <a:extLst>
              <a:ext uri="{FF2B5EF4-FFF2-40B4-BE49-F238E27FC236}">
                <a16:creationId xmlns:a16="http://schemas.microsoft.com/office/drawing/2014/main" id="{CDB50572-A6B3-4784-B123-6DD9BBA59C9E}"/>
              </a:ext>
            </a:extLst>
          </p:cNvPr>
          <p:cNvPicPr>
            <a:picLocks noChangeAspect="1"/>
          </p:cNvPicPr>
          <p:nvPr/>
        </p:nvPicPr>
        <p:blipFill>
          <a:blip r:embed="rId6"/>
          <a:stretch>
            <a:fillRect/>
          </a:stretch>
        </p:blipFill>
        <p:spPr>
          <a:xfrm>
            <a:off x="7673329" y="3218774"/>
            <a:ext cx="1519137" cy="2011130"/>
          </a:xfrm>
          <a:prstGeom prst="rect">
            <a:avLst/>
          </a:prstGeom>
        </p:spPr>
      </p:pic>
      <p:pic>
        <p:nvPicPr>
          <p:cNvPr id="9" name="Picture 8">
            <a:extLst>
              <a:ext uri="{FF2B5EF4-FFF2-40B4-BE49-F238E27FC236}">
                <a16:creationId xmlns:a16="http://schemas.microsoft.com/office/drawing/2014/main" id="{7622D57F-4E88-4185-8802-9EB66DA8D582}"/>
              </a:ext>
            </a:extLst>
          </p:cNvPr>
          <p:cNvPicPr>
            <a:picLocks noChangeAspect="1"/>
          </p:cNvPicPr>
          <p:nvPr/>
        </p:nvPicPr>
        <p:blipFill>
          <a:blip r:embed="rId7"/>
          <a:stretch>
            <a:fillRect/>
          </a:stretch>
        </p:blipFill>
        <p:spPr>
          <a:xfrm>
            <a:off x="8048411" y="1347116"/>
            <a:ext cx="1392954" cy="2011130"/>
          </a:xfrm>
          <a:prstGeom prst="rect">
            <a:avLst/>
          </a:prstGeom>
        </p:spPr>
      </p:pic>
      <p:pic>
        <p:nvPicPr>
          <p:cNvPr id="11" name="Picture 10">
            <a:extLst>
              <a:ext uri="{FF2B5EF4-FFF2-40B4-BE49-F238E27FC236}">
                <a16:creationId xmlns:a16="http://schemas.microsoft.com/office/drawing/2014/main" id="{C936BB91-D6E4-485D-B52A-2933B50CAF46}"/>
              </a:ext>
            </a:extLst>
          </p:cNvPr>
          <p:cNvPicPr>
            <a:picLocks noChangeAspect="1"/>
          </p:cNvPicPr>
          <p:nvPr/>
        </p:nvPicPr>
        <p:blipFill>
          <a:blip r:embed="rId8"/>
          <a:stretch>
            <a:fillRect/>
          </a:stretch>
        </p:blipFill>
        <p:spPr>
          <a:xfrm>
            <a:off x="8847470" y="3072512"/>
            <a:ext cx="1443766" cy="2048938"/>
          </a:xfrm>
          <a:prstGeom prst="rect">
            <a:avLst/>
          </a:prstGeom>
        </p:spPr>
      </p:pic>
      <p:pic>
        <p:nvPicPr>
          <p:cNvPr id="12" name="Picture 11">
            <a:extLst>
              <a:ext uri="{FF2B5EF4-FFF2-40B4-BE49-F238E27FC236}">
                <a16:creationId xmlns:a16="http://schemas.microsoft.com/office/drawing/2014/main" id="{B65CA3BA-2F21-412D-8824-A78644323145}"/>
              </a:ext>
            </a:extLst>
          </p:cNvPr>
          <p:cNvPicPr>
            <a:picLocks noChangeAspect="1"/>
          </p:cNvPicPr>
          <p:nvPr/>
        </p:nvPicPr>
        <p:blipFill>
          <a:blip r:embed="rId9"/>
          <a:stretch>
            <a:fillRect/>
          </a:stretch>
        </p:blipFill>
        <p:spPr>
          <a:xfrm>
            <a:off x="7008235" y="4385283"/>
            <a:ext cx="1419621" cy="2011130"/>
          </a:xfrm>
          <a:prstGeom prst="rect">
            <a:avLst/>
          </a:prstGeom>
        </p:spPr>
      </p:pic>
      <p:pic>
        <p:nvPicPr>
          <p:cNvPr id="13" name="Picture 12">
            <a:extLst>
              <a:ext uri="{FF2B5EF4-FFF2-40B4-BE49-F238E27FC236}">
                <a16:creationId xmlns:a16="http://schemas.microsoft.com/office/drawing/2014/main" id="{506FD9A2-67E0-411A-A174-55C5A7F4647B}"/>
              </a:ext>
            </a:extLst>
          </p:cNvPr>
          <p:cNvPicPr>
            <a:picLocks noChangeAspect="1"/>
          </p:cNvPicPr>
          <p:nvPr/>
        </p:nvPicPr>
        <p:blipFill>
          <a:blip r:embed="rId10"/>
          <a:stretch>
            <a:fillRect/>
          </a:stretch>
        </p:blipFill>
        <p:spPr>
          <a:xfrm>
            <a:off x="7953182" y="3768456"/>
            <a:ext cx="1519137" cy="2234544"/>
          </a:xfrm>
          <a:prstGeom prst="rect">
            <a:avLst/>
          </a:prstGeom>
        </p:spPr>
      </p:pic>
      <p:pic>
        <p:nvPicPr>
          <p:cNvPr id="14" name="Picture 13">
            <a:extLst>
              <a:ext uri="{FF2B5EF4-FFF2-40B4-BE49-F238E27FC236}">
                <a16:creationId xmlns:a16="http://schemas.microsoft.com/office/drawing/2014/main" id="{81482538-19CE-4DAB-A431-7BDBE90C375B}"/>
              </a:ext>
            </a:extLst>
          </p:cNvPr>
          <p:cNvPicPr>
            <a:picLocks noChangeAspect="1"/>
          </p:cNvPicPr>
          <p:nvPr/>
        </p:nvPicPr>
        <p:blipFill>
          <a:blip r:embed="rId11"/>
          <a:stretch>
            <a:fillRect/>
          </a:stretch>
        </p:blipFill>
        <p:spPr>
          <a:xfrm>
            <a:off x="7356904" y="905019"/>
            <a:ext cx="1402351" cy="2019047"/>
          </a:xfrm>
          <a:prstGeom prst="rect">
            <a:avLst/>
          </a:prstGeom>
        </p:spPr>
      </p:pic>
      <p:pic>
        <p:nvPicPr>
          <p:cNvPr id="15" name="Picture 14">
            <a:extLst>
              <a:ext uri="{FF2B5EF4-FFF2-40B4-BE49-F238E27FC236}">
                <a16:creationId xmlns:a16="http://schemas.microsoft.com/office/drawing/2014/main" id="{AD020F04-5BFA-45C0-8752-FE62A267AD6E}"/>
              </a:ext>
            </a:extLst>
          </p:cNvPr>
          <p:cNvPicPr>
            <a:picLocks noChangeAspect="1"/>
          </p:cNvPicPr>
          <p:nvPr/>
        </p:nvPicPr>
        <p:blipFill>
          <a:blip r:embed="rId12"/>
          <a:stretch>
            <a:fillRect/>
          </a:stretch>
        </p:blipFill>
        <p:spPr>
          <a:xfrm>
            <a:off x="9235115" y="4498320"/>
            <a:ext cx="1383992" cy="1919990"/>
          </a:xfrm>
          <a:prstGeom prst="rect">
            <a:avLst/>
          </a:prstGeom>
        </p:spPr>
      </p:pic>
      <p:sp>
        <p:nvSpPr>
          <p:cNvPr id="17" name="Arrow: Curved Right 16">
            <a:extLst>
              <a:ext uri="{FF2B5EF4-FFF2-40B4-BE49-F238E27FC236}">
                <a16:creationId xmlns:a16="http://schemas.microsoft.com/office/drawing/2014/main" id="{F9A8DD49-399B-4DF2-9C59-7579CB6843B7}"/>
              </a:ext>
            </a:extLst>
          </p:cNvPr>
          <p:cNvSpPr/>
          <p:nvPr/>
        </p:nvSpPr>
        <p:spPr>
          <a:xfrm rot="15133881">
            <a:off x="10347964" y="2798991"/>
            <a:ext cx="1182748" cy="249819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9138426"/>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8" name="TextBox 7">
            <a:extLst>
              <a:ext uri="{FF2B5EF4-FFF2-40B4-BE49-F238E27FC236}">
                <a16:creationId xmlns:a16="http://schemas.microsoft.com/office/drawing/2014/main" id="{3A2EFE2E-9B04-4E5C-A3EC-7A937B2D111C}"/>
              </a:ext>
            </a:extLst>
          </p:cNvPr>
          <p:cNvSpPr txBox="1"/>
          <p:nvPr/>
        </p:nvSpPr>
        <p:spPr>
          <a:xfrm>
            <a:off x="8374715" y="1090539"/>
            <a:ext cx="928459"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2021</a:t>
            </a:r>
            <a:endParaRPr lang="en-US" sz="2800" b="1" dirty="0">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27D3BB4-EFAB-4944-AC73-05B9544E97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74338" y="1750826"/>
            <a:ext cx="2729212" cy="3858727"/>
          </a:xfrm>
          <a:prstGeom prst="rect">
            <a:avLst/>
          </a:prstGeom>
        </p:spPr>
      </p:pic>
      <p:sp>
        <p:nvSpPr>
          <p:cNvPr id="9" name="Rectangle 8">
            <a:extLst>
              <a:ext uri="{FF2B5EF4-FFF2-40B4-BE49-F238E27FC236}">
                <a16:creationId xmlns:a16="http://schemas.microsoft.com/office/drawing/2014/main" id="{5323B68C-4C30-4A7D-945D-FB9A21C7F0C3}"/>
              </a:ext>
            </a:extLst>
          </p:cNvPr>
          <p:cNvSpPr/>
          <p:nvPr/>
        </p:nvSpPr>
        <p:spPr>
          <a:xfrm>
            <a:off x="7381634" y="5752365"/>
            <a:ext cx="2924192" cy="707886"/>
          </a:xfrm>
          <a:prstGeom prst="rect">
            <a:avLst/>
          </a:prstGeom>
        </p:spPr>
        <p:txBody>
          <a:bodyPr wrap="square">
            <a:spAutoFit/>
          </a:bodyPr>
          <a:lstStyle/>
          <a:p>
            <a:r>
              <a:rPr lang="en-US" sz="2000" b="0" dirty="0">
                <a:latin typeface="Source Sans Pro" panose="020B0503030403020204" pitchFamily="34" charset="0"/>
                <a:ea typeface="Source Sans Pro" panose="020B0503030403020204" pitchFamily="34" charset="0"/>
                <a:cs typeface="Courier New" panose="02070309020205020404" pitchFamily="49" charset="0"/>
              </a:rPr>
              <a:t>https://extranet.who.int/tbknowledge/en/node/49</a:t>
            </a:r>
          </a:p>
        </p:txBody>
      </p:sp>
      <p:sp>
        <p:nvSpPr>
          <p:cNvPr id="10" name="Rectangle 9">
            <a:extLst>
              <a:ext uri="{FF2B5EF4-FFF2-40B4-BE49-F238E27FC236}">
                <a16:creationId xmlns:a16="http://schemas.microsoft.com/office/drawing/2014/main" id="{4E3354A7-F786-4718-AE98-86E264011A34}"/>
              </a:ext>
            </a:extLst>
          </p:cNvPr>
          <p:cNvSpPr/>
          <p:nvPr/>
        </p:nvSpPr>
        <p:spPr>
          <a:xfrm>
            <a:off x="288286" y="1237743"/>
            <a:ext cx="6737970" cy="4154984"/>
          </a:xfrm>
          <a:prstGeom prst="rect">
            <a:avLst/>
          </a:prstGeom>
        </p:spPr>
        <p:txBody>
          <a:bodyPr wrap="square">
            <a:spAutoFit/>
          </a:bodyPr>
          <a:lstStyle/>
          <a:p>
            <a:pPr marL="342900" indent="-342900" algn="just">
              <a:buFont typeface="Arial" panose="020B0604020202020204" pitchFamily="34" charset="0"/>
              <a:buChar char="•"/>
            </a:pPr>
            <a:r>
              <a:rPr lang="en-US" sz="2400" b="0" dirty="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32 recommendations on 3 groups of TB tests:</a:t>
            </a:r>
          </a:p>
          <a:p>
            <a:pPr marL="800100" lvl="1" indent="-342900" algn="just">
              <a:buSzPct val="60000"/>
              <a:buFont typeface="Courier New" panose="02070309020205020404" pitchFamily="49" charset="0"/>
              <a:buChar char="o"/>
            </a:pPr>
            <a:r>
              <a:rPr lang="en-US" sz="2400" b="0" dirty="0">
                <a:solidFill>
                  <a:schemeClr val="tx1">
                    <a:lumMod val="95000"/>
                    <a:lumOff val="5000"/>
                  </a:schemeClr>
                </a:solidFill>
                <a:latin typeface="Source Sans Pro" panose="020B0503030403020204" pitchFamily="34" charset="0"/>
                <a:cs typeface="Calibri" panose="020F0502020204030204" pitchFamily="34" charset="0"/>
              </a:rPr>
              <a:t>Initial tests for diagnosis of TB with </a:t>
            </a:r>
            <a:r>
              <a:rPr lang="en-US" sz="2400" b="0" dirty="0" err="1">
                <a:solidFill>
                  <a:schemeClr val="tx1">
                    <a:lumMod val="95000"/>
                    <a:lumOff val="5000"/>
                  </a:schemeClr>
                </a:solidFill>
                <a:latin typeface="Source Sans Pro" panose="020B0503030403020204" pitchFamily="34" charset="0"/>
                <a:cs typeface="Calibri" panose="020F0502020204030204" pitchFamily="34" charset="0"/>
              </a:rPr>
              <a:t>drug-resistance</a:t>
            </a:r>
            <a:r>
              <a:rPr lang="en-US" sz="2400" b="0" dirty="0">
                <a:solidFill>
                  <a:schemeClr val="tx1">
                    <a:lumMod val="95000"/>
                    <a:lumOff val="5000"/>
                  </a:schemeClr>
                </a:solidFill>
                <a:latin typeface="Source Sans Pro" panose="020B0503030403020204" pitchFamily="34" charset="0"/>
                <a:cs typeface="Calibri" panose="020F0502020204030204" pitchFamily="34" charset="0"/>
              </a:rPr>
              <a:t> detection </a:t>
            </a:r>
            <a:r>
              <a:rPr lang="en-GB" sz="2400" b="0" dirty="0">
                <a:solidFill>
                  <a:schemeClr val="tx1">
                    <a:lumMod val="95000"/>
                    <a:lumOff val="5000"/>
                  </a:schemeClr>
                </a:solidFill>
                <a:latin typeface="Source Sans Pro" panose="020B0503030403020204" pitchFamily="34" charset="0"/>
                <a:cs typeface="Calibri" panose="020F0502020204030204" pitchFamily="34" charset="0"/>
              </a:rPr>
              <a:t> </a:t>
            </a:r>
          </a:p>
          <a:p>
            <a:pPr marL="800100" lvl="1" indent="-342900" algn="just">
              <a:buSzPct val="60000"/>
              <a:buFont typeface="Courier New" panose="02070309020205020404" pitchFamily="49" charset="0"/>
              <a:buChar char="o"/>
            </a:pPr>
            <a:r>
              <a:rPr lang="en-US" sz="2400" b="0" dirty="0">
                <a:solidFill>
                  <a:schemeClr val="tx1">
                    <a:lumMod val="95000"/>
                    <a:lumOff val="5000"/>
                  </a:schemeClr>
                </a:solidFill>
                <a:latin typeface="Source Sans Pro" panose="020B0503030403020204" pitchFamily="34" charset="0"/>
                <a:cs typeface="Calibri" panose="020F0502020204030204" pitchFamily="34" charset="0"/>
              </a:rPr>
              <a:t>Initial tests for diagnosis of TB without </a:t>
            </a:r>
            <a:r>
              <a:rPr lang="en-US" sz="2400" b="0" dirty="0" err="1">
                <a:solidFill>
                  <a:schemeClr val="tx1">
                    <a:lumMod val="95000"/>
                    <a:lumOff val="5000"/>
                  </a:schemeClr>
                </a:solidFill>
                <a:latin typeface="Source Sans Pro" panose="020B0503030403020204" pitchFamily="34" charset="0"/>
                <a:cs typeface="Calibri" panose="020F0502020204030204" pitchFamily="34" charset="0"/>
              </a:rPr>
              <a:t>drug-resistance</a:t>
            </a:r>
            <a:r>
              <a:rPr lang="en-US" sz="2400" b="0" dirty="0">
                <a:solidFill>
                  <a:schemeClr val="tx1">
                    <a:lumMod val="95000"/>
                    <a:lumOff val="5000"/>
                  </a:schemeClr>
                </a:solidFill>
                <a:latin typeface="Source Sans Pro" panose="020B0503030403020204" pitchFamily="34" charset="0"/>
                <a:cs typeface="Calibri" panose="020F0502020204030204" pitchFamily="34" charset="0"/>
              </a:rPr>
              <a:t> detection </a:t>
            </a:r>
            <a:r>
              <a:rPr lang="en-GB" sz="2400" b="0" dirty="0">
                <a:solidFill>
                  <a:schemeClr val="tx1">
                    <a:lumMod val="95000"/>
                    <a:lumOff val="5000"/>
                  </a:schemeClr>
                </a:solidFill>
                <a:latin typeface="Source Sans Pro" panose="020B0503030403020204" pitchFamily="34" charset="0"/>
                <a:cs typeface="Calibri" panose="020F0502020204030204" pitchFamily="34" charset="0"/>
              </a:rPr>
              <a:t> </a:t>
            </a:r>
          </a:p>
          <a:p>
            <a:pPr marL="800100" lvl="1" indent="-342900" algn="just">
              <a:buSzPct val="60000"/>
              <a:buFont typeface="Courier New" panose="02070309020205020404" pitchFamily="49" charset="0"/>
              <a:buChar char="o"/>
            </a:pPr>
            <a:r>
              <a:rPr lang="en-US" sz="2400" b="0" dirty="0">
                <a:solidFill>
                  <a:schemeClr val="tx1">
                    <a:lumMod val="95000"/>
                    <a:lumOff val="5000"/>
                  </a:schemeClr>
                </a:solidFill>
                <a:latin typeface="Source Sans Pro" panose="020B0503030403020204" pitchFamily="34" charset="0"/>
                <a:cs typeface="Calibri" panose="020F0502020204030204" pitchFamily="34" charset="0"/>
              </a:rPr>
              <a:t>Follow on diagnostic tests for detection of additional </a:t>
            </a:r>
            <a:r>
              <a:rPr lang="en-US" sz="2400" b="0" dirty="0" err="1">
                <a:solidFill>
                  <a:schemeClr val="tx1">
                    <a:lumMod val="95000"/>
                    <a:lumOff val="5000"/>
                  </a:schemeClr>
                </a:solidFill>
                <a:latin typeface="Source Sans Pro" panose="020B0503030403020204" pitchFamily="34" charset="0"/>
                <a:cs typeface="Calibri" panose="020F0502020204030204" pitchFamily="34" charset="0"/>
              </a:rPr>
              <a:t>drug-resistance</a:t>
            </a:r>
            <a:r>
              <a:rPr lang="en-US" sz="2400" b="0" dirty="0">
                <a:solidFill>
                  <a:schemeClr val="tx1">
                    <a:lumMod val="95000"/>
                    <a:lumOff val="5000"/>
                  </a:schemeClr>
                </a:solidFill>
                <a:latin typeface="Source Sans Pro" panose="020B0503030403020204" pitchFamily="34" charset="0"/>
                <a:cs typeface="Calibri" panose="020F0502020204030204" pitchFamily="34" charset="0"/>
              </a:rPr>
              <a:t> </a:t>
            </a:r>
            <a:endParaRPr lang="en-GB" sz="2400" b="0" dirty="0">
              <a:solidFill>
                <a:schemeClr val="tx1">
                  <a:lumMod val="95000"/>
                  <a:lumOff val="5000"/>
                </a:schemeClr>
              </a:solidFill>
              <a:latin typeface="Source Sans Pro" panose="020B0503030403020204" pitchFamily="34" charset="0"/>
              <a:cs typeface="Calibri" panose="020F0502020204030204" pitchFamily="34" charset="0"/>
            </a:endParaRPr>
          </a:p>
          <a:p>
            <a:pPr marL="342900" indent="-342900" algn="just">
              <a:buFont typeface="Arial" panose="020B0604020202020204" pitchFamily="34" charset="0"/>
              <a:buChar char="•"/>
            </a:pPr>
            <a:r>
              <a:rPr lang="en-GB" sz="2400" b="0" dirty="0">
                <a:solidFill>
                  <a:schemeClr val="tx1">
                    <a:lumMod val="95000"/>
                    <a:lumOff val="5000"/>
                  </a:schemeClr>
                </a:solidFill>
                <a:latin typeface="Source Sans Pro" panose="020B0503030403020204" pitchFamily="34" charset="0"/>
                <a:cs typeface="Calibri" panose="020F0502020204030204" pitchFamily="34" charset="0"/>
              </a:rPr>
              <a:t>Summary of evidence</a:t>
            </a:r>
          </a:p>
          <a:p>
            <a:pPr marL="342900" indent="-342900" algn="just">
              <a:buFont typeface="Arial" panose="020B0604020202020204" pitchFamily="34" charset="0"/>
              <a:buChar char="•"/>
            </a:pPr>
            <a:r>
              <a:rPr lang="en-GB" sz="2400" b="0" dirty="0">
                <a:solidFill>
                  <a:schemeClr val="tx1">
                    <a:lumMod val="95000"/>
                    <a:lumOff val="5000"/>
                  </a:schemeClr>
                </a:solidFill>
                <a:latin typeface="Source Sans Pro" panose="020B0503030403020204" pitchFamily="34" charset="0"/>
                <a:cs typeface="Calibri" panose="020F0502020204030204" pitchFamily="34" charset="0"/>
              </a:rPr>
              <a:t>Implementation considerations</a:t>
            </a:r>
          </a:p>
          <a:p>
            <a:pPr marL="342900" indent="-342900" algn="just">
              <a:buFont typeface="Arial" panose="020B0604020202020204" pitchFamily="34" charset="0"/>
              <a:buChar char="•"/>
            </a:pPr>
            <a:r>
              <a:rPr lang="en-GB" sz="2400" b="0" dirty="0">
                <a:solidFill>
                  <a:schemeClr val="tx1">
                    <a:lumMod val="95000"/>
                    <a:lumOff val="5000"/>
                  </a:schemeClr>
                </a:solidFill>
                <a:latin typeface="Source Sans Pro" panose="020B0503030403020204" pitchFamily="34" charset="0"/>
                <a:cs typeface="Calibri" panose="020F0502020204030204" pitchFamily="34" charset="0"/>
              </a:rPr>
              <a:t>Research needs</a:t>
            </a:r>
          </a:p>
          <a:p>
            <a:pPr algn="just"/>
            <a:endParaRPr lang="en-US" sz="2400" b="0" dirty="0">
              <a:solidFill>
                <a:schemeClr val="tx1">
                  <a:lumMod val="95000"/>
                  <a:lumOff val="5000"/>
                </a:schemeClr>
              </a:solidFill>
              <a:latin typeface="Source Sans Pro" panose="020B0503030403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FEB4FE1-13D9-41AA-9FE5-91678FE45D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78240" y="0"/>
            <a:ext cx="1613759" cy="1613759"/>
          </a:xfrm>
          <a:prstGeom prst="rect">
            <a:avLst/>
          </a:prstGeom>
        </p:spPr>
      </p:pic>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dirty="0"/>
              <a:t>Module 3: Rapid diagnostics for tuberculosis detection</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3</a:t>
            </a:fld>
            <a:endParaRPr lang="en-GB" dirty="0"/>
          </a:p>
        </p:txBody>
      </p:sp>
    </p:spTree>
    <p:extLst>
      <p:ext uri="{BB962C8B-B14F-4D97-AF65-F5344CB8AC3E}">
        <p14:creationId xmlns:p14="http://schemas.microsoft.com/office/powerpoint/2010/main" val="1950452659"/>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B3D011-0D9A-4C1E-A03B-E34371D76C10}"/>
              </a:ext>
            </a:extLst>
          </p:cNvPr>
          <p:cNvSpPr>
            <a:spLocks noGrp="1"/>
          </p:cNvSpPr>
          <p:nvPr>
            <p:ph type="sldNum" sz="quarter" idx="12"/>
          </p:nvPr>
        </p:nvSpPr>
        <p:spPr/>
        <p:txBody>
          <a:bodyPr/>
          <a:lstStyle/>
          <a:p>
            <a:fld id="{92E002D6-D190-45E2-A289-FEFF1EC166F2}" type="slidenum">
              <a:rPr lang="en-GB" smtClean="0"/>
              <a:pPr/>
              <a:t>4</a:t>
            </a:fld>
            <a:endParaRPr lang="en-GB" dirty="0"/>
          </a:p>
        </p:txBody>
      </p:sp>
      <p:graphicFrame>
        <p:nvGraphicFramePr>
          <p:cNvPr id="5" name="Table 4">
            <a:extLst>
              <a:ext uri="{FF2B5EF4-FFF2-40B4-BE49-F238E27FC236}">
                <a16:creationId xmlns:a16="http://schemas.microsoft.com/office/drawing/2014/main" id="{0CDC2DEC-C09C-42F8-8146-D55E8B9BF9CC}"/>
              </a:ext>
            </a:extLst>
          </p:cNvPr>
          <p:cNvGraphicFramePr>
            <a:graphicFrameLocks noGrp="1"/>
          </p:cNvGraphicFramePr>
          <p:nvPr>
            <p:extLst>
              <p:ext uri="{D42A27DB-BD31-4B8C-83A1-F6EECF244321}">
                <p14:modId xmlns:p14="http://schemas.microsoft.com/office/powerpoint/2010/main" val="3366027697"/>
              </p:ext>
            </p:extLst>
          </p:nvPr>
        </p:nvGraphicFramePr>
        <p:xfrm>
          <a:off x="2928135" y="831058"/>
          <a:ext cx="9008723" cy="2303176"/>
        </p:xfrm>
        <a:graphic>
          <a:graphicData uri="http://schemas.openxmlformats.org/drawingml/2006/table">
            <a:tbl>
              <a:tblPr/>
              <a:tblGrid>
                <a:gridCol w="1476376">
                  <a:extLst>
                    <a:ext uri="{9D8B030D-6E8A-4147-A177-3AD203B41FA5}">
                      <a16:colId xmlns:a16="http://schemas.microsoft.com/office/drawing/2014/main" val="1309311775"/>
                    </a:ext>
                  </a:extLst>
                </a:gridCol>
                <a:gridCol w="2004939">
                  <a:extLst>
                    <a:ext uri="{9D8B030D-6E8A-4147-A177-3AD203B41FA5}">
                      <a16:colId xmlns:a16="http://schemas.microsoft.com/office/drawing/2014/main" val="4237034392"/>
                    </a:ext>
                  </a:extLst>
                </a:gridCol>
                <a:gridCol w="1093778">
                  <a:extLst>
                    <a:ext uri="{9D8B030D-6E8A-4147-A177-3AD203B41FA5}">
                      <a16:colId xmlns:a16="http://schemas.microsoft.com/office/drawing/2014/main" val="472970998"/>
                    </a:ext>
                  </a:extLst>
                </a:gridCol>
                <a:gridCol w="1002469">
                  <a:extLst>
                    <a:ext uri="{9D8B030D-6E8A-4147-A177-3AD203B41FA5}">
                      <a16:colId xmlns:a16="http://schemas.microsoft.com/office/drawing/2014/main" val="4226980194"/>
                    </a:ext>
                  </a:extLst>
                </a:gridCol>
                <a:gridCol w="1142649">
                  <a:extLst>
                    <a:ext uri="{9D8B030D-6E8A-4147-A177-3AD203B41FA5}">
                      <a16:colId xmlns:a16="http://schemas.microsoft.com/office/drawing/2014/main" val="1346281236"/>
                    </a:ext>
                  </a:extLst>
                </a:gridCol>
                <a:gridCol w="1142649">
                  <a:extLst>
                    <a:ext uri="{9D8B030D-6E8A-4147-A177-3AD203B41FA5}">
                      <a16:colId xmlns:a16="http://schemas.microsoft.com/office/drawing/2014/main" val="3943748960"/>
                    </a:ext>
                  </a:extLst>
                </a:gridCol>
                <a:gridCol w="1145863">
                  <a:extLst>
                    <a:ext uri="{9D8B030D-6E8A-4147-A177-3AD203B41FA5}">
                      <a16:colId xmlns:a16="http://schemas.microsoft.com/office/drawing/2014/main" val="3251893447"/>
                    </a:ext>
                  </a:extLst>
                </a:gridCol>
              </a:tblGrid>
              <a:tr h="303677">
                <a:tc>
                  <a:txBody>
                    <a:bodyPr/>
                    <a:lstStyle/>
                    <a:p>
                      <a:pPr marL="0" marR="0" eaLnBrk="0" hangingPunct="0">
                        <a:lnSpc>
                          <a:spcPct val="107000"/>
                        </a:lnSpc>
                        <a:spcBef>
                          <a:spcPts val="3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90805" marR="0" eaLnBrk="0" hangingPunct="0">
                        <a:lnSpc>
                          <a:spcPct val="107000"/>
                        </a:lnSpc>
                        <a:spcBef>
                          <a:spcPts val="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3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6360" marR="0"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 accuracy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94615" marR="0" indent="201295" eaLnBrk="0" hangingPunct="0">
                        <a:lnSpc>
                          <a:spcPct val="95000"/>
                        </a:lnSpc>
                        <a:spcBef>
                          <a:spcPts val="58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Studies (participants)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197485" marR="0" indent="-97790" eaLnBrk="0" hangingPunct="0">
                        <a:lnSpc>
                          <a:spcPct val="95000"/>
                        </a:lnSpc>
                        <a:spcBef>
                          <a:spcPts val="58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Certainty</a:t>
                      </a:r>
                      <a:r>
                        <a:rPr lang="en-US" sz="1100" b="1" spc="-8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a:t>
                      </a: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evidence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3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890" marR="2540" algn="ctr"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r>
                        <a:rPr lang="en-US" sz="1100" b="1" spc="-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prevalence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3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890" marR="2540" algn="ctr"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r>
                        <a:rPr lang="en-US" sz="1100" b="1" spc="-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prevalence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35"/>
                        </a:spcBef>
                        <a:spcAft>
                          <a:spcPts val="0"/>
                        </a:spcAft>
                      </a:pPr>
                      <a:r>
                        <a:rPr lang="en-US" sz="9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47625" algn="r" eaLnBrk="0" hangingPunct="0">
                        <a:lnSpc>
                          <a:spcPct val="107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r>
                        <a:rPr lang="en-US" sz="1100" b="1" spc="-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prevalence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extLst>
                  <a:ext uri="{0D108BD9-81ED-4DB2-BD59-A6C34878D82A}">
                    <a16:rowId xmlns:a16="http://schemas.microsoft.com/office/drawing/2014/main" val="2519671789"/>
                  </a:ext>
                </a:extLst>
              </a:tr>
              <a:tr h="187813">
                <a:tc>
                  <a:txBody>
                    <a:bodyPr/>
                    <a:lstStyle/>
                    <a:p>
                      <a:pPr marL="90805" marR="0" eaLnBrk="0" hangingPunct="0">
                        <a:lnSpc>
                          <a:spcPct val="107000"/>
                        </a:lnSpc>
                        <a:spcBef>
                          <a:spcPts val="48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Xpert MTB/RIF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0.85 (95% CrI: 0.82–0.88)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70 (10 409)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1610" marR="172085"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21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85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2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255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3450004916"/>
                  </a:ext>
                </a:extLst>
              </a:tr>
              <a:tr h="187813">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0.98 (95% CrI: 0.97–0.98)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70 (26 828)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1610" marR="172085"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965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891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10922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693 /</a:t>
                      </a: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3715569379"/>
                  </a:ext>
                </a:extLst>
              </a:tr>
              <a:tr h="284530">
                <a:tc>
                  <a:txBody>
                    <a:bodyPr/>
                    <a:lstStyle/>
                    <a:p>
                      <a:pPr marL="90805" marR="114300" eaLnBrk="0" hangingPunct="0">
                        <a:lnSpc>
                          <a:spcPts val="1200"/>
                        </a:lnSpc>
                        <a:spcBef>
                          <a:spcPts val="385"/>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Xpert</a:t>
                      </a:r>
                      <a:r>
                        <a:rPr lang="en-US" sz="1100" b="1" spc="-70">
                          <a:effectLst/>
                          <a:latin typeface="Arial" panose="020B0604020202020204" pitchFamily="34" charset="0"/>
                          <a:ea typeface="Calibri" panose="020F0502020204030204" pitchFamily="34" charset="0"/>
                          <a:cs typeface="Times New Roman" panose="02020603050405020304" pitchFamily="18" charset="0"/>
                        </a:rPr>
                        <a:t> </a:t>
                      </a:r>
                      <a:r>
                        <a:rPr lang="en-US" sz="1100" b="1">
                          <a:effectLst/>
                          <a:latin typeface="Arial" panose="020B0604020202020204" pitchFamily="34" charset="0"/>
                          <a:ea typeface="Calibri" panose="020F0502020204030204" pitchFamily="34" charset="0"/>
                          <a:cs typeface="Times New Roman" panose="02020603050405020304" pitchFamily="18" charset="0"/>
                        </a:rPr>
                        <a:t>MTB/RIF </a:t>
                      </a:r>
                      <a:r>
                        <a:rPr lang="en-US" sz="1100" b="1" spc="-10">
                          <a:effectLst/>
                          <a:latin typeface="Arial" panose="020B0604020202020204" pitchFamily="34" charset="0"/>
                          <a:ea typeface="Calibri" panose="020F0502020204030204" pitchFamily="34" charset="0"/>
                          <a:cs typeface="Times New Roman" panose="02020603050405020304" pitchFamily="18" charset="0"/>
                        </a:rPr>
                        <a:t>Ultra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0.90 (95% CrI: 0.84–0.94)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0" marR="25654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6 (960)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181610" marR="172085"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22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90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0" marR="692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269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extLst>
                  <a:ext uri="{0D108BD9-81ED-4DB2-BD59-A6C34878D82A}">
                    <a16:rowId xmlns:a16="http://schemas.microsoft.com/office/drawing/2014/main" val="2443009507"/>
                  </a:ext>
                </a:extLst>
              </a:tr>
              <a:tr h="159218">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eaLnBrk="0" hangingPunct="0">
                        <a:lnSpc>
                          <a:spcPts val="1095"/>
                        </a:lnSpc>
                        <a:spcBef>
                          <a:spcPts val="0"/>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0.96 (95% CrI: 0.93–0.98)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0" marR="256540" algn="r" eaLnBrk="0" hangingPunct="0">
                        <a:lnSpc>
                          <a:spcPts val="1095"/>
                        </a:lnSpc>
                        <a:spcBef>
                          <a:spcPts val="0"/>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6 (1694)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181610" marR="172085" algn="ctr" eaLnBrk="0" hangingPunct="0">
                        <a:lnSpc>
                          <a:spcPts val="1095"/>
                        </a:lnSpc>
                        <a:spcBef>
                          <a:spcPts val="0"/>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ts val="1095"/>
                        </a:lnSpc>
                        <a:spcBef>
                          <a:spcPts val="0"/>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932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ts val="1095"/>
                        </a:lnSpc>
                        <a:spcBef>
                          <a:spcPts val="0"/>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860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0" marR="69215" algn="r" eaLnBrk="0" hangingPunct="0">
                        <a:lnSpc>
                          <a:spcPts val="1095"/>
                        </a:lnSpc>
                        <a:spcBef>
                          <a:spcPts val="0"/>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669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2391237624"/>
                  </a:ext>
                </a:extLst>
              </a:tr>
              <a:tr h="187813">
                <a:tc>
                  <a:txBody>
                    <a:bodyPr/>
                    <a:lstStyle/>
                    <a:p>
                      <a:pPr marL="90805" marR="0" eaLnBrk="0" hangingPunct="0">
                        <a:lnSpc>
                          <a:spcPct val="107000"/>
                        </a:lnSpc>
                        <a:spcBef>
                          <a:spcPts val="475"/>
                        </a:spcBef>
                        <a:spcAft>
                          <a:spcPts val="0"/>
                        </a:spcAft>
                      </a:pPr>
                      <a:r>
                        <a:rPr lang="en-US" sz="1100" b="1" spc="-10">
                          <a:effectLst/>
                          <a:latin typeface="Arial" panose="020B0604020202020204" pitchFamily="34" charset="0"/>
                          <a:ea typeface="Calibri" panose="020F0502020204030204" pitchFamily="34" charset="0"/>
                          <a:cs typeface="Times New Roman" panose="02020603050405020304" pitchFamily="18" charset="0"/>
                        </a:rPr>
                        <a:t>MC-aNAAT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0.93 (95% CI: 0.91–0.95)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29 (4767)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1610" marR="172085" algn="ctr" eaLnBrk="0" hangingPunct="0">
                        <a:lnSpc>
                          <a:spcPct val="107000"/>
                        </a:lnSpc>
                        <a:spcBef>
                          <a:spcPts val="495"/>
                        </a:spcBef>
                        <a:spcAft>
                          <a:spcPts val="0"/>
                        </a:spcAft>
                      </a:pP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23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93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85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279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510344859"/>
                  </a:ext>
                </a:extLst>
              </a:tr>
              <a:tr h="187813">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0.98 (95% CI: 0.96–0.99)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717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29 (9085)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1610" marR="172720"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655"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953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TN: 879 /</a:t>
                      </a:r>
                      <a:r>
                        <a:rPr lang="en-US" sz="1100" spc="-5" dirty="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FP: 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85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684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2043299268"/>
                  </a:ext>
                </a:extLst>
              </a:tr>
              <a:tr h="187813">
                <a:tc>
                  <a:txBody>
                    <a:bodyPr/>
                    <a:lstStyle/>
                    <a:p>
                      <a:pPr marL="90805" marR="0" eaLnBrk="0" hangingPunct="0">
                        <a:lnSpc>
                          <a:spcPct val="107000"/>
                        </a:lnSpc>
                        <a:spcBef>
                          <a:spcPts val="475"/>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Truenat MTB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0.73 (95% CI: 0.68–0.78)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717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 (258)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1610" marR="172720" algn="ctr" eaLnBrk="0" hangingPunct="0">
                        <a:lnSpc>
                          <a:spcPct val="107000"/>
                        </a:lnSpc>
                        <a:spcBef>
                          <a:spcPts val="495"/>
                        </a:spcBef>
                        <a:spcAft>
                          <a:spcPts val="0"/>
                        </a:spcAft>
                      </a:pP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18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73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85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220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2784241312"/>
                  </a:ext>
                </a:extLst>
              </a:tr>
              <a:tr h="187813">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0.98 (95% CI: 0.97–0.99)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717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 (1122)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1610" marR="172720"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957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884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85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687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3685690497"/>
                  </a:ext>
                </a:extLst>
              </a:tr>
              <a:tr h="187813">
                <a:tc>
                  <a:txBody>
                    <a:bodyPr/>
                    <a:lstStyle/>
                    <a:p>
                      <a:pPr marL="90805" marR="0" eaLnBrk="0" hangingPunct="0">
                        <a:lnSpc>
                          <a:spcPct val="107000"/>
                        </a:lnSpc>
                        <a:spcBef>
                          <a:spcPts val="48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Truenat MTB Plus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0.80 (95% CI: 0.75–0.84)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717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 (261)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1610" marR="172720" algn="ctr" eaLnBrk="0" hangingPunct="0">
                        <a:lnSpc>
                          <a:spcPct val="107000"/>
                        </a:lnSpc>
                        <a:spcBef>
                          <a:spcPts val="495"/>
                        </a:spcBef>
                        <a:spcAft>
                          <a:spcPts val="0"/>
                        </a:spcAft>
                      </a:pP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20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80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850"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239 /</a:t>
                      </a:r>
                      <a:r>
                        <a:rPr lang="en-US" sz="1100" spc="-9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804420577"/>
                  </a:ext>
                </a:extLst>
              </a:tr>
              <a:tr h="187813">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0.96 (95% CI: 0.95–0.97)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717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 (1087)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0975" marR="172720"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940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33020" marR="241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868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850" algn="r" eaLnBrk="0" hangingPunct="0">
                        <a:lnSpc>
                          <a:spcPct val="107000"/>
                        </a:lnSpc>
                        <a:spcBef>
                          <a:spcPts val="495"/>
                        </a:spcBef>
                        <a:spcAft>
                          <a:spcPts val="0"/>
                        </a:spcAft>
                      </a:pP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TN: 675 /</a:t>
                      </a:r>
                      <a:r>
                        <a:rPr lang="en-US" sz="1100" spc="-95" dirty="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FP: 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749138667"/>
                  </a:ext>
                </a:extLst>
              </a:tr>
            </a:tbl>
          </a:graphicData>
        </a:graphic>
      </p:graphicFrame>
      <p:graphicFrame>
        <p:nvGraphicFramePr>
          <p:cNvPr id="11" name="Table 10">
            <a:extLst>
              <a:ext uri="{FF2B5EF4-FFF2-40B4-BE49-F238E27FC236}">
                <a16:creationId xmlns:a16="http://schemas.microsoft.com/office/drawing/2014/main" id="{1B2CE506-4067-4B66-BD26-D7BCED36C519}"/>
              </a:ext>
            </a:extLst>
          </p:cNvPr>
          <p:cNvGraphicFramePr>
            <a:graphicFrameLocks noGrp="1"/>
          </p:cNvGraphicFramePr>
          <p:nvPr>
            <p:extLst>
              <p:ext uri="{D42A27DB-BD31-4B8C-83A1-F6EECF244321}">
                <p14:modId xmlns:p14="http://schemas.microsoft.com/office/powerpoint/2010/main" val="3559009194"/>
              </p:ext>
            </p:extLst>
          </p:nvPr>
        </p:nvGraphicFramePr>
        <p:xfrm>
          <a:off x="347608" y="3245018"/>
          <a:ext cx="9100137" cy="2160115"/>
        </p:xfrm>
        <a:graphic>
          <a:graphicData uri="http://schemas.openxmlformats.org/drawingml/2006/table">
            <a:tbl>
              <a:tblPr/>
              <a:tblGrid>
                <a:gridCol w="1555773">
                  <a:extLst>
                    <a:ext uri="{9D8B030D-6E8A-4147-A177-3AD203B41FA5}">
                      <a16:colId xmlns:a16="http://schemas.microsoft.com/office/drawing/2014/main" val="901716425"/>
                    </a:ext>
                  </a:extLst>
                </a:gridCol>
                <a:gridCol w="1970213">
                  <a:extLst>
                    <a:ext uri="{9D8B030D-6E8A-4147-A177-3AD203B41FA5}">
                      <a16:colId xmlns:a16="http://schemas.microsoft.com/office/drawing/2014/main" val="1627914858"/>
                    </a:ext>
                  </a:extLst>
                </a:gridCol>
                <a:gridCol w="1069229">
                  <a:extLst>
                    <a:ext uri="{9D8B030D-6E8A-4147-A177-3AD203B41FA5}">
                      <a16:colId xmlns:a16="http://schemas.microsoft.com/office/drawing/2014/main" val="2481571891"/>
                    </a:ext>
                  </a:extLst>
                </a:gridCol>
                <a:gridCol w="993876">
                  <a:extLst>
                    <a:ext uri="{9D8B030D-6E8A-4147-A177-3AD203B41FA5}">
                      <a16:colId xmlns:a16="http://schemas.microsoft.com/office/drawing/2014/main" val="2065053249"/>
                    </a:ext>
                  </a:extLst>
                </a:gridCol>
                <a:gridCol w="1169266">
                  <a:extLst>
                    <a:ext uri="{9D8B030D-6E8A-4147-A177-3AD203B41FA5}">
                      <a16:colId xmlns:a16="http://schemas.microsoft.com/office/drawing/2014/main" val="1017706052"/>
                    </a:ext>
                  </a:extLst>
                </a:gridCol>
                <a:gridCol w="1169266">
                  <a:extLst>
                    <a:ext uri="{9D8B030D-6E8A-4147-A177-3AD203B41FA5}">
                      <a16:colId xmlns:a16="http://schemas.microsoft.com/office/drawing/2014/main" val="1207709650"/>
                    </a:ext>
                  </a:extLst>
                </a:gridCol>
                <a:gridCol w="1172514">
                  <a:extLst>
                    <a:ext uri="{9D8B030D-6E8A-4147-A177-3AD203B41FA5}">
                      <a16:colId xmlns:a16="http://schemas.microsoft.com/office/drawing/2014/main" val="2224844424"/>
                    </a:ext>
                  </a:extLst>
                </a:gridCol>
              </a:tblGrid>
              <a:tr h="357035">
                <a:tc>
                  <a:txBody>
                    <a:bodyPr/>
                    <a:lstStyle/>
                    <a:p>
                      <a:pPr marL="0" marR="0" eaLnBrk="0" hangingPunct="0">
                        <a:lnSpc>
                          <a:spcPct val="107000"/>
                        </a:lnSpc>
                        <a:spcBef>
                          <a:spcPts val="2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90805" marR="0" eaLnBrk="0" hangingPunct="0">
                        <a:lnSpc>
                          <a:spcPct val="107000"/>
                        </a:lnSpc>
                        <a:spcBef>
                          <a:spcPts val="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2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6360" marR="0"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86360" marR="69215" indent="192405" eaLnBrk="0" hangingPunct="0">
                        <a:lnSpc>
                          <a:spcPct val="95000"/>
                        </a:lnSpc>
                        <a:spcBef>
                          <a:spcPts val="57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Studies (participants)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188595" marR="0" indent="-97790" eaLnBrk="0" hangingPunct="0">
                        <a:lnSpc>
                          <a:spcPct val="95000"/>
                        </a:lnSpc>
                        <a:spcBef>
                          <a:spcPts val="57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Certainty</a:t>
                      </a:r>
                      <a:r>
                        <a:rPr lang="en-US" sz="1100" b="1" spc="-8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a:t>
                      </a: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evidence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2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 marR="24130" algn="ctr"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prevalence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25"/>
                        </a:spcBef>
                        <a:spcAft>
                          <a:spcPts val="0"/>
                        </a:spcAft>
                      </a:pPr>
                      <a:r>
                        <a:rPr lang="en-US" sz="9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 marR="24130" algn="ctr" eaLnBrk="0" hangingPunct="0">
                        <a:lnSpc>
                          <a:spcPct val="107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prevalence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2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 marR="27305" algn="ctr"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prevalence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extLst>
                  <a:ext uri="{0D108BD9-81ED-4DB2-BD59-A6C34878D82A}">
                    <a16:rowId xmlns:a16="http://schemas.microsoft.com/office/drawing/2014/main" val="2962371106"/>
                  </a:ext>
                </a:extLst>
              </a:tr>
              <a:tr h="225385">
                <a:tc>
                  <a:txBody>
                    <a:bodyPr/>
                    <a:lstStyle/>
                    <a:p>
                      <a:pPr marL="90805" marR="0" eaLnBrk="0" hangingPunct="0">
                        <a:lnSpc>
                          <a:spcPct val="107000"/>
                        </a:lnSpc>
                        <a:spcBef>
                          <a:spcPts val="475"/>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Xpert MTB/RIF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0.96 (95% CI: 0.94–0.97)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48 (1775)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2720" marR="162560"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111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19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111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96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429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144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3083679747"/>
                  </a:ext>
                </a:extLst>
              </a:tr>
              <a:tr h="225385">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0.98 (95% CI: 0.98–0.99)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48 (6245)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2720" marR="162560"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111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960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111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882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429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833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362380411"/>
                  </a:ext>
                </a:extLst>
              </a:tr>
              <a:tr h="225385">
                <a:tc>
                  <a:txBody>
                    <a:bodyPr/>
                    <a:lstStyle/>
                    <a:p>
                      <a:pPr marL="90805" marR="0" eaLnBrk="0" hangingPunct="0">
                        <a:lnSpc>
                          <a:spcPct val="107000"/>
                        </a:lnSpc>
                        <a:spcBef>
                          <a:spcPts val="475"/>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Xpert MTB/RIF Ultra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1440"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0.94 (95% CI: 0.87–0.97)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5 (240)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2720" marR="162560" algn="ctr" eaLnBrk="0" hangingPunct="0">
                        <a:lnSpc>
                          <a:spcPct val="107000"/>
                        </a:lnSpc>
                        <a:spcBef>
                          <a:spcPts val="495"/>
                        </a:spcBef>
                        <a:spcAft>
                          <a:spcPts val="0"/>
                        </a:spcAft>
                      </a:pPr>
                      <a:r>
                        <a:rPr lang="en-US" sz="1100" spc="-20" dirty="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1115" algn="ctr" eaLnBrk="0" hangingPunct="0">
                        <a:lnSpc>
                          <a:spcPct val="107000"/>
                        </a:lnSpc>
                        <a:spcBef>
                          <a:spcPts val="495"/>
                        </a:spcBef>
                        <a:spcAft>
                          <a:spcPts val="0"/>
                        </a:spcAft>
                      </a:pP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TP: 19 /</a:t>
                      </a:r>
                      <a:r>
                        <a:rPr lang="en-US" sz="1100" spc="-15" dirty="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FN: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TP: 94 /</a:t>
                      </a:r>
                      <a:r>
                        <a:rPr lang="en-US" sz="1100" spc="-15" dirty="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FN: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365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141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2747712090"/>
                  </a:ext>
                </a:extLst>
              </a:tr>
              <a:tr h="225385">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1440"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0.99 (95% CI: 0.98–1.00)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5 (690)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2720" marR="162560"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111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970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891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365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842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318953247"/>
                  </a:ext>
                </a:extLst>
              </a:tr>
              <a:tr h="225385">
                <a:tc>
                  <a:txBody>
                    <a:bodyPr/>
                    <a:lstStyle/>
                    <a:p>
                      <a:pPr marL="90805" marR="0" eaLnBrk="0" hangingPunct="0">
                        <a:lnSpc>
                          <a:spcPct val="107000"/>
                        </a:lnSpc>
                        <a:spcBef>
                          <a:spcPts val="48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Truenat MTB-RIF Dx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1440"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0.84 (95% CI: 0.72–0.92)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 (51)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3355" marR="16256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Very 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17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84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365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126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3590298991"/>
                  </a:ext>
                </a:extLst>
              </a:tr>
              <a:tr h="225385">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1440"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0.97 (95% CI: 0.95–0.99)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 (258)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3355" marR="162560" algn="ctr" eaLnBrk="0" hangingPunct="0">
                        <a:lnSpc>
                          <a:spcPct val="107000"/>
                        </a:lnSpc>
                        <a:spcBef>
                          <a:spcPts val="495"/>
                        </a:spcBef>
                        <a:spcAft>
                          <a:spcPts val="0"/>
                        </a:spcAft>
                      </a:pP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951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873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365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825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649243426"/>
                  </a:ext>
                </a:extLst>
              </a:tr>
              <a:tr h="225385">
                <a:tc>
                  <a:txBody>
                    <a:bodyPr/>
                    <a:lstStyle/>
                    <a:p>
                      <a:pPr marL="91440" marR="0" eaLnBrk="0" hangingPunct="0">
                        <a:lnSpc>
                          <a:spcPct val="107000"/>
                        </a:lnSpc>
                        <a:spcBef>
                          <a:spcPts val="480"/>
                        </a:spcBef>
                        <a:spcAft>
                          <a:spcPts val="0"/>
                        </a:spcAft>
                      </a:pPr>
                      <a:r>
                        <a:rPr lang="en-US" sz="1100" b="1" spc="-10">
                          <a:effectLst/>
                          <a:latin typeface="Arial" panose="020B0604020202020204" pitchFamily="34" charset="0"/>
                          <a:ea typeface="Calibri" panose="020F0502020204030204" pitchFamily="34" charset="0"/>
                          <a:cs typeface="Times New Roman" panose="02020603050405020304" pitchFamily="18" charset="0"/>
                        </a:rPr>
                        <a:t>MC-aNAAT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1440"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0.97 (95% CI: 0.93–0.98)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18 (702)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3355" marR="162560" algn="ctr" eaLnBrk="0" hangingPunct="0">
                        <a:lnSpc>
                          <a:spcPct val="107000"/>
                        </a:lnSpc>
                        <a:spcBef>
                          <a:spcPts val="495"/>
                        </a:spcBef>
                        <a:spcAft>
                          <a:spcPts val="0"/>
                        </a:spcAft>
                      </a:pP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19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97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302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146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902577791"/>
                  </a:ext>
                </a:extLst>
              </a:tr>
              <a:tr h="225385">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1440"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0.99 (95% CI: 0.97–0.99)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4701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18 (2172)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3355" marR="162560" algn="ctr" eaLnBrk="0" hangingPunct="0">
                        <a:lnSpc>
                          <a:spcPct val="107000"/>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970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048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891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41275" marR="33020" algn="ctr" eaLnBrk="0" hangingPunct="0">
                        <a:lnSpc>
                          <a:spcPct val="107000"/>
                        </a:lnSpc>
                        <a:spcBef>
                          <a:spcPts val="495"/>
                        </a:spcBef>
                        <a:spcAft>
                          <a:spcPts val="0"/>
                        </a:spcAft>
                      </a:pP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TN: 842 /</a:t>
                      </a:r>
                      <a:r>
                        <a:rPr lang="en-US" sz="1100" spc="-10" dirty="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FP: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2190180173"/>
                  </a:ext>
                </a:extLst>
              </a:tr>
            </a:tbl>
          </a:graphicData>
        </a:graphic>
      </p:graphicFrame>
      <p:sp>
        <p:nvSpPr>
          <p:cNvPr id="12" name="TextBox 11">
            <a:extLst>
              <a:ext uri="{FF2B5EF4-FFF2-40B4-BE49-F238E27FC236}">
                <a16:creationId xmlns:a16="http://schemas.microsoft.com/office/drawing/2014/main" id="{8477AEDB-BF15-468F-8E7A-30D2A8543626}"/>
              </a:ext>
            </a:extLst>
          </p:cNvPr>
          <p:cNvSpPr txBox="1"/>
          <p:nvPr/>
        </p:nvSpPr>
        <p:spPr>
          <a:xfrm>
            <a:off x="1046255" y="1684321"/>
            <a:ext cx="1142141" cy="523220"/>
          </a:xfrm>
          <a:prstGeom prst="rect">
            <a:avLst/>
          </a:prstGeom>
          <a:noFill/>
        </p:spPr>
        <p:txBody>
          <a:bodyPr wrap="square" rtlCol="0">
            <a:spAutoFit/>
          </a:bodyPr>
          <a:lstStyle/>
          <a:p>
            <a:pPr algn="ctr"/>
            <a:r>
              <a:rPr lang="en-US" sz="1400" dirty="0"/>
              <a:t>TB detection</a:t>
            </a:r>
          </a:p>
        </p:txBody>
      </p:sp>
      <p:sp>
        <p:nvSpPr>
          <p:cNvPr id="13" name="TextBox 12">
            <a:extLst>
              <a:ext uri="{FF2B5EF4-FFF2-40B4-BE49-F238E27FC236}">
                <a16:creationId xmlns:a16="http://schemas.microsoft.com/office/drawing/2014/main" id="{DF24F587-C377-42FD-B650-6C1BA39B170F}"/>
              </a:ext>
            </a:extLst>
          </p:cNvPr>
          <p:cNvSpPr txBox="1"/>
          <p:nvPr/>
        </p:nvSpPr>
        <p:spPr>
          <a:xfrm>
            <a:off x="590635" y="5495518"/>
            <a:ext cx="1503451" cy="738664"/>
          </a:xfrm>
          <a:prstGeom prst="rect">
            <a:avLst/>
          </a:prstGeom>
          <a:noFill/>
        </p:spPr>
        <p:txBody>
          <a:bodyPr wrap="square" rtlCol="0">
            <a:spAutoFit/>
          </a:bodyPr>
          <a:lstStyle/>
          <a:p>
            <a:pPr algn="ctr"/>
            <a:r>
              <a:rPr lang="en-US" sz="1400" dirty="0"/>
              <a:t>Isoniazid resistance  detection</a:t>
            </a:r>
          </a:p>
        </p:txBody>
      </p:sp>
      <p:graphicFrame>
        <p:nvGraphicFramePr>
          <p:cNvPr id="14" name="Table 13">
            <a:extLst>
              <a:ext uri="{FF2B5EF4-FFF2-40B4-BE49-F238E27FC236}">
                <a16:creationId xmlns:a16="http://schemas.microsoft.com/office/drawing/2014/main" id="{B481C07D-0356-4C9B-A22B-E871A14A2FE1}"/>
              </a:ext>
            </a:extLst>
          </p:cNvPr>
          <p:cNvGraphicFramePr>
            <a:graphicFrameLocks noGrp="1"/>
          </p:cNvGraphicFramePr>
          <p:nvPr>
            <p:extLst>
              <p:ext uri="{D42A27DB-BD31-4B8C-83A1-F6EECF244321}">
                <p14:modId xmlns:p14="http://schemas.microsoft.com/office/powerpoint/2010/main" val="4120408849"/>
              </p:ext>
            </p:extLst>
          </p:nvPr>
        </p:nvGraphicFramePr>
        <p:xfrm>
          <a:off x="2393879" y="5436054"/>
          <a:ext cx="8663682" cy="1006556"/>
        </p:xfrm>
        <a:graphic>
          <a:graphicData uri="http://schemas.openxmlformats.org/drawingml/2006/table">
            <a:tbl>
              <a:tblPr/>
              <a:tblGrid>
                <a:gridCol w="1205247">
                  <a:extLst>
                    <a:ext uri="{9D8B030D-6E8A-4147-A177-3AD203B41FA5}">
                      <a16:colId xmlns:a16="http://schemas.microsoft.com/office/drawing/2014/main" val="3504766364"/>
                    </a:ext>
                  </a:extLst>
                </a:gridCol>
                <a:gridCol w="1893519">
                  <a:extLst>
                    <a:ext uri="{9D8B030D-6E8A-4147-A177-3AD203B41FA5}">
                      <a16:colId xmlns:a16="http://schemas.microsoft.com/office/drawing/2014/main" val="4261759782"/>
                    </a:ext>
                  </a:extLst>
                </a:gridCol>
                <a:gridCol w="1104449">
                  <a:extLst>
                    <a:ext uri="{9D8B030D-6E8A-4147-A177-3AD203B41FA5}">
                      <a16:colId xmlns:a16="http://schemas.microsoft.com/office/drawing/2014/main" val="395798473"/>
                    </a:ext>
                  </a:extLst>
                </a:gridCol>
                <a:gridCol w="946759">
                  <a:extLst>
                    <a:ext uri="{9D8B030D-6E8A-4147-A177-3AD203B41FA5}">
                      <a16:colId xmlns:a16="http://schemas.microsoft.com/office/drawing/2014/main" val="2771666026"/>
                    </a:ext>
                  </a:extLst>
                </a:gridCol>
                <a:gridCol w="1171236">
                  <a:extLst>
                    <a:ext uri="{9D8B030D-6E8A-4147-A177-3AD203B41FA5}">
                      <a16:colId xmlns:a16="http://schemas.microsoft.com/office/drawing/2014/main" val="1013050582"/>
                    </a:ext>
                  </a:extLst>
                </a:gridCol>
                <a:gridCol w="1171236">
                  <a:extLst>
                    <a:ext uri="{9D8B030D-6E8A-4147-A177-3AD203B41FA5}">
                      <a16:colId xmlns:a16="http://schemas.microsoft.com/office/drawing/2014/main" val="232651509"/>
                    </a:ext>
                  </a:extLst>
                </a:gridCol>
                <a:gridCol w="1171236">
                  <a:extLst>
                    <a:ext uri="{9D8B030D-6E8A-4147-A177-3AD203B41FA5}">
                      <a16:colId xmlns:a16="http://schemas.microsoft.com/office/drawing/2014/main" val="2363585606"/>
                    </a:ext>
                  </a:extLst>
                </a:gridCol>
              </a:tblGrid>
              <a:tr h="469263">
                <a:tc>
                  <a:txBody>
                    <a:bodyPr/>
                    <a:lstStyle/>
                    <a:p>
                      <a:pPr marL="0" marR="0" eaLnBrk="0" hangingPunct="0">
                        <a:lnSpc>
                          <a:spcPct val="107000"/>
                        </a:lnSpc>
                        <a:spcBef>
                          <a:spcPts val="2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6360" marR="0" eaLnBrk="0" hangingPunct="0">
                        <a:lnSpc>
                          <a:spcPct val="107000"/>
                        </a:lnSpc>
                        <a:spcBef>
                          <a:spcPts val="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2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85725" marR="0"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120650" marR="0" indent="201295" eaLnBrk="0" hangingPunct="0">
                        <a:lnSpc>
                          <a:spcPct val="95000"/>
                        </a:lnSpc>
                        <a:spcBef>
                          <a:spcPts val="57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Studies (participants)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187960" marR="0" indent="-97790" eaLnBrk="0" hangingPunct="0">
                        <a:lnSpc>
                          <a:spcPct val="95000"/>
                        </a:lnSpc>
                        <a:spcBef>
                          <a:spcPts val="57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Certainty</a:t>
                      </a:r>
                      <a:r>
                        <a:rPr lang="en-US" sz="1100" b="1" spc="-8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a:t>
                      </a:r>
                      <a:r>
                        <a:rPr lang="en-US" sz="1100" b="1"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eaLnBrk="0" hangingPunct="0">
                        <a:lnSpc>
                          <a:spcPct val="107000"/>
                        </a:lnSpc>
                        <a:spcBef>
                          <a:spcPts val="25"/>
                        </a:spcBef>
                        <a:spcAft>
                          <a:spcPts val="0"/>
                        </a:spcAft>
                      </a:pPr>
                      <a:r>
                        <a:rPr lang="en-US" sz="95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01600" marR="94615" algn="ctr" eaLnBrk="0" hangingPunct="0">
                        <a:lnSpc>
                          <a:spcPct val="107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prevalence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100965" marR="94615" algn="ctr" eaLnBrk="0" hangingPunct="0">
                        <a:lnSpc>
                          <a:spcPts val="1230"/>
                        </a:lnSpc>
                        <a:spcBef>
                          <a:spcPts val="520"/>
                        </a:spcBef>
                        <a:spcAft>
                          <a:spcPts val="0"/>
                        </a:spcAft>
                      </a:pPr>
                      <a:r>
                        <a:rPr lang="en-US" sz="1100" b="1" spc="-2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00965" marR="94615" algn="ctr" eaLnBrk="0" hangingPunct="0">
                        <a:lnSpc>
                          <a:spcPts val="1230"/>
                        </a:lnSpc>
                        <a:spcBef>
                          <a:spcPts val="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prevalence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100330" marR="94615" algn="ctr" eaLnBrk="0" hangingPunct="0">
                        <a:lnSpc>
                          <a:spcPts val="1230"/>
                        </a:lnSpc>
                        <a:spcBef>
                          <a:spcPts val="520"/>
                        </a:spcBef>
                        <a:spcAft>
                          <a:spcPts val="0"/>
                        </a:spcAft>
                      </a:pPr>
                      <a:r>
                        <a:rPr lang="en-US" sz="1100" b="1" spc="-2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00330" marR="94615" algn="ctr" eaLnBrk="0" hangingPunct="0">
                        <a:lnSpc>
                          <a:spcPts val="1230"/>
                        </a:lnSpc>
                        <a:spcBef>
                          <a:spcPts val="0"/>
                        </a:spcBef>
                        <a:spcAft>
                          <a:spcPts val="0"/>
                        </a:spcAft>
                      </a:pPr>
                      <a:r>
                        <a:rPr lang="en-US" sz="1100" b="1" spc="-1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prevalence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extLst>
                  <a:ext uri="{0D108BD9-81ED-4DB2-BD59-A6C34878D82A}">
                    <a16:rowId xmlns:a16="http://schemas.microsoft.com/office/drawing/2014/main" val="3918883583"/>
                  </a:ext>
                </a:extLst>
              </a:tr>
              <a:tr h="297108">
                <a:tc>
                  <a:txBody>
                    <a:bodyPr/>
                    <a:lstStyle/>
                    <a:p>
                      <a:pPr marL="86360" marR="0" eaLnBrk="0" hangingPunct="0">
                        <a:lnSpc>
                          <a:spcPct val="107000"/>
                        </a:lnSpc>
                        <a:spcBef>
                          <a:spcPts val="480"/>
                        </a:spcBef>
                        <a:spcAft>
                          <a:spcPts val="0"/>
                        </a:spcAft>
                      </a:pPr>
                      <a:r>
                        <a:rPr lang="en-US" sz="1100" b="1" spc="-10">
                          <a:effectLst/>
                          <a:latin typeface="Arial" panose="020B0604020202020204" pitchFamily="34" charset="0"/>
                          <a:ea typeface="Calibri" panose="020F0502020204030204" pitchFamily="34" charset="0"/>
                          <a:cs typeface="Times New Roman" panose="02020603050405020304" pitchFamily="18" charset="0"/>
                        </a:rPr>
                        <a:t>MC-aNAAT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170" marR="0"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Se: 0.86 (95% CI: 0.83–0.89)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311785" algn="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18 (854)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72085" marR="164465" algn="ctr" eaLnBrk="0" hangingPunct="0">
                        <a:lnSpc>
                          <a:spcPct val="107000"/>
                        </a:lnSpc>
                        <a:spcBef>
                          <a:spcPts val="495"/>
                        </a:spcBef>
                        <a:spcAft>
                          <a:spcPts val="0"/>
                        </a:spcAft>
                      </a:pP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69215" marR="62230"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17 /</a:t>
                      </a:r>
                      <a:r>
                        <a:rPr lang="en-US" sz="1100" spc="-1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69215" marR="6286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86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68580" marR="62865" algn="ctr" eaLnBrk="0" hangingPunct="0">
                        <a:lnSpc>
                          <a:spcPct val="107000"/>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TP: 129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FN: 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2704193278"/>
                  </a:ext>
                </a:extLst>
              </a:tr>
              <a:tr h="240185">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90805" marR="0" eaLnBrk="0" hangingPunct="0">
                        <a:lnSpc>
                          <a:spcPts val="1135"/>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Sp: 0.99 (95% CI: 0.98–1.00)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0" marR="311150" algn="r" eaLnBrk="0" hangingPunct="0">
                        <a:lnSpc>
                          <a:spcPts val="1135"/>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18 (1904)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172085" marR="164465" algn="ctr" eaLnBrk="0" hangingPunct="0">
                        <a:lnSpc>
                          <a:spcPts val="1135"/>
                        </a:lnSpc>
                        <a:spcBef>
                          <a:spcPts val="495"/>
                        </a:spcBef>
                        <a:spcAft>
                          <a:spcPts val="0"/>
                        </a:spcAft>
                      </a:pPr>
                      <a:r>
                        <a:rPr lang="en-US" sz="1100" spc="-20">
                          <a:effectLst/>
                          <a:latin typeface="Microsoft Sans Serif" panose="020B0604020202020204" pitchFamily="34" charset="0"/>
                          <a:ea typeface="Calibri" panose="020F0502020204030204" pitchFamily="34" charset="0"/>
                          <a:cs typeface="Times New Roman" panose="02020603050405020304" pitchFamily="18" charset="0"/>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69215" marR="62230" algn="ctr" eaLnBrk="0" hangingPunct="0">
                        <a:lnSpc>
                          <a:spcPts val="1135"/>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970 /</a:t>
                      </a:r>
                      <a:r>
                        <a:rPr lang="en-US" sz="1100" spc="-5">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69215" marR="62230" algn="ctr" eaLnBrk="0" hangingPunct="0">
                        <a:lnSpc>
                          <a:spcPts val="1135"/>
                        </a:lnSpc>
                        <a:spcBef>
                          <a:spcPts val="495"/>
                        </a:spcBef>
                        <a:spcAft>
                          <a:spcPts val="0"/>
                        </a:spcAft>
                      </a:pPr>
                      <a:r>
                        <a:rPr lang="en-US" sz="1100">
                          <a:effectLst/>
                          <a:latin typeface="Microsoft Sans Serif" panose="020B0604020202020204" pitchFamily="34" charset="0"/>
                          <a:ea typeface="Calibri" panose="020F0502020204030204" pitchFamily="34" charset="0"/>
                          <a:cs typeface="Times New Roman" panose="02020603050405020304" pitchFamily="18" charset="0"/>
                        </a:rPr>
                        <a:t>TN: 891 /</a:t>
                      </a:r>
                      <a:r>
                        <a:rPr lang="en-US" sz="1100" spc="-1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a:effectLst/>
                          <a:latin typeface="Microsoft Sans Serif" panose="020B0604020202020204" pitchFamily="34" charset="0"/>
                          <a:ea typeface="Calibri" panose="020F0502020204030204" pitchFamily="34" charset="0"/>
                          <a:cs typeface="Times New Roman" panose="02020603050405020304" pitchFamily="18" charset="0"/>
                        </a:rPr>
                        <a:t>FP: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69215" marR="62865" algn="ctr" eaLnBrk="0" hangingPunct="0">
                        <a:lnSpc>
                          <a:spcPts val="1135"/>
                        </a:lnSpc>
                        <a:spcBef>
                          <a:spcPts val="495"/>
                        </a:spcBef>
                        <a:spcAft>
                          <a:spcPts val="0"/>
                        </a:spcAft>
                      </a:pP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TN: 842 /</a:t>
                      </a:r>
                      <a:r>
                        <a:rPr lang="en-US" sz="1100" spc="-10" dirty="0">
                          <a:effectLst/>
                          <a:latin typeface="Microsoft Sans Serif" panose="020B0604020202020204" pitchFamily="34" charset="0"/>
                          <a:ea typeface="Calibri" panose="020F0502020204030204" pitchFamily="34" charset="0"/>
                          <a:cs typeface="Times New Roman" panose="02020603050405020304" pitchFamily="18" charset="0"/>
                        </a:rPr>
                        <a:t>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FP: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extLst>
                  <a:ext uri="{0D108BD9-81ED-4DB2-BD59-A6C34878D82A}">
                    <a16:rowId xmlns:a16="http://schemas.microsoft.com/office/drawing/2014/main" val="484664696"/>
                  </a:ext>
                </a:extLst>
              </a:tr>
            </a:tbl>
          </a:graphicData>
        </a:graphic>
      </p:graphicFrame>
      <p:sp>
        <p:nvSpPr>
          <p:cNvPr id="16" name="TextBox 15">
            <a:extLst>
              <a:ext uri="{FF2B5EF4-FFF2-40B4-BE49-F238E27FC236}">
                <a16:creationId xmlns:a16="http://schemas.microsoft.com/office/drawing/2014/main" id="{B676FCDE-5EB5-457D-820F-88F7C38D0D89}"/>
              </a:ext>
            </a:extLst>
          </p:cNvPr>
          <p:cNvSpPr txBox="1"/>
          <p:nvPr/>
        </p:nvSpPr>
        <p:spPr>
          <a:xfrm>
            <a:off x="9991619" y="3915812"/>
            <a:ext cx="1503451" cy="738664"/>
          </a:xfrm>
          <a:prstGeom prst="rect">
            <a:avLst/>
          </a:prstGeom>
          <a:noFill/>
        </p:spPr>
        <p:txBody>
          <a:bodyPr wrap="square" rtlCol="0">
            <a:spAutoFit/>
          </a:bodyPr>
          <a:lstStyle/>
          <a:p>
            <a:pPr algn="ctr"/>
            <a:r>
              <a:rPr lang="en-US" sz="1400" dirty="0"/>
              <a:t>Rifampicin resistance  detection</a:t>
            </a:r>
          </a:p>
        </p:txBody>
      </p:sp>
      <p:sp>
        <p:nvSpPr>
          <p:cNvPr id="18" name="TextBox 17">
            <a:extLst>
              <a:ext uri="{FF2B5EF4-FFF2-40B4-BE49-F238E27FC236}">
                <a16:creationId xmlns:a16="http://schemas.microsoft.com/office/drawing/2014/main" id="{C5210CE7-7C5D-4D6A-A5E8-237D715E991E}"/>
              </a:ext>
            </a:extLst>
          </p:cNvPr>
          <p:cNvSpPr txBox="1"/>
          <p:nvPr/>
        </p:nvSpPr>
        <p:spPr>
          <a:xfrm>
            <a:off x="65726" y="287068"/>
            <a:ext cx="9382019" cy="400110"/>
          </a:xfrm>
          <a:prstGeom prst="rect">
            <a:avLst/>
          </a:prstGeom>
          <a:noFill/>
        </p:spPr>
        <p:txBody>
          <a:bodyPr wrap="square">
            <a:spAutoFit/>
          </a:bodyPr>
          <a:lstStyle/>
          <a:p>
            <a:pPr algn="l"/>
            <a:r>
              <a:rPr lang="en-US" sz="2000" kern="0" dirty="0">
                <a:solidFill>
                  <a:schemeClr val="bg1"/>
                </a:solidFill>
                <a:latin typeface="Source Sans Pro" panose="020B0503030403020204" pitchFamily="34" charset="0"/>
                <a:cs typeface="Calibri" panose="020F0502020204030204" pitchFamily="34" charset="0"/>
              </a:rPr>
              <a:t>Evidence 1 : Initial tests for diagnosis of TB without drug-resistance detection</a:t>
            </a:r>
            <a:endParaRPr lang="en-GB" sz="2000" kern="0" dirty="0">
              <a:solidFill>
                <a:schemeClr val="bg1"/>
              </a:solidFill>
              <a:latin typeface="Source Sans Pro" panose="020B050303040302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D3F8FD15-6A05-E727-26A9-7CB2158D6A66}"/>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7806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D0381774-57FA-47D9-8DAA-A8AF7265DC62}"/>
              </a:ext>
            </a:extLst>
          </p:cNvPr>
          <p:cNvGraphicFramePr>
            <a:graphicFrameLocks noGrp="1"/>
          </p:cNvGraphicFramePr>
          <p:nvPr>
            <p:extLst>
              <p:ext uri="{D42A27DB-BD31-4B8C-83A1-F6EECF244321}">
                <p14:modId xmlns:p14="http://schemas.microsoft.com/office/powerpoint/2010/main" val="686325242"/>
              </p:ext>
            </p:extLst>
          </p:nvPr>
        </p:nvGraphicFramePr>
        <p:xfrm>
          <a:off x="565078" y="934948"/>
          <a:ext cx="11178285" cy="4941871"/>
        </p:xfrm>
        <a:graphic>
          <a:graphicData uri="http://schemas.openxmlformats.org/drawingml/2006/table">
            <a:tbl>
              <a:tblPr firstRow="1" firstCol="1" lastRow="1" lastCol="1" bandRow="1" bandCol="1"/>
              <a:tblGrid>
                <a:gridCol w="1837213">
                  <a:extLst>
                    <a:ext uri="{9D8B030D-6E8A-4147-A177-3AD203B41FA5}">
                      <a16:colId xmlns:a16="http://schemas.microsoft.com/office/drawing/2014/main" val="155647107"/>
                    </a:ext>
                  </a:extLst>
                </a:gridCol>
                <a:gridCol w="2463255">
                  <a:extLst>
                    <a:ext uri="{9D8B030D-6E8A-4147-A177-3AD203B41FA5}">
                      <a16:colId xmlns:a16="http://schemas.microsoft.com/office/drawing/2014/main" val="117016701"/>
                    </a:ext>
                  </a:extLst>
                </a:gridCol>
                <a:gridCol w="1379551">
                  <a:extLst>
                    <a:ext uri="{9D8B030D-6E8A-4147-A177-3AD203B41FA5}">
                      <a16:colId xmlns:a16="http://schemas.microsoft.com/office/drawing/2014/main" val="3035397298"/>
                    </a:ext>
                  </a:extLst>
                </a:gridCol>
                <a:gridCol w="1243190">
                  <a:extLst>
                    <a:ext uri="{9D8B030D-6E8A-4147-A177-3AD203B41FA5}">
                      <a16:colId xmlns:a16="http://schemas.microsoft.com/office/drawing/2014/main" val="1937156245"/>
                    </a:ext>
                  </a:extLst>
                </a:gridCol>
                <a:gridCol w="1417030">
                  <a:extLst>
                    <a:ext uri="{9D8B030D-6E8A-4147-A177-3AD203B41FA5}">
                      <a16:colId xmlns:a16="http://schemas.microsoft.com/office/drawing/2014/main" val="118497310"/>
                    </a:ext>
                  </a:extLst>
                </a:gridCol>
                <a:gridCol w="1417030">
                  <a:extLst>
                    <a:ext uri="{9D8B030D-6E8A-4147-A177-3AD203B41FA5}">
                      <a16:colId xmlns:a16="http://schemas.microsoft.com/office/drawing/2014/main" val="319733610"/>
                    </a:ext>
                  </a:extLst>
                </a:gridCol>
                <a:gridCol w="1421016">
                  <a:extLst>
                    <a:ext uri="{9D8B030D-6E8A-4147-A177-3AD203B41FA5}">
                      <a16:colId xmlns:a16="http://schemas.microsoft.com/office/drawing/2014/main" val="3979193598"/>
                    </a:ext>
                  </a:extLst>
                </a:gridCol>
              </a:tblGrid>
              <a:tr h="790137">
                <a:tc>
                  <a:txBody>
                    <a:bodyPr/>
                    <a:lstStyle/>
                    <a:p>
                      <a:pPr marL="0" marR="0" algn="l">
                        <a:lnSpc>
                          <a:spcPct val="107000"/>
                        </a:lnSpc>
                        <a:spcBef>
                          <a:spcPts val="35"/>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90805" marR="0" algn="l">
                        <a:lnSpc>
                          <a:spcPct val="107000"/>
                        </a:lnSpc>
                        <a:spcBef>
                          <a:spcPts val="0"/>
                        </a:spcBef>
                        <a:spcAft>
                          <a:spcPts val="0"/>
                        </a:spcAft>
                      </a:pPr>
                      <a:endPar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endParaRPr>
                    </a:p>
                    <a:p>
                      <a:pPr marL="90805" marR="0" algn="l">
                        <a:lnSpc>
                          <a:spcPct val="107000"/>
                        </a:lnSpc>
                        <a:spcBef>
                          <a:spcPts val="0"/>
                        </a:spcBef>
                        <a:spcAft>
                          <a:spcPts val="0"/>
                        </a:spcAft>
                      </a:pPr>
                      <a:r>
                        <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rPr>
                        <a:t>Intervention</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algn="l">
                        <a:lnSpc>
                          <a:spcPct val="107000"/>
                        </a:lnSpc>
                        <a:spcBef>
                          <a:spcPts val="35"/>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86360" marR="0" algn="l">
                        <a:lnSpc>
                          <a:spcPct val="107000"/>
                        </a:lnSpc>
                        <a:spcBef>
                          <a:spcPts val="0"/>
                        </a:spcBef>
                        <a:spcAft>
                          <a:spcPts val="0"/>
                        </a:spcAft>
                      </a:pPr>
                      <a:endPar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endParaRPr>
                    </a:p>
                    <a:p>
                      <a:pPr marL="86360" marR="0" algn="l">
                        <a:lnSpc>
                          <a:spcPct val="107000"/>
                        </a:lnSpc>
                        <a:spcBef>
                          <a:spcPts val="0"/>
                        </a:spcBef>
                        <a:spcAft>
                          <a:spcPts val="0"/>
                        </a:spcAft>
                      </a:pPr>
                      <a:r>
                        <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rPr>
                        <a:t>Test accuracy (%)</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94615" marR="0" indent="201295" algn="l">
                        <a:lnSpc>
                          <a:spcPct val="95000"/>
                        </a:lnSpc>
                        <a:spcBef>
                          <a:spcPts val="580"/>
                        </a:spcBef>
                        <a:spcAft>
                          <a:spcPts val="0"/>
                        </a:spcAft>
                      </a:pPr>
                      <a:endPar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endParaRPr>
                    </a:p>
                    <a:p>
                      <a:pPr marL="94615" marR="0" indent="201295" algn="l">
                        <a:lnSpc>
                          <a:spcPct val="95000"/>
                        </a:lnSpc>
                        <a:spcBef>
                          <a:spcPts val="580"/>
                        </a:spcBef>
                        <a:spcAft>
                          <a:spcPts val="0"/>
                        </a:spcAft>
                      </a:pPr>
                      <a:r>
                        <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rPr>
                        <a:t>Studies (participants)</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197485" marR="0" indent="-97790" algn="l">
                        <a:lnSpc>
                          <a:spcPct val="95000"/>
                        </a:lnSpc>
                        <a:spcBef>
                          <a:spcPts val="580"/>
                        </a:spcBef>
                        <a:spcAft>
                          <a:spcPts val="0"/>
                        </a:spcAft>
                      </a:pPr>
                      <a:endPar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endParaRPr>
                    </a:p>
                    <a:p>
                      <a:pPr marL="197485" marR="0" indent="-97790" algn="l">
                        <a:lnSpc>
                          <a:spcPct val="95000"/>
                        </a:lnSpc>
                        <a:spcBef>
                          <a:spcPts val="580"/>
                        </a:spcBef>
                        <a:spcAft>
                          <a:spcPts val="0"/>
                        </a:spcAft>
                      </a:pPr>
                      <a:r>
                        <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rPr>
                        <a:t>Certainty of evidence</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algn="l">
                        <a:lnSpc>
                          <a:spcPct val="107000"/>
                        </a:lnSpc>
                        <a:spcBef>
                          <a:spcPts val="35"/>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3970" marR="7620" algn="l">
                        <a:lnSpc>
                          <a:spcPct val="107000"/>
                        </a:lnSpc>
                        <a:spcBef>
                          <a:spcPts val="0"/>
                        </a:spcBef>
                        <a:spcAft>
                          <a:spcPts val="0"/>
                        </a:spcAft>
                      </a:pPr>
                      <a:endPar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endParaRPr>
                    </a:p>
                    <a:p>
                      <a:pPr marL="13970" marR="7620" algn="l">
                        <a:lnSpc>
                          <a:spcPct val="107000"/>
                        </a:lnSpc>
                        <a:spcBef>
                          <a:spcPts val="0"/>
                        </a:spcBef>
                        <a:spcAft>
                          <a:spcPts val="0"/>
                        </a:spcAft>
                      </a:pPr>
                      <a:r>
                        <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rPr>
                        <a:t>2.5% prevalence</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algn="l">
                        <a:lnSpc>
                          <a:spcPct val="107000"/>
                        </a:lnSpc>
                        <a:spcBef>
                          <a:spcPts val="35"/>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13970" marR="7620" algn="l">
                        <a:lnSpc>
                          <a:spcPct val="107000"/>
                        </a:lnSpc>
                        <a:spcBef>
                          <a:spcPts val="0"/>
                        </a:spcBef>
                        <a:spcAft>
                          <a:spcPts val="0"/>
                        </a:spcAft>
                      </a:pPr>
                      <a:endPar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endParaRPr>
                    </a:p>
                    <a:p>
                      <a:pPr marL="13970" marR="7620" algn="l">
                        <a:lnSpc>
                          <a:spcPct val="107000"/>
                        </a:lnSpc>
                        <a:spcBef>
                          <a:spcPts val="0"/>
                        </a:spcBef>
                        <a:spcAft>
                          <a:spcPts val="0"/>
                        </a:spcAft>
                      </a:pPr>
                      <a:r>
                        <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rPr>
                        <a:t>10% prevalence</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tc>
                  <a:txBody>
                    <a:bodyPr/>
                    <a:lstStyle/>
                    <a:p>
                      <a:pPr marL="0" marR="0" algn="l">
                        <a:lnSpc>
                          <a:spcPct val="107000"/>
                        </a:lnSpc>
                        <a:spcBef>
                          <a:spcPts val="35"/>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marR="46990" algn="l">
                        <a:lnSpc>
                          <a:spcPct val="107000"/>
                        </a:lnSpc>
                        <a:spcBef>
                          <a:spcPts val="0"/>
                        </a:spcBef>
                        <a:spcAft>
                          <a:spcPts val="0"/>
                        </a:spcAft>
                      </a:pPr>
                      <a:endPar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endParaRPr>
                    </a:p>
                    <a:p>
                      <a:pPr marL="0" marR="46990" algn="l">
                        <a:lnSpc>
                          <a:spcPct val="107000"/>
                        </a:lnSpc>
                        <a:spcBef>
                          <a:spcPts val="0"/>
                        </a:spcBef>
                        <a:spcAft>
                          <a:spcPts val="0"/>
                        </a:spcAft>
                      </a:pPr>
                      <a:r>
                        <a:rPr lang="en-US" sz="1400" b="1" dirty="0">
                          <a:solidFill>
                            <a:srgbClr val="000000"/>
                          </a:solidFill>
                          <a:effectLst/>
                          <a:latin typeface="Arial" panose="020B0604020202020204" pitchFamily="34" charset="0"/>
                          <a:ea typeface="Microsoft Sans Serif" panose="020B0604020202020204" pitchFamily="34" charset="0"/>
                          <a:cs typeface="Microsoft Sans Serif" panose="020B0604020202020204" pitchFamily="34" charset="0"/>
                        </a:rPr>
                        <a:t>30% prevalence</a:t>
                      </a:r>
                      <a:endParaRPr lang="en-US" sz="20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w="12700" cap="flat" cmpd="sng" algn="ctr">
                      <a:solidFill>
                        <a:srgbClr val="009649"/>
                      </a:solidFill>
                      <a:prstDash val="solid"/>
                      <a:round/>
                      <a:headEnd type="none" w="med" len="med"/>
                      <a:tailEnd type="none" w="med" len="med"/>
                    </a:lnL>
                    <a:lnR w="12700" cap="flat" cmpd="sng" algn="ctr">
                      <a:solidFill>
                        <a:srgbClr val="009649"/>
                      </a:solidFill>
                      <a:prstDash val="solid"/>
                      <a:round/>
                      <a:headEnd type="none" w="med" len="med"/>
                      <a:tailEnd type="none" w="med" len="med"/>
                    </a:lnR>
                    <a:lnT>
                      <a:noFill/>
                    </a:lnT>
                    <a:lnB w="12700" cap="flat" cmpd="sng" algn="ctr">
                      <a:solidFill>
                        <a:srgbClr val="009649"/>
                      </a:solidFill>
                      <a:prstDash val="solid"/>
                      <a:round/>
                      <a:headEnd type="none" w="med" len="med"/>
                      <a:tailEnd type="none" w="med" len="med"/>
                    </a:lnB>
                    <a:solidFill>
                      <a:srgbClr val="27A86A"/>
                    </a:solidFill>
                  </a:tcPr>
                </a:tc>
                <a:extLst>
                  <a:ext uri="{0D108BD9-81ED-4DB2-BD59-A6C34878D82A}">
                    <a16:rowId xmlns:a16="http://schemas.microsoft.com/office/drawing/2014/main" val="3656870206"/>
                  </a:ext>
                </a:extLst>
              </a:tr>
              <a:tr h="498790">
                <a:tc>
                  <a:txBody>
                    <a:bodyPr/>
                    <a:lstStyle/>
                    <a:p>
                      <a:pPr marL="90805" marR="0" algn="ctr">
                        <a:lnSpc>
                          <a:spcPct val="107000"/>
                        </a:lnSpc>
                        <a:spcBef>
                          <a:spcPts val="475"/>
                        </a:spcBef>
                        <a:spcAft>
                          <a:spcPts val="0"/>
                        </a:spcAft>
                      </a:pPr>
                      <a:r>
                        <a:rPr lang="en-US" sz="1400" b="1" spc="-40" dirty="0">
                          <a:effectLst/>
                          <a:latin typeface="Arial" panose="020B0604020202020204" pitchFamily="34" charset="0"/>
                          <a:ea typeface="Microsoft Sans Serif" panose="020B0604020202020204" pitchFamily="34" charset="0"/>
                          <a:cs typeface="Microsoft Sans Serif" panose="020B0604020202020204" pitchFamily="34" charset="0"/>
                        </a:rPr>
                        <a:t>TB-</a:t>
                      </a:r>
                      <a:r>
                        <a:rPr lang="en-US" sz="1400" b="1" spc="-20" dirty="0">
                          <a:effectLst/>
                          <a:latin typeface="Arial" panose="020B0604020202020204" pitchFamily="34" charset="0"/>
                          <a:ea typeface="Microsoft Sans Serif" panose="020B0604020202020204" pitchFamily="34" charset="0"/>
                          <a:cs typeface="Microsoft Sans Serif" panose="020B0604020202020204" pitchFamily="34" charset="0"/>
                        </a:rPr>
                        <a:t>LAMP</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a:lnSpc>
                          <a:spcPct val="107000"/>
                        </a:lnSpc>
                        <a:spcBef>
                          <a:spcPts val="495"/>
                        </a:spcBef>
                        <a:spcAft>
                          <a:spcPts val="0"/>
                        </a:spcAft>
                      </a:pP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Se:</a:t>
                      </a:r>
                      <a:r>
                        <a:rPr lang="en-US" sz="12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0.78</a:t>
                      </a:r>
                      <a:r>
                        <a:rPr lang="en-US" sz="12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(95%</a:t>
                      </a:r>
                      <a:r>
                        <a:rPr lang="en-US" sz="12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err="1">
                          <a:effectLst/>
                          <a:latin typeface="Microsoft Sans Serif" panose="020B0604020202020204" pitchFamily="34" charset="0"/>
                          <a:ea typeface="Microsoft Sans Serif" panose="020B0604020202020204" pitchFamily="34" charset="0"/>
                          <a:cs typeface="Times New Roman" panose="02020603050405020304" pitchFamily="18" charset="0"/>
                        </a:rPr>
                        <a:t>CrI</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2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0.71–0.83)</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r">
                        <a:lnSpc>
                          <a:spcPct val="107000"/>
                        </a:lnSpc>
                        <a:spcBef>
                          <a:spcPts val="495"/>
                        </a:spcBef>
                        <a:spcAft>
                          <a:spcPts val="0"/>
                        </a:spcAft>
                      </a:pPr>
                      <a:r>
                        <a:rPr lang="en-US" sz="1200">
                          <a:effectLst/>
                          <a:latin typeface="Microsoft Sans Serif" panose="020B0604020202020204" pitchFamily="34" charset="0"/>
                          <a:ea typeface="Microsoft Sans Serif" panose="020B0604020202020204" pitchFamily="34" charset="0"/>
                          <a:cs typeface="Times New Roman" panose="02020603050405020304" pitchFamily="18" charset="0"/>
                        </a:rPr>
                        <a:t>7</a:t>
                      </a:r>
                      <a:r>
                        <a:rPr lang="en-US" sz="1200" spc="-2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a:effectLst/>
                          <a:latin typeface="Microsoft Sans Serif" panose="020B0604020202020204" pitchFamily="34" charset="0"/>
                          <a:ea typeface="Microsoft Sans Serif" panose="020B0604020202020204" pitchFamily="34" charset="0"/>
                          <a:cs typeface="Times New Roman" panose="02020603050405020304" pitchFamily="18" charset="0"/>
                        </a:rPr>
                        <a:t>(1810)</a:t>
                      </a:r>
                      <a:endParaRPr lang="en-US" sz="12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0975" marR="172085" algn="ctr">
                        <a:lnSpc>
                          <a:spcPct val="107000"/>
                        </a:lnSpc>
                        <a:spcBef>
                          <a:spcPts val="495"/>
                        </a:spcBef>
                        <a:spcAft>
                          <a:spcPts val="0"/>
                        </a:spcAft>
                      </a:pPr>
                      <a:r>
                        <a:rPr lang="en-US" sz="1200" spc="-20">
                          <a:effectLst/>
                          <a:latin typeface="Microsoft Sans Serif" panose="020B0604020202020204" pitchFamily="34" charset="0"/>
                          <a:ea typeface="Microsoft Sans Serif" panose="020B0604020202020204" pitchFamily="34" charset="0"/>
                          <a:cs typeface="Times New Roman" panose="02020603050405020304" pitchFamily="18" charset="0"/>
                        </a:rPr>
                        <a:t>Very</a:t>
                      </a:r>
                      <a:r>
                        <a:rPr lang="en-US" sz="1200" spc="-3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5">
                          <a:effectLst/>
                          <a:latin typeface="Microsoft Sans Serif" panose="020B0604020202020204" pitchFamily="34" charset="0"/>
                          <a:ea typeface="Microsoft Sans Serif" panose="020B0604020202020204" pitchFamily="34" charset="0"/>
                          <a:cs typeface="Times New Roman" panose="02020603050405020304" pitchFamily="18" charset="0"/>
                        </a:rPr>
                        <a:t>low</a:t>
                      </a:r>
                      <a:endParaRPr lang="en-US" sz="12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200" spc="-2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2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a:effectLst/>
                          <a:latin typeface="Microsoft Sans Serif" panose="020B0604020202020204" pitchFamily="34" charset="0"/>
                          <a:ea typeface="Microsoft Sans Serif" panose="020B0604020202020204" pitchFamily="34" charset="0"/>
                          <a:cs typeface="Times New Roman" panose="02020603050405020304" pitchFamily="18" charset="0"/>
                        </a:rPr>
                        <a:t>20</a:t>
                      </a:r>
                      <a:r>
                        <a:rPr lang="en-US" sz="12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2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2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50">
                          <a:effectLst/>
                          <a:latin typeface="Microsoft Sans Serif" panose="020B0604020202020204" pitchFamily="34" charset="0"/>
                          <a:ea typeface="Microsoft Sans Serif" panose="020B0604020202020204" pitchFamily="34" charset="0"/>
                          <a:cs typeface="Times New Roman" panose="02020603050405020304" pitchFamily="18" charset="0"/>
                        </a:rPr>
                        <a:t>5</a:t>
                      </a:r>
                      <a:endParaRPr lang="en-US" sz="12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200" spc="-5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78</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200" spc="-5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5" dirty="0">
                          <a:effectLst/>
                          <a:latin typeface="Microsoft Sans Serif" panose="020B0604020202020204" pitchFamily="34" charset="0"/>
                          <a:ea typeface="Microsoft Sans Serif" panose="020B0604020202020204" pitchFamily="34" charset="0"/>
                          <a:cs typeface="Times New Roman" panose="02020603050405020304" pitchFamily="18" charset="0"/>
                        </a:rPr>
                        <a:t>22</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215" algn="r">
                        <a:lnSpc>
                          <a:spcPct val="107000"/>
                        </a:lnSpc>
                        <a:spcBef>
                          <a:spcPts val="495"/>
                        </a:spcBef>
                        <a:spcAft>
                          <a:spcPts val="0"/>
                        </a:spcAft>
                      </a:pPr>
                      <a:r>
                        <a:rPr lang="en-US" sz="12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200" spc="-6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234</a:t>
                      </a:r>
                      <a:r>
                        <a:rPr lang="en-US" sz="1200" spc="-6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200" spc="-6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200" spc="-6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5" dirty="0">
                          <a:effectLst/>
                          <a:latin typeface="Microsoft Sans Serif" panose="020B0604020202020204" pitchFamily="34" charset="0"/>
                          <a:ea typeface="Microsoft Sans Serif" panose="020B0604020202020204" pitchFamily="34" charset="0"/>
                          <a:cs typeface="Times New Roman" panose="02020603050405020304" pitchFamily="18" charset="0"/>
                        </a:rPr>
                        <a:t>66</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297765660"/>
                  </a:ext>
                </a:extLst>
              </a:tr>
              <a:tr h="498790">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US" sz="1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a:lnSpc>
                          <a:spcPct val="107000"/>
                        </a:lnSpc>
                        <a:spcBef>
                          <a:spcPts val="495"/>
                        </a:spcBef>
                        <a:spcAft>
                          <a:spcPts val="0"/>
                        </a:spcAft>
                      </a:pPr>
                      <a:r>
                        <a:rPr lang="en-US" sz="1200" spc="-10">
                          <a:effectLst/>
                          <a:latin typeface="Microsoft Sans Serif" panose="020B0604020202020204" pitchFamily="34" charset="0"/>
                          <a:ea typeface="Microsoft Sans Serif" panose="020B0604020202020204" pitchFamily="34" charset="0"/>
                          <a:cs typeface="Times New Roman" panose="02020603050405020304" pitchFamily="18" charset="0"/>
                        </a:rPr>
                        <a:t>Sp:</a:t>
                      </a:r>
                      <a:r>
                        <a:rPr lang="en-US" sz="1200" spc="-6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a:effectLst/>
                          <a:latin typeface="Microsoft Sans Serif" panose="020B0604020202020204" pitchFamily="34" charset="0"/>
                          <a:ea typeface="Microsoft Sans Serif" panose="020B0604020202020204" pitchFamily="34" charset="0"/>
                          <a:cs typeface="Times New Roman" panose="02020603050405020304" pitchFamily="18" charset="0"/>
                        </a:rPr>
                        <a:t>0.98</a:t>
                      </a:r>
                      <a:r>
                        <a:rPr lang="en-US" sz="12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a:effectLst/>
                          <a:latin typeface="Microsoft Sans Serif" panose="020B0604020202020204" pitchFamily="34" charset="0"/>
                          <a:ea typeface="Microsoft Sans Serif" panose="020B0604020202020204" pitchFamily="34" charset="0"/>
                          <a:cs typeface="Times New Roman" panose="02020603050405020304" pitchFamily="18" charset="0"/>
                        </a:rPr>
                        <a:t>(95%</a:t>
                      </a:r>
                      <a:r>
                        <a:rPr lang="en-US" sz="12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a:effectLst/>
                          <a:latin typeface="Microsoft Sans Serif" panose="020B0604020202020204" pitchFamily="34" charset="0"/>
                          <a:ea typeface="Microsoft Sans Serif" panose="020B0604020202020204" pitchFamily="34" charset="0"/>
                          <a:cs typeface="Times New Roman" panose="02020603050405020304" pitchFamily="18" charset="0"/>
                        </a:rPr>
                        <a:t>CrI:</a:t>
                      </a:r>
                      <a:r>
                        <a:rPr lang="en-US" sz="12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a:effectLst/>
                          <a:latin typeface="Microsoft Sans Serif" panose="020B0604020202020204" pitchFamily="34" charset="0"/>
                          <a:ea typeface="Microsoft Sans Serif" panose="020B0604020202020204" pitchFamily="34" charset="0"/>
                          <a:cs typeface="Times New Roman" panose="02020603050405020304" pitchFamily="18" charset="0"/>
                        </a:rPr>
                        <a:t>0.96–0.99)</a:t>
                      </a:r>
                      <a:endParaRPr lang="en-US" sz="12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r">
                        <a:lnSpc>
                          <a:spcPct val="107000"/>
                        </a:lnSpc>
                        <a:spcBef>
                          <a:spcPts val="495"/>
                        </a:spcBef>
                        <a:spcAft>
                          <a:spcPts val="0"/>
                        </a:spcAft>
                      </a:pPr>
                      <a:r>
                        <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rPr>
                        <a:t>7</a:t>
                      </a:r>
                      <a:r>
                        <a:rPr lang="en-US" sz="1200" spc="-2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(1810)</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0975" marR="172085" algn="ctr">
                        <a:lnSpc>
                          <a:spcPct val="107000"/>
                        </a:lnSpc>
                        <a:spcBef>
                          <a:spcPts val="495"/>
                        </a:spcBef>
                        <a:spcAft>
                          <a:spcPts val="0"/>
                        </a:spcAft>
                      </a:pP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Very</a:t>
                      </a:r>
                      <a:r>
                        <a:rPr lang="en-US" sz="1200" spc="-3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5" dirty="0">
                          <a:effectLst/>
                          <a:latin typeface="Microsoft Sans Serif" panose="020B0604020202020204" pitchFamily="34" charset="0"/>
                          <a:ea typeface="Microsoft Sans Serif" panose="020B0604020202020204" pitchFamily="34" charset="0"/>
                          <a:cs typeface="Times New Roman" panose="02020603050405020304" pitchFamily="18" charset="0"/>
                        </a:rPr>
                        <a:t>low</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955</a:t>
                      </a:r>
                      <a:r>
                        <a:rPr lang="en-US" sz="12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2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20</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882</a:t>
                      </a:r>
                      <a:r>
                        <a:rPr lang="en-US" sz="12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2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18</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109855" algn="r">
                        <a:lnSpc>
                          <a:spcPct val="107000"/>
                        </a:lnSpc>
                        <a:spcBef>
                          <a:spcPts val="495"/>
                        </a:spcBef>
                        <a:spcAft>
                          <a:spcPts val="0"/>
                        </a:spcAft>
                      </a:pP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686</a:t>
                      </a:r>
                      <a:r>
                        <a:rPr lang="en-US" sz="12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2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2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2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14</a:t>
                      </a:r>
                      <a:endParaRPr lang="en-US" sz="12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668075828"/>
                  </a:ext>
                </a:extLst>
              </a:tr>
              <a:tr h="832210">
                <a:tc>
                  <a:txBody>
                    <a:bodyPr/>
                    <a:lstStyle/>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 </a:t>
                      </a:r>
                    </a:p>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Intervention</a:t>
                      </a:r>
                    </a:p>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 </a:t>
                      </a: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solidFill>
                      <a:srgbClr val="00B050"/>
                    </a:solidFill>
                  </a:tcPr>
                </a:tc>
                <a:tc>
                  <a:txBody>
                    <a:bodyPr/>
                    <a:lstStyle/>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 </a:t>
                      </a:r>
                    </a:p>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Test accuracy (%)</a:t>
                      </a: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solidFill>
                      <a:srgbClr val="00B050"/>
                    </a:solidFill>
                  </a:tcPr>
                </a:tc>
                <a:tc>
                  <a:txBody>
                    <a:bodyPr/>
                    <a:lstStyle/>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Studies (participants)</a:t>
                      </a: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solidFill>
                      <a:srgbClr val="00B050"/>
                    </a:solidFill>
                  </a:tcPr>
                </a:tc>
                <a:tc>
                  <a:txBody>
                    <a:bodyPr/>
                    <a:lstStyle/>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Certainty of evidence</a:t>
                      </a: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solidFill>
                      <a:srgbClr val="00B050"/>
                    </a:solidFill>
                  </a:tcPr>
                </a:tc>
                <a:tc>
                  <a:txBody>
                    <a:bodyPr/>
                    <a:lstStyle/>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1% prevalence</a:t>
                      </a: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solidFill>
                      <a:srgbClr val="00B050"/>
                    </a:solidFill>
                  </a:tcPr>
                </a:tc>
                <a:tc>
                  <a:txBody>
                    <a:bodyPr/>
                    <a:lstStyle/>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10% prevalence</a:t>
                      </a: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solidFill>
                      <a:srgbClr val="00B050"/>
                    </a:solidFill>
                  </a:tcPr>
                </a:tc>
                <a:tc>
                  <a:txBody>
                    <a:bodyPr/>
                    <a:lstStyle/>
                    <a:p>
                      <a:pPr marL="90805" marR="0" algn="l" defTabSz="914400" rtl="0" eaLnBrk="1" latinLnBrk="0" hangingPunct="1">
                        <a:lnSpc>
                          <a:spcPct val="107000"/>
                        </a:lnSpc>
                        <a:spcBef>
                          <a:spcPts val="0"/>
                        </a:spcBef>
                        <a:spcAft>
                          <a:spcPts val="0"/>
                        </a:spcAft>
                      </a:pPr>
                      <a:r>
                        <a:rPr lang="en-US" sz="1400" b="1" kern="1200" dirty="0">
                          <a:solidFill>
                            <a:schemeClr val="tx1"/>
                          </a:solidFill>
                          <a:effectLst/>
                          <a:latin typeface="Arial" panose="020B0604020202020204" pitchFamily="34" charset="0"/>
                          <a:ea typeface="Microsoft Sans Serif" panose="020B0604020202020204" pitchFamily="34" charset="0"/>
                          <a:cs typeface="Microsoft Sans Serif" panose="020B0604020202020204" pitchFamily="34" charset="0"/>
                        </a:rPr>
                        <a:t>30% prevalence</a:t>
                      </a: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solidFill>
                      <a:srgbClr val="00B050"/>
                    </a:solidFill>
                  </a:tcPr>
                </a:tc>
                <a:extLst>
                  <a:ext uri="{0D108BD9-81ED-4DB2-BD59-A6C34878D82A}">
                    <a16:rowId xmlns:a16="http://schemas.microsoft.com/office/drawing/2014/main" val="3829548179"/>
                  </a:ext>
                </a:extLst>
              </a:tr>
              <a:tr h="553563">
                <a:tc>
                  <a:txBody>
                    <a:bodyPr/>
                    <a:lstStyle/>
                    <a:p>
                      <a:pPr marL="90805" marR="0" algn="ctr">
                        <a:lnSpc>
                          <a:spcPct val="107000"/>
                        </a:lnSpc>
                        <a:spcBef>
                          <a:spcPts val="475"/>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LF-LAM</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0" marR="0">
                        <a:lnSpc>
                          <a:spcPct val="107000"/>
                        </a:lnSpc>
                        <a:spcBef>
                          <a:spcPts val="495"/>
                        </a:spcBef>
                        <a:spcAft>
                          <a:spcPts val="0"/>
                        </a:spcAft>
                      </a:pP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  Se:</a:t>
                      </a:r>
                      <a:r>
                        <a:rPr lang="en-US" sz="14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0.54</a:t>
                      </a:r>
                      <a:r>
                        <a:rPr lang="en-US" sz="14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(95%</a:t>
                      </a:r>
                      <a:r>
                        <a:rPr lang="en-US" sz="14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err="1">
                          <a:effectLst/>
                          <a:latin typeface="Microsoft Sans Serif" panose="020B0604020202020204" pitchFamily="34" charset="0"/>
                          <a:ea typeface="Microsoft Sans Serif" panose="020B0604020202020204" pitchFamily="34" charset="0"/>
                          <a:cs typeface="Times New Roman" panose="02020603050405020304" pitchFamily="18" charset="0"/>
                        </a:rPr>
                        <a:t>CrI</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0.43–0.67)</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ctr">
                        <a:lnSpc>
                          <a:spcPct val="107000"/>
                        </a:lnSpc>
                        <a:spcBef>
                          <a:spcPts val="495"/>
                        </a:spcBef>
                        <a:spcAft>
                          <a:spcPts val="0"/>
                        </a:spcAft>
                      </a:pPr>
                      <a:r>
                        <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rPr>
                        <a:t>        6 </a:t>
                      </a:r>
                      <a:r>
                        <a:rPr lang="en-US" sz="14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(781)</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179070"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      Moderate</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5</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5</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54</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5">
                          <a:effectLst/>
                          <a:latin typeface="Microsoft Sans Serif" panose="020B0604020202020204" pitchFamily="34" charset="0"/>
                          <a:ea typeface="Microsoft Sans Serif" panose="020B0604020202020204" pitchFamily="34" charset="0"/>
                          <a:cs typeface="Times New Roman" panose="02020603050405020304" pitchFamily="18" charset="0"/>
                        </a:rPr>
                        <a:t>46</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215" algn="r">
                        <a:lnSpc>
                          <a:spcPct val="107000"/>
                        </a:lnSpc>
                        <a:spcBef>
                          <a:spcPts val="495"/>
                        </a:spcBef>
                        <a:spcAft>
                          <a:spcPts val="0"/>
                        </a:spcAft>
                      </a:pPr>
                      <a:r>
                        <a:rPr lang="en-US" sz="14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400" spc="-6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162</a:t>
                      </a:r>
                      <a:r>
                        <a:rPr lang="en-US" sz="1400" spc="-6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6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400" spc="-6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5" dirty="0">
                          <a:effectLst/>
                          <a:latin typeface="Microsoft Sans Serif" panose="020B0604020202020204" pitchFamily="34" charset="0"/>
                          <a:ea typeface="Microsoft Sans Serif" panose="020B0604020202020204" pitchFamily="34" charset="0"/>
                          <a:cs typeface="Times New Roman" panose="02020603050405020304" pitchFamily="18" charset="0"/>
                        </a:rPr>
                        <a:t>138</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665443796"/>
                  </a:ext>
                </a:extLst>
              </a:tr>
              <a:tr h="634326">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(symptomatic       inpatients)</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a:lnSpc>
                          <a:spcPct val="107000"/>
                        </a:lnSpc>
                        <a:spcBef>
                          <a:spcPts val="495"/>
                        </a:spcBef>
                        <a:spcAft>
                          <a:spcPts val="0"/>
                        </a:spcAft>
                      </a:pP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Sp:</a:t>
                      </a:r>
                      <a:r>
                        <a:rPr lang="en-US" sz="1400" spc="-6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0.90</a:t>
                      </a:r>
                      <a:r>
                        <a:rPr lang="en-US" sz="14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(95%</a:t>
                      </a:r>
                      <a:r>
                        <a:rPr lang="en-US" sz="14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CrI:</a:t>
                      </a:r>
                      <a:r>
                        <a:rPr lang="en-US" sz="14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0.79–0.95)</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r">
                        <a:lnSpc>
                          <a:spcPct val="107000"/>
                        </a:lnSpc>
                        <a:spcBef>
                          <a:spcPts val="495"/>
                        </a:spcBef>
                        <a:spcAft>
                          <a:spcPts val="0"/>
                        </a:spcAft>
                      </a:pPr>
                      <a:r>
                        <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rPr>
                        <a:t>6 </a:t>
                      </a:r>
                      <a:r>
                        <a:rPr lang="en-US" sz="1400" spc="-10" dirty="0">
                          <a:effectLst/>
                          <a:latin typeface="Microsoft Sans Serif" panose="020B0604020202020204" pitchFamily="34" charset="0"/>
                          <a:ea typeface="Microsoft Sans Serif" panose="020B0604020202020204" pitchFamily="34" charset="0"/>
                          <a:cs typeface="Times New Roman" panose="02020603050405020304" pitchFamily="18" charset="0"/>
                        </a:rPr>
                        <a:t>(1114)</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0975" marR="172085" algn="ctr">
                        <a:lnSpc>
                          <a:spcPct val="107000"/>
                        </a:lnSpc>
                        <a:spcBef>
                          <a:spcPts val="495"/>
                        </a:spcBef>
                        <a:spcAft>
                          <a:spcPts val="0"/>
                        </a:spcAft>
                      </a:pP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L</a:t>
                      </a:r>
                      <a:r>
                        <a:rPr lang="en-US" sz="1400" spc="-25" dirty="0">
                          <a:effectLst/>
                          <a:latin typeface="Microsoft Sans Serif" panose="020B0604020202020204" pitchFamily="34" charset="0"/>
                          <a:ea typeface="Microsoft Sans Serif" panose="020B0604020202020204" pitchFamily="34" charset="0"/>
                          <a:cs typeface="Times New Roman" panose="02020603050405020304" pitchFamily="18" charset="0"/>
                        </a:rPr>
                        <a:t>ow</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891</a:t>
                      </a:r>
                      <a:r>
                        <a:rPr lang="en-US" sz="14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99</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810</a:t>
                      </a:r>
                      <a:r>
                        <a:rPr lang="en-US" sz="14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90</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215" algn="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630</a:t>
                      </a:r>
                      <a:r>
                        <a:rPr lang="en-US" sz="1400" spc="-4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4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35">
                          <a:effectLst/>
                          <a:latin typeface="Microsoft Sans Serif" panose="020B0604020202020204" pitchFamily="34" charset="0"/>
                          <a:ea typeface="Microsoft Sans Serif" panose="020B0604020202020204" pitchFamily="34" charset="0"/>
                          <a:cs typeface="Times New Roman" panose="02020603050405020304" pitchFamily="18" charset="0"/>
                        </a:rPr>
                        <a:t>70</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3673706111"/>
                  </a:ext>
                </a:extLst>
              </a:tr>
              <a:tr h="499729">
                <a:tc>
                  <a:txBody>
                    <a:bodyPr/>
                    <a:lstStyle/>
                    <a:p>
                      <a:pPr marL="90805" marR="0" algn="ctr">
                        <a:lnSpc>
                          <a:spcPct val="107000"/>
                        </a:lnSpc>
                        <a:spcBef>
                          <a:spcPts val="475"/>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LF-LAM </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a:noFill/>
                    </a:lnB>
                  </a:tcPr>
                </a:tc>
                <a:tc>
                  <a:txBody>
                    <a:bodyPr/>
                    <a:lstStyle/>
                    <a:p>
                      <a:pPr marL="90805" marR="0">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Se:</a:t>
                      </a:r>
                      <a:r>
                        <a:rPr lang="en-US" sz="1400" spc="-3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0.21</a:t>
                      </a:r>
                      <a:r>
                        <a:rPr lang="en-US" sz="1400" spc="-3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(95%</a:t>
                      </a:r>
                      <a:r>
                        <a:rPr lang="en-US" sz="1400" spc="-3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CrI:</a:t>
                      </a:r>
                      <a:r>
                        <a:rPr lang="en-US" sz="1400" spc="-3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0.12–0.34)</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ctr">
                        <a:lnSpc>
                          <a:spcPct val="107000"/>
                        </a:lnSpc>
                        <a:spcBef>
                          <a:spcPts val="495"/>
                        </a:spcBef>
                        <a:spcAft>
                          <a:spcPts val="0"/>
                        </a:spcAft>
                      </a:pPr>
                      <a:r>
                        <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rPr>
                        <a:t>       3</a:t>
                      </a:r>
                      <a:r>
                        <a:rPr lang="en-US" sz="1400" spc="-2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(397)</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179070"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     Moderate</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2</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50">
                          <a:effectLst/>
                          <a:latin typeface="Microsoft Sans Serif" panose="020B0604020202020204" pitchFamily="34" charset="0"/>
                          <a:ea typeface="Microsoft Sans Serif" panose="020B0604020202020204" pitchFamily="34" charset="0"/>
                          <a:cs typeface="Times New Roman" panose="02020603050405020304" pitchFamily="18" charset="0"/>
                        </a:rPr>
                        <a:t>8</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400" spc="-5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21</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5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5" dirty="0">
                          <a:effectLst/>
                          <a:latin typeface="Microsoft Sans Serif" panose="020B0604020202020204" pitchFamily="34" charset="0"/>
                          <a:ea typeface="Microsoft Sans Serif" panose="020B0604020202020204" pitchFamily="34" charset="0"/>
                          <a:cs typeface="Times New Roman" panose="02020603050405020304" pitchFamily="18" charset="0"/>
                        </a:rPr>
                        <a:t>79</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215" algn="r">
                        <a:lnSpc>
                          <a:spcPct val="107000"/>
                        </a:lnSpc>
                        <a:spcBef>
                          <a:spcPts val="495"/>
                        </a:spcBef>
                        <a:spcAft>
                          <a:spcPts val="0"/>
                        </a:spcAft>
                      </a:pP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TP:</a:t>
                      </a:r>
                      <a:r>
                        <a:rPr lang="en-US" sz="1400" spc="-6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63</a:t>
                      </a:r>
                      <a:r>
                        <a:rPr lang="en-US" sz="1400" spc="-6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6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FN:</a:t>
                      </a:r>
                      <a:r>
                        <a:rPr lang="en-US" sz="1400" spc="-6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5">
                          <a:effectLst/>
                          <a:latin typeface="Microsoft Sans Serif" panose="020B0604020202020204" pitchFamily="34" charset="0"/>
                          <a:ea typeface="Microsoft Sans Serif" panose="020B0604020202020204" pitchFamily="34" charset="0"/>
                          <a:cs typeface="Times New Roman" panose="02020603050405020304" pitchFamily="18" charset="0"/>
                        </a:rPr>
                        <a:t>237</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2254237104"/>
                  </a:ext>
                </a:extLst>
              </a:tr>
              <a:tr h="634326">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icrosoft Sans Serif" panose="020B0604020202020204" pitchFamily="34" charset="0"/>
                          <a:cs typeface="Microsoft Sans Serif" panose="020B0604020202020204" pitchFamily="34" charset="0"/>
                        </a:rPr>
                        <a:t>(symptomatic outpatients)</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009649"/>
                      </a:solidFill>
                      <a:prstDash val="solid"/>
                      <a:round/>
                      <a:headEnd type="none" w="med" len="med"/>
                      <a:tailEnd type="none" w="med" len="med"/>
                    </a:lnB>
                  </a:tcPr>
                </a:tc>
                <a:tc>
                  <a:txBody>
                    <a:bodyPr/>
                    <a:lstStyle/>
                    <a:p>
                      <a:pPr marL="90805" marR="0">
                        <a:lnSpc>
                          <a:spcPct val="107000"/>
                        </a:lnSpc>
                        <a:spcBef>
                          <a:spcPts val="495"/>
                        </a:spcBef>
                        <a:spcAft>
                          <a:spcPts val="0"/>
                        </a:spcAft>
                      </a:pP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Sp:</a:t>
                      </a:r>
                      <a:r>
                        <a:rPr lang="en-US" sz="1400" spc="-6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0.97</a:t>
                      </a:r>
                      <a:r>
                        <a:rPr lang="en-US" sz="14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(95%</a:t>
                      </a:r>
                      <a:r>
                        <a:rPr lang="en-US" sz="14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CrI:</a:t>
                      </a:r>
                      <a:r>
                        <a:rPr lang="en-US" sz="1400" spc="-5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0.87–0.99)</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256540" algn="ctr">
                        <a:lnSpc>
                          <a:spcPct val="107000"/>
                        </a:lnSpc>
                        <a:spcBef>
                          <a:spcPts val="495"/>
                        </a:spcBef>
                        <a:spcAft>
                          <a:spcPts val="0"/>
                        </a:spcAft>
                      </a:pPr>
                      <a:r>
                        <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rPr>
                        <a:t>        3</a:t>
                      </a:r>
                      <a:r>
                        <a:rPr lang="en-US" sz="1400" spc="-2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10">
                          <a:effectLst/>
                          <a:latin typeface="Microsoft Sans Serif" panose="020B0604020202020204" pitchFamily="34" charset="0"/>
                          <a:ea typeface="Microsoft Sans Serif" panose="020B0604020202020204" pitchFamily="34" charset="0"/>
                          <a:cs typeface="Times New Roman" panose="02020603050405020304" pitchFamily="18" charset="0"/>
                        </a:rPr>
                        <a:t>(815)</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180975" marR="172085"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Moderate</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960</a:t>
                      </a:r>
                      <a:r>
                        <a:rPr lang="en-US" sz="1400" spc="-4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4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35">
                          <a:effectLst/>
                          <a:latin typeface="Microsoft Sans Serif" panose="020B0604020202020204" pitchFamily="34" charset="0"/>
                          <a:ea typeface="Microsoft Sans Serif" panose="020B0604020202020204" pitchFamily="34" charset="0"/>
                          <a:cs typeface="Times New Roman" panose="02020603050405020304" pitchFamily="18" charset="0"/>
                        </a:rPr>
                        <a:t>30</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74930" marR="65405" algn="ctr">
                        <a:lnSpc>
                          <a:spcPct val="107000"/>
                        </a:lnSpc>
                        <a:spcBef>
                          <a:spcPts val="495"/>
                        </a:spcBef>
                        <a:spcAft>
                          <a:spcPts val="0"/>
                        </a:spcAft>
                      </a:pP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873</a:t>
                      </a:r>
                      <a:r>
                        <a:rPr lang="en-US" sz="1400" spc="-4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4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400" spc="-45">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35">
                          <a:effectLst/>
                          <a:latin typeface="Microsoft Sans Serif" panose="020B0604020202020204" pitchFamily="34" charset="0"/>
                          <a:ea typeface="Microsoft Sans Serif" panose="020B0604020202020204" pitchFamily="34" charset="0"/>
                          <a:cs typeface="Times New Roman" panose="02020603050405020304" pitchFamily="18" charset="0"/>
                        </a:rPr>
                        <a:t>27</a:t>
                      </a:r>
                      <a:endParaRPr lang="en-US" sz="1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tc>
                  <a:txBody>
                    <a:bodyPr/>
                    <a:lstStyle/>
                    <a:p>
                      <a:pPr marL="0" marR="69215" algn="r">
                        <a:lnSpc>
                          <a:spcPct val="107000"/>
                        </a:lnSpc>
                        <a:spcBef>
                          <a:spcPts val="495"/>
                        </a:spcBef>
                        <a:spcAft>
                          <a:spcPts val="0"/>
                        </a:spcAft>
                      </a:pP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TN:</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679</a:t>
                      </a:r>
                      <a:r>
                        <a:rPr lang="en-US" sz="14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a:t>
                      </a:r>
                      <a:r>
                        <a:rPr lang="en-US" sz="1400" spc="-40"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20" dirty="0">
                          <a:effectLst/>
                          <a:latin typeface="Microsoft Sans Serif" panose="020B0604020202020204" pitchFamily="34" charset="0"/>
                          <a:ea typeface="Microsoft Sans Serif" panose="020B0604020202020204" pitchFamily="34" charset="0"/>
                          <a:cs typeface="Times New Roman" panose="02020603050405020304" pitchFamily="18" charset="0"/>
                        </a:rPr>
                        <a:t>FP:</a:t>
                      </a:r>
                      <a:r>
                        <a:rPr lang="en-US" sz="1400" spc="-45" dirty="0">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400" spc="-35" dirty="0">
                          <a:effectLst/>
                          <a:latin typeface="Microsoft Sans Serif" panose="020B0604020202020204" pitchFamily="34" charset="0"/>
                          <a:ea typeface="Microsoft Sans Serif" panose="020B0604020202020204" pitchFamily="34" charset="0"/>
                          <a:cs typeface="Times New Roman" panose="02020603050405020304" pitchFamily="18" charset="0"/>
                        </a:rPr>
                        <a:t>21</a:t>
                      </a:r>
                      <a:endParaRPr lang="en-US" sz="1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0" marR="0" marT="0" marB="0">
                    <a:lnL>
                      <a:noFill/>
                    </a:lnL>
                    <a:lnR>
                      <a:noFill/>
                    </a:lnR>
                    <a:lnT w="12700" cap="flat" cmpd="sng" algn="ctr">
                      <a:solidFill>
                        <a:srgbClr val="009649"/>
                      </a:solidFill>
                      <a:prstDash val="solid"/>
                      <a:round/>
                      <a:headEnd type="none" w="med" len="med"/>
                      <a:tailEnd type="none" w="med" len="med"/>
                    </a:lnT>
                    <a:lnB w="12700" cap="flat" cmpd="sng" algn="ctr">
                      <a:solidFill>
                        <a:srgbClr val="009649"/>
                      </a:solidFill>
                      <a:prstDash val="solid"/>
                      <a:round/>
                      <a:headEnd type="none" w="med" len="med"/>
                      <a:tailEnd type="none" w="med" len="med"/>
                    </a:lnB>
                  </a:tcPr>
                </a:tc>
                <a:extLst>
                  <a:ext uri="{0D108BD9-81ED-4DB2-BD59-A6C34878D82A}">
                    <a16:rowId xmlns:a16="http://schemas.microsoft.com/office/drawing/2014/main" val="1325172350"/>
                  </a:ext>
                </a:extLst>
              </a:tr>
            </a:tbl>
          </a:graphicData>
        </a:graphic>
      </p:graphicFrame>
      <p:sp>
        <p:nvSpPr>
          <p:cNvPr id="2" name="TextBox 1">
            <a:extLst>
              <a:ext uri="{FF2B5EF4-FFF2-40B4-BE49-F238E27FC236}">
                <a16:creationId xmlns:a16="http://schemas.microsoft.com/office/drawing/2014/main" id="{41CA49A3-0666-15BC-BED2-9F6DA01CF915}"/>
              </a:ext>
            </a:extLst>
          </p:cNvPr>
          <p:cNvSpPr txBox="1"/>
          <p:nvPr/>
        </p:nvSpPr>
        <p:spPr>
          <a:xfrm>
            <a:off x="65726" y="287068"/>
            <a:ext cx="9382019" cy="400110"/>
          </a:xfrm>
          <a:prstGeom prst="rect">
            <a:avLst/>
          </a:prstGeom>
          <a:noFill/>
        </p:spPr>
        <p:txBody>
          <a:bodyPr wrap="square">
            <a:spAutoFit/>
          </a:bodyPr>
          <a:lstStyle/>
          <a:p>
            <a:pPr algn="l"/>
            <a:r>
              <a:rPr lang="en-US" sz="2000" kern="0" dirty="0">
                <a:solidFill>
                  <a:schemeClr val="bg1"/>
                </a:solidFill>
                <a:latin typeface="Source Sans Pro" panose="020B0503030403020204" pitchFamily="34" charset="0"/>
                <a:cs typeface="Calibri" panose="020F0502020204030204" pitchFamily="34" charset="0"/>
              </a:rPr>
              <a:t>Evidence 2 : Initial tests for diagnosis of TB without drug-resistance detection</a:t>
            </a:r>
            <a:endParaRPr lang="en-GB" sz="2000" kern="0" dirty="0">
              <a:solidFill>
                <a:schemeClr val="bg1"/>
              </a:solidFill>
              <a:latin typeface="Source Sans Pro" panose="020B0503030403020204" pitchFamily="34" charset="0"/>
              <a:cs typeface="Calibri" panose="020F0502020204030204" pitchFamily="34" charset="0"/>
            </a:endParaRPr>
          </a:p>
        </p:txBody>
      </p:sp>
      <p:sp>
        <p:nvSpPr>
          <p:cNvPr id="3" name="Footer Placeholder 1">
            <a:extLst>
              <a:ext uri="{FF2B5EF4-FFF2-40B4-BE49-F238E27FC236}">
                <a16:creationId xmlns:a16="http://schemas.microsoft.com/office/drawing/2014/main" id="{A9F775CC-1B70-E597-D261-05D5097C3549}"/>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
        <p:nvSpPr>
          <p:cNvPr id="5" name="Slide Number Placeholder 2">
            <a:extLst>
              <a:ext uri="{FF2B5EF4-FFF2-40B4-BE49-F238E27FC236}">
                <a16:creationId xmlns:a16="http://schemas.microsoft.com/office/drawing/2014/main" id="{CE981627-A9EF-43E6-4F82-B07784C95FE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5</a:t>
            </a:fld>
            <a:endParaRPr lang="en-GB" dirty="0"/>
          </a:p>
        </p:txBody>
      </p:sp>
    </p:spTree>
    <p:extLst>
      <p:ext uri="{BB962C8B-B14F-4D97-AF65-F5344CB8AC3E}">
        <p14:creationId xmlns:p14="http://schemas.microsoft.com/office/powerpoint/2010/main" val="700588536"/>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D5E2FA-E685-4203-A70D-A845887F6FE8}"/>
              </a:ext>
            </a:extLst>
          </p:cNvPr>
          <p:cNvPicPr>
            <a:picLocks noChangeAspect="1"/>
          </p:cNvPicPr>
          <p:nvPr/>
        </p:nvPicPr>
        <p:blipFill>
          <a:blip r:embed="rId3"/>
          <a:stretch>
            <a:fillRect/>
          </a:stretch>
        </p:blipFill>
        <p:spPr>
          <a:xfrm>
            <a:off x="139742" y="3345026"/>
            <a:ext cx="9842644" cy="2172802"/>
          </a:xfrm>
          <a:prstGeom prst="rect">
            <a:avLst/>
          </a:prstGeom>
        </p:spPr>
      </p:pic>
      <p:pic>
        <p:nvPicPr>
          <p:cNvPr id="6" name="Picture 5">
            <a:extLst>
              <a:ext uri="{FF2B5EF4-FFF2-40B4-BE49-F238E27FC236}">
                <a16:creationId xmlns:a16="http://schemas.microsoft.com/office/drawing/2014/main" id="{0FBFE05A-755F-4EEC-AEDF-E1B2518918E4}"/>
              </a:ext>
            </a:extLst>
          </p:cNvPr>
          <p:cNvPicPr>
            <a:picLocks noChangeAspect="1"/>
          </p:cNvPicPr>
          <p:nvPr/>
        </p:nvPicPr>
        <p:blipFill>
          <a:blip r:embed="rId4"/>
          <a:stretch>
            <a:fillRect/>
          </a:stretch>
        </p:blipFill>
        <p:spPr>
          <a:xfrm>
            <a:off x="1600015" y="1559713"/>
            <a:ext cx="10140594" cy="1513296"/>
          </a:xfrm>
          <a:prstGeom prst="rect">
            <a:avLst/>
          </a:prstGeom>
        </p:spPr>
      </p:pic>
      <p:pic>
        <p:nvPicPr>
          <p:cNvPr id="9" name="Picture 8">
            <a:extLst>
              <a:ext uri="{FF2B5EF4-FFF2-40B4-BE49-F238E27FC236}">
                <a16:creationId xmlns:a16="http://schemas.microsoft.com/office/drawing/2014/main" id="{05DD0DB6-64C1-4180-835E-E5DC48103BE8}"/>
              </a:ext>
            </a:extLst>
          </p:cNvPr>
          <p:cNvPicPr>
            <a:picLocks noChangeAspect="1"/>
          </p:cNvPicPr>
          <p:nvPr/>
        </p:nvPicPr>
        <p:blipFill>
          <a:blip r:embed="rId5"/>
          <a:stretch>
            <a:fillRect/>
          </a:stretch>
        </p:blipFill>
        <p:spPr>
          <a:xfrm>
            <a:off x="1600015" y="937842"/>
            <a:ext cx="10140594" cy="585067"/>
          </a:xfrm>
          <a:prstGeom prst="rect">
            <a:avLst/>
          </a:prstGeom>
        </p:spPr>
      </p:pic>
      <p:sp>
        <p:nvSpPr>
          <p:cNvPr id="12" name="TextBox 11">
            <a:extLst>
              <a:ext uri="{FF2B5EF4-FFF2-40B4-BE49-F238E27FC236}">
                <a16:creationId xmlns:a16="http://schemas.microsoft.com/office/drawing/2014/main" id="{0406F3F8-37BE-478B-8D5A-A041C81D3D34}"/>
              </a:ext>
            </a:extLst>
          </p:cNvPr>
          <p:cNvSpPr txBox="1"/>
          <p:nvPr/>
        </p:nvSpPr>
        <p:spPr>
          <a:xfrm>
            <a:off x="10294706" y="3853314"/>
            <a:ext cx="1592495" cy="923330"/>
          </a:xfrm>
          <a:prstGeom prst="rect">
            <a:avLst/>
          </a:prstGeom>
          <a:noFill/>
        </p:spPr>
        <p:txBody>
          <a:bodyPr wrap="square" rtlCol="0">
            <a:spAutoFit/>
          </a:bodyPr>
          <a:lstStyle/>
          <a:p>
            <a:pPr algn="ctr"/>
            <a:r>
              <a:rPr lang="en-US" sz="1800" kern="0" dirty="0" err="1">
                <a:solidFill>
                  <a:schemeClr val="tx1"/>
                </a:solidFill>
                <a:latin typeface="Source Sans Pro" panose="020B0503030403020204" pitchFamily="34" charset="0"/>
                <a:ea typeface="+mj-ea"/>
                <a:cs typeface="Calibri" panose="020F0502020204030204" pitchFamily="34" charset="0"/>
              </a:rPr>
              <a:t>Fq</a:t>
            </a:r>
            <a:endParaRPr lang="en-US" sz="1800" kern="0" dirty="0">
              <a:solidFill>
                <a:schemeClr val="tx1"/>
              </a:solidFill>
              <a:latin typeface="Source Sans Pro" panose="020B0503030403020204" pitchFamily="34" charset="0"/>
              <a:ea typeface="+mj-ea"/>
              <a:cs typeface="Calibri" panose="020F0502020204030204" pitchFamily="34" charset="0"/>
            </a:endParaRPr>
          </a:p>
          <a:p>
            <a:pPr algn="ctr"/>
            <a:r>
              <a:rPr lang="en-US" sz="1800" kern="0" dirty="0">
                <a:solidFill>
                  <a:schemeClr val="tx1"/>
                </a:solidFill>
                <a:latin typeface="Source Sans Pro" panose="020B0503030403020204" pitchFamily="34" charset="0"/>
                <a:ea typeface="+mj-ea"/>
                <a:cs typeface="Calibri" panose="020F0502020204030204" pitchFamily="34" charset="0"/>
              </a:rPr>
              <a:t>resistance detection</a:t>
            </a:r>
          </a:p>
        </p:txBody>
      </p:sp>
      <p:sp>
        <p:nvSpPr>
          <p:cNvPr id="13" name="TextBox 12">
            <a:extLst>
              <a:ext uri="{FF2B5EF4-FFF2-40B4-BE49-F238E27FC236}">
                <a16:creationId xmlns:a16="http://schemas.microsoft.com/office/drawing/2014/main" id="{50C4ED3E-37D8-47BB-8C47-DF20EADFD4CF}"/>
              </a:ext>
            </a:extLst>
          </p:cNvPr>
          <p:cNvSpPr txBox="1"/>
          <p:nvPr/>
        </p:nvSpPr>
        <p:spPr>
          <a:xfrm>
            <a:off x="0" y="1630203"/>
            <a:ext cx="1351050" cy="830997"/>
          </a:xfrm>
          <a:prstGeom prst="rect">
            <a:avLst/>
          </a:prstGeom>
          <a:noFill/>
        </p:spPr>
        <p:txBody>
          <a:bodyPr wrap="square" rtlCol="0">
            <a:spAutoFit/>
          </a:bodyPr>
          <a:lstStyle/>
          <a:p>
            <a:pPr algn="ctr"/>
            <a:r>
              <a:rPr lang="en-US" sz="1600" kern="0" dirty="0">
                <a:solidFill>
                  <a:schemeClr val="tx1"/>
                </a:solidFill>
                <a:latin typeface="Source Sans Pro" panose="020B0503030403020204" pitchFamily="34" charset="0"/>
                <a:ea typeface="+mj-ea"/>
                <a:cs typeface="Calibri" panose="020F0502020204030204" pitchFamily="34" charset="0"/>
              </a:rPr>
              <a:t>INH</a:t>
            </a:r>
          </a:p>
          <a:p>
            <a:pPr algn="ctr"/>
            <a:r>
              <a:rPr lang="en-US" sz="1600" kern="0" dirty="0">
                <a:solidFill>
                  <a:schemeClr val="tx1"/>
                </a:solidFill>
                <a:latin typeface="Source Sans Pro" panose="020B0503030403020204" pitchFamily="34" charset="0"/>
                <a:ea typeface="+mj-ea"/>
                <a:cs typeface="Calibri" panose="020F0502020204030204" pitchFamily="34" charset="0"/>
              </a:rPr>
              <a:t>resistance detection</a:t>
            </a:r>
          </a:p>
        </p:txBody>
      </p:sp>
      <p:sp>
        <p:nvSpPr>
          <p:cNvPr id="3" name="TextBox 2">
            <a:extLst>
              <a:ext uri="{FF2B5EF4-FFF2-40B4-BE49-F238E27FC236}">
                <a16:creationId xmlns:a16="http://schemas.microsoft.com/office/drawing/2014/main" id="{5546CD38-EE97-AD56-AF7F-BFC3D19757E2}"/>
              </a:ext>
            </a:extLst>
          </p:cNvPr>
          <p:cNvSpPr txBox="1"/>
          <p:nvPr/>
        </p:nvSpPr>
        <p:spPr>
          <a:xfrm>
            <a:off x="87242" y="297826"/>
            <a:ext cx="9382019" cy="384721"/>
          </a:xfrm>
          <a:prstGeom prst="rect">
            <a:avLst/>
          </a:prstGeom>
          <a:noFill/>
        </p:spPr>
        <p:txBody>
          <a:bodyPr wrap="square">
            <a:spAutoFit/>
          </a:bodyPr>
          <a:lstStyle/>
          <a:p>
            <a:r>
              <a:rPr lang="en-US" sz="1900" kern="0" dirty="0">
                <a:solidFill>
                  <a:schemeClr val="bg1"/>
                </a:solidFill>
                <a:latin typeface="Source Sans Pro" panose="020B0503030403020204" pitchFamily="34" charset="0"/>
                <a:cs typeface="Calibri" panose="020F0502020204030204" pitchFamily="34" charset="0"/>
              </a:rPr>
              <a:t>Evidence 3 : Follow on diagnostic tests for detection of additional drug-resistance</a:t>
            </a:r>
            <a:endParaRPr lang="en-GB" sz="1900" kern="0" dirty="0">
              <a:solidFill>
                <a:schemeClr val="bg1"/>
              </a:solidFill>
              <a:latin typeface="Source Sans Pro" panose="020B0503030403020204" pitchFamily="34" charset="0"/>
              <a:cs typeface="Calibri" panose="020F0502020204030204" pitchFamily="34" charset="0"/>
            </a:endParaRPr>
          </a:p>
        </p:txBody>
      </p:sp>
      <p:sp>
        <p:nvSpPr>
          <p:cNvPr id="5" name="Slide Number Placeholder 2">
            <a:extLst>
              <a:ext uri="{FF2B5EF4-FFF2-40B4-BE49-F238E27FC236}">
                <a16:creationId xmlns:a16="http://schemas.microsoft.com/office/drawing/2014/main" id="{893D543E-4AA8-F56A-760F-92480A7A23F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6</a:t>
            </a:fld>
            <a:endParaRPr lang="en-GB" dirty="0"/>
          </a:p>
        </p:txBody>
      </p:sp>
      <p:sp>
        <p:nvSpPr>
          <p:cNvPr id="7" name="Footer Placeholder 1">
            <a:extLst>
              <a:ext uri="{FF2B5EF4-FFF2-40B4-BE49-F238E27FC236}">
                <a16:creationId xmlns:a16="http://schemas.microsoft.com/office/drawing/2014/main" id="{FC262377-B915-71D4-C72E-BA65DFC1D311}"/>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2406335456"/>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C070D5-01BE-447C-85EB-C43F2552E609}"/>
              </a:ext>
            </a:extLst>
          </p:cNvPr>
          <p:cNvSpPr>
            <a:spLocks noGrp="1"/>
          </p:cNvSpPr>
          <p:nvPr>
            <p:ph type="sldNum" sz="quarter" idx="12"/>
          </p:nvPr>
        </p:nvSpPr>
        <p:spPr/>
        <p:txBody>
          <a:bodyPr/>
          <a:lstStyle/>
          <a:p>
            <a:fld id="{92E002D6-D190-45E2-A289-FEFF1EC166F2}" type="slidenum">
              <a:rPr lang="en-GB" smtClean="0"/>
              <a:pPr/>
              <a:t>7</a:t>
            </a:fld>
            <a:endParaRPr lang="en-GB" dirty="0"/>
          </a:p>
        </p:txBody>
      </p:sp>
      <p:pic>
        <p:nvPicPr>
          <p:cNvPr id="4" name="Content Placeholder 8">
            <a:extLst>
              <a:ext uri="{FF2B5EF4-FFF2-40B4-BE49-F238E27FC236}">
                <a16:creationId xmlns:a16="http://schemas.microsoft.com/office/drawing/2014/main" id="{FFFE71E3-1D2A-47A4-90C6-0714C244EB63}"/>
              </a:ext>
            </a:extLst>
          </p:cNvPr>
          <p:cNvPicPr>
            <a:picLocks noChangeAspect="1"/>
          </p:cNvPicPr>
          <p:nvPr/>
        </p:nvPicPr>
        <p:blipFill>
          <a:blip r:embed="rId2"/>
          <a:stretch>
            <a:fillRect/>
          </a:stretch>
        </p:blipFill>
        <p:spPr>
          <a:xfrm>
            <a:off x="450679" y="948719"/>
            <a:ext cx="6904457" cy="2879371"/>
          </a:xfrm>
          <a:prstGeom prst="rect">
            <a:avLst/>
          </a:prstGeom>
        </p:spPr>
      </p:pic>
      <p:sp>
        <p:nvSpPr>
          <p:cNvPr id="5" name="TextBox 4">
            <a:extLst>
              <a:ext uri="{FF2B5EF4-FFF2-40B4-BE49-F238E27FC236}">
                <a16:creationId xmlns:a16="http://schemas.microsoft.com/office/drawing/2014/main" id="{7A203914-AC72-45C1-A4D1-D79A113A9785}"/>
              </a:ext>
            </a:extLst>
          </p:cNvPr>
          <p:cNvSpPr txBox="1"/>
          <p:nvPr/>
        </p:nvSpPr>
        <p:spPr>
          <a:xfrm>
            <a:off x="132113" y="200806"/>
            <a:ext cx="10983076" cy="584775"/>
          </a:xfrm>
          <a:prstGeom prst="rect">
            <a:avLst/>
          </a:prstGeom>
          <a:noFill/>
        </p:spPr>
        <p:txBody>
          <a:bodyPr wrap="square" rtlCol="0">
            <a:spAutoFit/>
          </a:bodyPr>
          <a:lstStyle/>
          <a:p>
            <a:r>
              <a:rPr lang="en-US" sz="3200" dirty="0">
                <a:solidFill>
                  <a:schemeClr val="bg1"/>
                </a:solidFill>
              </a:rPr>
              <a:t>WHO recommended diagnostic tests for TB</a:t>
            </a:r>
          </a:p>
        </p:txBody>
      </p:sp>
      <p:pic>
        <p:nvPicPr>
          <p:cNvPr id="7" name="Picture 6">
            <a:extLst>
              <a:ext uri="{FF2B5EF4-FFF2-40B4-BE49-F238E27FC236}">
                <a16:creationId xmlns:a16="http://schemas.microsoft.com/office/drawing/2014/main" id="{37A9B229-70F2-4D5C-8BD6-32B1A4F824AF}"/>
              </a:ext>
            </a:extLst>
          </p:cNvPr>
          <p:cNvPicPr>
            <a:picLocks noChangeAspect="1"/>
          </p:cNvPicPr>
          <p:nvPr/>
        </p:nvPicPr>
        <p:blipFill>
          <a:blip r:embed="rId3"/>
          <a:stretch>
            <a:fillRect/>
          </a:stretch>
        </p:blipFill>
        <p:spPr>
          <a:xfrm>
            <a:off x="8811401" y="483698"/>
            <a:ext cx="2445162" cy="1923329"/>
          </a:xfrm>
          <a:prstGeom prst="rect">
            <a:avLst/>
          </a:prstGeom>
        </p:spPr>
      </p:pic>
      <p:sp>
        <p:nvSpPr>
          <p:cNvPr id="8" name="TextBox 7">
            <a:extLst>
              <a:ext uri="{FF2B5EF4-FFF2-40B4-BE49-F238E27FC236}">
                <a16:creationId xmlns:a16="http://schemas.microsoft.com/office/drawing/2014/main" id="{47F0D12A-A146-4825-96E2-CF99D7E8C27D}"/>
              </a:ext>
            </a:extLst>
          </p:cNvPr>
          <p:cNvSpPr txBox="1"/>
          <p:nvPr/>
        </p:nvSpPr>
        <p:spPr>
          <a:xfrm>
            <a:off x="8646971" y="2570165"/>
            <a:ext cx="2774022" cy="261610"/>
          </a:xfrm>
          <a:prstGeom prst="rect">
            <a:avLst/>
          </a:prstGeom>
          <a:noFill/>
        </p:spPr>
        <p:txBody>
          <a:bodyPr wrap="square" rtlCol="0">
            <a:spAutoFit/>
          </a:bodyPr>
          <a:lstStyle/>
          <a:p>
            <a:pPr algn="ctr"/>
            <a:r>
              <a:rPr lang="en-US" sz="1100" i="1" dirty="0">
                <a:solidFill>
                  <a:srgbClr val="616265"/>
                </a:solidFill>
                <a:latin typeface="Frutiger Neue LT"/>
              </a:rPr>
              <a:t>LF-LAM</a:t>
            </a:r>
          </a:p>
        </p:txBody>
      </p:sp>
      <p:pic>
        <p:nvPicPr>
          <p:cNvPr id="10" name="Picture 9">
            <a:extLst>
              <a:ext uri="{FF2B5EF4-FFF2-40B4-BE49-F238E27FC236}">
                <a16:creationId xmlns:a16="http://schemas.microsoft.com/office/drawing/2014/main" id="{4B3FF287-C1DD-42F2-B083-E116C93FD87B}"/>
              </a:ext>
            </a:extLst>
          </p:cNvPr>
          <p:cNvPicPr>
            <a:picLocks noChangeAspect="1"/>
          </p:cNvPicPr>
          <p:nvPr/>
        </p:nvPicPr>
        <p:blipFill>
          <a:blip r:embed="rId4"/>
          <a:stretch>
            <a:fillRect/>
          </a:stretch>
        </p:blipFill>
        <p:spPr>
          <a:xfrm>
            <a:off x="8530407" y="3558799"/>
            <a:ext cx="1425252" cy="2182417"/>
          </a:xfrm>
          <a:prstGeom prst="rect">
            <a:avLst/>
          </a:prstGeom>
        </p:spPr>
      </p:pic>
      <p:pic>
        <p:nvPicPr>
          <p:cNvPr id="12" name="Picture 11">
            <a:extLst>
              <a:ext uri="{FF2B5EF4-FFF2-40B4-BE49-F238E27FC236}">
                <a16:creationId xmlns:a16="http://schemas.microsoft.com/office/drawing/2014/main" id="{EED8074D-3695-4E9F-A8F4-C8783822B1C6}"/>
              </a:ext>
            </a:extLst>
          </p:cNvPr>
          <p:cNvPicPr>
            <a:picLocks noChangeAspect="1"/>
          </p:cNvPicPr>
          <p:nvPr/>
        </p:nvPicPr>
        <p:blipFill>
          <a:blip r:embed="rId5"/>
          <a:stretch>
            <a:fillRect/>
          </a:stretch>
        </p:blipFill>
        <p:spPr>
          <a:xfrm>
            <a:off x="10033982" y="3558799"/>
            <a:ext cx="1887794" cy="1445342"/>
          </a:xfrm>
          <a:prstGeom prst="rect">
            <a:avLst/>
          </a:prstGeom>
        </p:spPr>
      </p:pic>
      <p:sp>
        <p:nvSpPr>
          <p:cNvPr id="13" name="TextBox 12">
            <a:extLst>
              <a:ext uri="{FF2B5EF4-FFF2-40B4-BE49-F238E27FC236}">
                <a16:creationId xmlns:a16="http://schemas.microsoft.com/office/drawing/2014/main" id="{8CC1D1CF-D678-42AE-BD0F-1E4485EC5149}"/>
              </a:ext>
            </a:extLst>
          </p:cNvPr>
          <p:cNvSpPr txBox="1"/>
          <p:nvPr/>
        </p:nvSpPr>
        <p:spPr>
          <a:xfrm>
            <a:off x="10033982" y="5250094"/>
            <a:ext cx="1887794" cy="600164"/>
          </a:xfrm>
          <a:prstGeom prst="rect">
            <a:avLst/>
          </a:prstGeom>
          <a:noFill/>
        </p:spPr>
        <p:txBody>
          <a:bodyPr wrap="square" rtlCol="0">
            <a:spAutoFit/>
          </a:bodyPr>
          <a:lstStyle/>
          <a:p>
            <a:r>
              <a:rPr lang="en-US" sz="1100" b="1" i="1" u="none" strike="noStrike" baseline="0" dirty="0" err="1">
                <a:solidFill>
                  <a:srgbClr val="616265"/>
                </a:solidFill>
                <a:latin typeface="Frutiger Neue LT"/>
              </a:rPr>
              <a:t>Nipro</a:t>
            </a:r>
            <a:r>
              <a:rPr lang="en-US" sz="1100" b="1" i="1" u="none" strike="noStrike" baseline="0" dirty="0">
                <a:solidFill>
                  <a:srgbClr val="616265"/>
                </a:solidFill>
                <a:latin typeface="Frutiger Neue LT"/>
              </a:rPr>
              <a:t> </a:t>
            </a:r>
            <a:r>
              <a:rPr lang="en-US" sz="1100" b="1" i="1" u="none" strike="noStrike" baseline="0" dirty="0" err="1">
                <a:solidFill>
                  <a:srgbClr val="616265"/>
                </a:solidFill>
                <a:latin typeface="Frutiger Neue LT"/>
              </a:rPr>
              <a:t>GenoScholar</a:t>
            </a:r>
            <a:r>
              <a:rPr lang="en-US" sz="1100" b="1" i="1" u="none" strike="noStrike" baseline="0" dirty="0">
                <a:solidFill>
                  <a:srgbClr val="616265"/>
                </a:solidFill>
                <a:latin typeface="Frutiger Neue LT"/>
              </a:rPr>
              <a:t> PZA-TB II strip and </a:t>
            </a:r>
            <a:r>
              <a:rPr lang="en-US" sz="1100" b="1" i="1" u="none" strike="noStrike" baseline="0" dirty="0" err="1">
                <a:solidFill>
                  <a:srgbClr val="616265"/>
                </a:solidFill>
                <a:latin typeface="Frutiger Neue LT"/>
              </a:rPr>
              <a:t>Nipro</a:t>
            </a:r>
            <a:r>
              <a:rPr lang="en-US" sz="1100" b="1" i="1" u="none" strike="noStrike" baseline="0" dirty="0">
                <a:solidFill>
                  <a:srgbClr val="616265"/>
                </a:solidFill>
                <a:latin typeface="Frutiger Neue LT"/>
              </a:rPr>
              <a:t> </a:t>
            </a:r>
            <a:r>
              <a:rPr lang="en-US" sz="1100" b="1" i="1" u="none" strike="noStrike" baseline="0" dirty="0" err="1">
                <a:solidFill>
                  <a:srgbClr val="616265"/>
                </a:solidFill>
                <a:latin typeface="Frutiger Neue LT"/>
              </a:rPr>
              <a:t>GenoScholar</a:t>
            </a:r>
            <a:r>
              <a:rPr lang="en-US" sz="1100" b="1" i="1" u="none" strike="noStrike" baseline="0" dirty="0">
                <a:solidFill>
                  <a:srgbClr val="616265"/>
                </a:solidFill>
                <a:latin typeface="Frutiger Neue LT"/>
              </a:rPr>
              <a:t> PZA-TB II Kit Contents </a:t>
            </a:r>
            <a:endParaRPr lang="en-US" sz="2400" i="1" dirty="0"/>
          </a:p>
        </p:txBody>
      </p:sp>
      <p:pic>
        <p:nvPicPr>
          <p:cNvPr id="17" name="Picture 16">
            <a:extLst>
              <a:ext uri="{FF2B5EF4-FFF2-40B4-BE49-F238E27FC236}">
                <a16:creationId xmlns:a16="http://schemas.microsoft.com/office/drawing/2014/main" id="{A1503F3E-4956-4057-994C-A78B0EF3BC4C}"/>
              </a:ext>
            </a:extLst>
          </p:cNvPr>
          <p:cNvPicPr>
            <a:picLocks noChangeAspect="1"/>
          </p:cNvPicPr>
          <p:nvPr/>
        </p:nvPicPr>
        <p:blipFill>
          <a:blip r:embed="rId6"/>
          <a:stretch>
            <a:fillRect/>
          </a:stretch>
        </p:blipFill>
        <p:spPr>
          <a:xfrm>
            <a:off x="6545369" y="3850432"/>
            <a:ext cx="1619535" cy="2405010"/>
          </a:xfrm>
          <a:prstGeom prst="rect">
            <a:avLst/>
          </a:prstGeom>
        </p:spPr>
      </p:pic>
      <p:pic>
        <p:nvPicPr>
          <p:cNvPr id="19" name="Picture 18">
            <a:extLst>
              <a:ext uri="{FF2B5EF4-FFF2-40B4-BE49-F238E27FC236}">
                <a16:creationId xmlns:a16="http://schemas.microsoft.com/office/drawing/2014/main" id="{55A1FD51-8FE9-4B60-9B6A-B6A6AB1B16A8}"/>
              </a:ext>
            </a:extLst>
          </p:cNvPr>
          <p:cNvPicPr>
            <a:picLocks noChangeAspect="1"/>
          </p:cNvPicPr>
          <p:nvPr/>
        </p:nvPicPr>
        <p:blipFill>
          <a:blip r:embed="rId7"/>
          <a:stretch>
            <a:fillRect/>
          </a:stretch>
        </p:blipFill>
        <p:spPr>
          <a:xfrm>
            <a:off x="3398588" y="3888701"/>
            <a:ext cx="2070422" cy="2446104"/>
          </a:xfrm>
          <a:prstGeom prst="rect">
            <a:avLst/>
          </a:prstGeom>
        </p:spPr>
      </p:pic>
      <p:sp>
        <p:nvSpPr>
          <p:cNvPr id="20" name="TextBox 19">
            <a:extLst>
              <a:ext uri="{FF2B5EF4-FFF2-40B4-BE49-F238E27FC236}">
                <a16:creationId xmlns:a16="http://schemas.microsoft.com/office/drawing/2014/main" id="{EAB4985B-1883-44E2-883E-786B8D3E48CC}"/>
              </a:ext>
            </a:extLst>
          </p:cNvPr>
          <p:cNvSpPr txBox="1"/>
          <p:nvPr/>
        </p:nvSpPr>
        <p:spPr>
          <a:xfrm>
            <a:off x="2956249" y="6228801"/>
            <a:ext cx="1259178" cy="261610"/>
          </a:xfrm>
          <a:prstGeom prst="rect">
            <a:avLst/>
          </a:prstGeom>
          <a:noFill/>
        </p:spPr>
        <p:txBody>
          <a:bodyPr wrap="square" rtlCol="0">
            <a:spAutoFit/>
          </a:bodyPr>
          <a:lstStyle/>
          <a:p>
            <a:r>
              <a:rPr lang="en-US" sz="1100" i="1" dirty="0">
                <a:solidFill>
                  <a:srgbClr val="616265"/>
                </a:solidFill>
                <a:latin typeface="Frutiger Neue LT"/>
              </a:rPr>
              <a:t>FL-LPA</a:t>
            </a:r>
          </a:p>
        </p:txBody>
      </p:sp>
      <p:sp>
        <p:nvSpPr>
          <p:cNvPr id="21" name="TextBox 20">
            <a:extLst>
              <a:ext uri="{FF2B5EF4-FFF2-40B4-BE49-F238E27FC236}">
                <a16:creationId xmlns:a16="http://schemas.microsoft.com/office/drawing/2014/main" id="{41AE4C25-D2CB-44F0-BF85-3A2168AD7986}"/>
              </a:ext>
            </a:extLst>
          </p:cNvPr>
          <p:cNvSpPr txBox="1"/>
          <p:nvPr/>
        </p:nvSpPr>
        <p:spPr>
          <a:xfrm>
            <a:off x="5911349" y="6300190"/>
            <a:ext cx="1259178" cy="261610"/>
          </a:xfrm>
          <a:prstGeom prst="rect">
            <a:avLst/>
          </a:prstGeom>
          <a:noFill/>
        </p:spPr>
        <p:txBody>
          <a:bodyPr wrap="square" rtlCol="0">
            <a:spAutoFit/>
          </a:bodyPr>
          <a:lstStyle/>
          <a:p>
            <a:r>
              <a:rPr lang="en-US" sz="1100" i="1" dirty="0">
                <a:solidFill>
                  <a:srgbClr val="616265"/>
                </a:solidFill>
                <a:latin typeface="Frutiger Neue LT"/>
              </a:rPr>
              <a:t>SL-LPA</a:t>
            </a:r>
          </a:p>
        </p:txBody>
      </p:sp>
      <p:sp>
        <p:nvSpPr>
          <p:cNvPr id="6" name="Footer Placeholder 1">
            <a:extLst>
              <a:ext uri="{FF2B5EF4-FFF2-40B4-BE49-F238E27FC236}">
                <a16:creationId xmlns:a16="http://schemas.microsoft.com/office/drawing/2014/main" id="{AC7FAB68-823B-6404-909E-1A53A9F6EC9D}"/>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Tree>
    <p:extLst>
      <p:ext uri="{BB962C8B-B14F-4D97-AF65-F5344CB8AC3E}">
        <p14:creationId xmlns:p14="http://schemas.microsoft.com/office/powerpoint/2010/main" val="384340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0" y="167859"/>
            <a:ext cx="9982386" cy="662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kern="0" dirty="0">
                <a:solidFill>
                  <a:schemeClr val="bg1"/>
                </a:solidFill>
                <a:latin typeface="Source Sans Pro" panose="020B0503030403020204" pitchFamily="34" charset="0"/>
                <a:cs typeface="Calibri" panose="020F0502020204030204" pitchFamily="34" charset="0"/>
              </a:rPr>
              <a:t>Recommendations 1: Initial tests for diagnosis of </a:t>
            </a:r>
            <a:r>
              <a:rPr lang="en-US" sz="1800" kern="0">
                <a:solidFill>
                  <a:schemeClr val="bg1"/>
                </a:solidFill>
                <a:latin typeface="Source Sans Pro" panose="020B0503030403020204" pitchFamily="34" charset="0"/>
                <a:cs typeface="Calibri" panose="020F0502020204030204" pitchFamily="34" charset="0"/>
              </a:rPr>
              <a:t>TB </a:t>
            </a:r>
            <a:r>
              <a:rPr lang="en-US" sz="1800" u="sng" kern="0">
                <a:solidFill>
                  <a:schemeClr val="bg1"/>
                </a:solidFill>
                <a:latin typeface="Source Sans Pro" panose="020B0503030403020204" pitchFamily="34" charset="0"/>
                <a:cs typeface="Calibri" panose="020F0502020204030204" pitchFamily="34" charset="0"/>
              </a:rPr>
              <a:t>with</a:t>
            </a:r>
            <a:r>
              <a:rPr lang="en-US" sz="1800" kern="0">
                <a:solidFill>
                  <a:schemeClr val="bg1"/>
                </a:solidFill>
                <a:latin typeface="Source Sans Pro" panose="020B0503030403020204" pitchFamily="34" charset="0"/>
                <a:cs typeface="Calibri" panose="020F0502020204030204" pitchFamily="34" charset="0"/>
              </a:rPr>
              <a:t> </a:t>
            </a:r>
            <a:r>
              <a:rPr lang="en-US" sz="1800" kern="0" dirty="0">
                <a:solidFill>
                  <a:schemeClr val="bg1"/>
                </a:solidFill>
                <a:latin typeface="Source Sans Pro" panose="020B0503030403020204" pitchFamily="34" charset="0"/>
                <a:cs typeface="Calibri" panose="020F0502020204030204" pitchFamily="34" charset="0"/>
              </a:rPr>
              <a:t>drug-resistance detection</a:t>
            </a:r>
            <a:endParaRPr lang="en-GB" sz="1800" kern="0" dirty="0">
              <a:solidFill>
                <a:schemeClr val="bg1"/>
              </a:solidFill>
              <a:latin typeface="Source Sans Pro" panose="020B0503030403020204" pitchFamily="34" charset="0"/>
              <a:cs typeface="Calibri" panose="020F0502020204030204" pitchFamily="34" charset="0"/>
            </a:endParaRPr>
          </a:p>
        </p:txBody>
      </p:sp>
      <p:sp>
        <p:nvSpPr>
          <p:cNvPr id="11" name="Footer Placeholder 1">
            <a:extLst>
              <a:ext uri="{FF2B5EF4-FFF2-40B4-BE49-F238E27FC236}">
                <a16:creationId xmlns:a16="http://schemas.microsoft.com/office/drawing/2014/main" id="{42DBB8C1-8672-4946-8DE5-62CDDC5DDBAF}"/>
              </a:ext>
            </a:extLst>
          </p:cNvPr>
          <p:cNvSpPr txBox="1">
            <a:spLocks/>
          </p:cNvSpPr>
          <p:nvPr/>
        </p:nvSpPr>
        <p:spPr>
          <a:xfrm>
            <a:off x="132934" y="6071470"/>
            <a:ext cx="8923091" cy="365125"/>
          </a:xfrm>
          <a:prstGeom prst="rect">
            <a:avLst/>
          </a:prstGeom>
        </p:spPr>
        <p:txBody>
          <a:bodyPr/>
          <a:lstStyle>
            <a:defPPr>
              <a:defRPr lang="en-US"/>
            </a:defPPr>
            <a:lvl1pPr algn="l" rtl="0" fontAlgn="base">
              <a:spcBef>
                <a:spcPct val="0"/>
              </a:spcBef>
              <a:spcAft>
                <a:spcPct val="0"/>
              </a:spcAft>
              <a:defRPr sz="1400" b="0" kern="1200">
                <a:solidFill>
                  <a:srgbClr val="8DBEE6"/>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a:lstStyle>
          <a:p>
            <a:pPr algn="l"/>
            <a:r>
              <a:rPr lang="en-US" sz="1050" b="0" i="0" u="none" strike="noStrike" baseline="0" dirty="0">
                <a:solidFill>
                  <a:srgbClr val="000000"/>
                </a:solidFill>
                <a:latin typeface="ArialUnicodeMS"/>
              </a:rPr>
              <a:t>RR- rifampicin resistance; </a:t>
            </a:r>
            <a:r>
              <a:rPr lang="en-US" sz="1050" b="0" i="0" u="none" strike="noStrike" baseline="0" dirty="0" err="1">
                <a:solidFill>
                  <a:srgbClr val="000000"/>
                </a:solidFill>
                <a:latin typeface="ArialUnicodeMS"/>
              </a:rPr>
              <a:t>pDST</a:t>
            </a:r>
            <a:r>
              <a:rPr lang="en-US" sz="1050" b="0" i="0" u="none" strike="noStrike" baseline="0" dirty="0">
                <a:solidFill>
                  <a:srgbClr val="000000"/>
                </a:solidFill>
                <a:latin typeface="ArialUnicodeMS"/>
              </a:rPr>
              <a:t> – phenotypic DST; </a:t>
            </a:r>
            <a:r>
              <a:rPr lang="en-US" sz="1050" b="0" i="0" u="none" strike="noStrike" baseline="0" dirty="0" err="1">
                <a:solidFill>
                  <a:srgbClr val="000000"/>
                </a:solidFill>
                <a:latin typeface="ArialUnicodeMS"/>
              </a:rPr>
              <a:t>CoE</a:t>
            </a:r>
            <a:r>
              <a:rPr lang="en-US" sz="1050" b="0" i="0" u="none" strike="noStrike" baseline="0" dirty="0">
                <a:solidFill>
                  <a:srgbClr val="000000"/>
                </a:solidFill>
                <a:latin typeface="ArialUnicodeMS"/>
              </a:rPr>
              <a:t> – certainty of </a:t>
            </a:r>
            <a:r>
              <a:rPr lang="en-US" sz="1050" dirty="0">
                <a:solidFill>
                  <a:srgbClr val="000000"/>
                </a:solidFill>
                <a:latin typeface="ArialUnicodeMS"/>
              </a:rPr>
              <a:t>e</a:t>
            </a:r>
            <a:r>
              <a:rPr lang="en-US" sz="1050" b="0" i="0" u="none" strike="noStrike" baseline="0" dirty="0">
                <a:solidFill>
                  <a:srgbClr val="000000"/>
                </a:solidFill>
                <a:latin typeface="ArialUnicodeMS"/>
              </a:rPr>
              <a:t>vidence; GA – gastric aspirate; NPA – nasopharyngeal aspirate</a:t>
            </a:r>
            <a:endParaRPr lang="en-GB" sz="900" dirty="0"/>
          </a:p>
        </p:txBody>
      </p:sp>
      <p:sp>
        <p:nvSpPr>
          <p:cNvPr id="9" name="Content Placeholder 7">
            <a:extLst>
              <a:ext uri="{FF2B5EF4-FFF2-40B4-BE49-F238E27FC236}">
                <a16:creationId xmlns:a16="http://schemas.microsoft.com/office/drawing/2014/main" id="{38F2B57A-70D3-4D60-ABDF-C7EDB372132E}"/>
              </a:ext>
            </a:extLst>
          </p:cNvPr>
          <p:cNvSpPr txBox="1">
            <a:spLocks/>
          </p:cNvSpPr>
          <p:nvPr/>
        </p:nvSpPr>
        <p:spPr>
          <a:xfrm>
            <a:off x="132934" y="911620"/>
            <a:ext cx="8271327" cy="2817434"/>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600" b="0" kern="0" dirty="0">
                <a:solidFill>
                  <a:srgbClr val="0070C0"/>
                </a:solidFill>
              </a:rPr>
              <a:t>In adults with signs and symptoms of pulmonary TB</a:t>
            </a:r>
            <a:endParaRPr lang="en-US" sz="1600" b="0" kern="0" dirty="0">
              <a:solidFill>
                <a:srgbClr val="0070C0"/>
              </a:solidFill>
            </a:endParaRPr>
          </a:p>
          <a:p>
            <a:pPr marL="514350" marR="0" lvl="1" indent="-171450" defTabSz="685800" eaLnBrk="1" hangingPunct="1">
              <a:spcBef>
                <a:spcPts val="375"/>
              </a:spcBef>
              <a:buFont typeface="Arial" panose="020B0604020202020204" pitchFamily="34" charset="0"/>
              <a:buChar char="•"/>
            </a:pPr>
            <a:r>
              <a:rPr lang="en-US" sz="1400" kern="0" dirty="0" err="1"/>
              <a:t>Xpert</a:t>
            </a:r>
            <a:r>
              <a:rPr lang="en-US" sz="1400" kern="0" dirty="0"/>
              <a:t> MTB/RIF </a:t>
            </a:r>
            <a:r>
              <a:rPr lang="en-US" sz="1400" b="0" kern="0" dirty="0"/>
              <a:t>should be used as an initial diagnostic test for TB and RR detection in sputum rather than smear microscopy/culture and </a:t>
            </a:r>
            <a:r>
              <a:rPr lang="en-US" sz="1400" b="0" kern="0" dirty="0" err="1"/>
              <a:t>pDST</a:t>
            </a:r>
            <a:endParaRPr lang="en-US" sz="1400" b="0" kern="0" dirty="0"/>
          </a:p>
          <a:p>
            <a:pPr marL="514350" lvl="1" indent="-171450" defTabSz="685800" eaLnBrk="1" hangingPunct="1">
              <a:lnSpc>
                <a:spcPct val="110000"/>
              </a:lnSpc>
              <a:spcBef>
                <a:spcPts val="375"/>
              </a:spcBef>
              <a:buFont typeface="Arial" panose="020B0604020202020204" pitchFamily="34" charset="0"/>
              <a:buChar char="•"/>
            </a:pPr>
            <a:r>
              <a:rPr lang="en-GB" sz="1400" b="0" kern="0" dirty="0"/>
              <a:t>and without a prior history of TB (≤5 years) or with a remote history of TB Tx (&gt;5 years since end of Tx), </a:t>
            </a:r>
            <a:r>
              <a:rPr lang="en-GB" sz="1400" kern="0" dirty="0" err="1"/>
              <a:t>Xpert</a:t>
            </a:r>
            <a:r>
              <a:rPr lang="en-GB" sz="1400" kern="0" dirty="0"/>
              <a:t> Ultra</a:t>
            </a:r>
            <a:r>
              <a:rPr lang="en-GB" sz="1400" b="0" kern="0" dirty="0"/>
              <a:t> should be used as an </a:t>
            </a:r>
            <a:r>
              <a:rPr lang="en-GB" sz="1400" kern="0" dirty="0"/>
              <a:t>initial</a:t>
            </a:r>
            <a:r>
              <a:rPr lang="en-GB" sz="1400" b="0" kern="0" dirty="0"/>
              <a:t> diagnostic test for TB and RR detection in sputum, to replace smear microscopy /culture and </a:t>
            </a:r>
            <a:r>
              <a:rPr lang="en-GB" sz="1400" b="0" kern="0" dirty="0" err="1"/>
              <a:t>pDST</a:t>
            </a:r>
            <a:endParaRPr lang="en-GB" sz="1400" b="0" kern="0" dirty="0"/>
          </a:p>
          <a:p>
            <a:pPr marL="514350" lvl="1" indent="-171450" defTabSz="685800" eaLnBrk="1" hangingPunct="1">
              <a:lnSpc>
                <a:spcPct val="110000"/>
              </a:lnSpc>
              <a:spcBef>
                <a:spcPts val="375"/>
              </a:spcBef>
              <a:buFont typeface="Arial" panose="020B0604020202020204" pitchFamily="34" charset="0"/>
              <a:buChar char="•"/>
            </a:pPr>
            <a:r>
              <a:rPr lang="en-GB" sz="1400" b="0" kern="0" dirty="0"/>
              <a:t>and with a prior history of TB and an end of Tx within the last 5 years, </a:t>
            </a:r>
            <a:r>
              <a:rPr lang="en-GB" sz="1400" kern="0" dirty="0" err="1"/>
              <a:t>Xpert</a:t>
            </a:r>
            <a:r>
              <a:rPr lang="en-GB" sz="1400" kern="0" dirty="0"/>
              <a:t> Ultra </a:t>
            </a:r>
            <a:r>
              <a:rPr lang="en-GB" sz="1400" b="0" kern="0" dirty="0"/>
              <a:t>may be used as an </a:t>
            </a:r>
            <a:r>
              <a:rPr lang="en-GB" sz="1400" kern="0" dirty="0"/>
              <a:t>initial</a:t>
            </a:r>
            <a:r>
              <a:rPr lang="en-GB" sz="1400" b="0" kern="0" dirty="0"/>
              <a:t> diagnostic test for TB and for RR detection in sputum, to replace smear microscopy /culture and </a:t>
            </a:r>
            <a:r>
              <a:rPr lang="en-GB" sz="1400" b="0" kern="0" dirty="0" err="1"/>
              <a:t>pDST</a:t>
            </a:r>
            <a:endParaRPr lang="en-GB" sz="1400" b="0" kern="0" dirty="0"/>
          </a:p>
          <a:p>
            <a:pPr marL="514350" lvl="1" indent="-171450" defTabSz="685800" eaLnBrk="1" hangingPunct="1">
              <a:lnSpc>
                <a:spcPct val="110000"/>
              </a:lnSpc>
              <a:spcBef>
                <a:spcPts val="375"/>
              </a:spcBef>
              <a:buFont typeface="Arial" panose="020B0604020202020204" pitchFamily="34" charset="0"/>
              <a:buChar char="•"/>
            </a:pPr>
            <a:r>
              <a:rPr lang="en-GB" sz="1400" b="0" kern="0" dirty="0"/>
              <a:t>and </a:t>
            </a:r>
            <a:r>
              <a:rPr lang="en-GB" sz="1400" kern="0" dirty="0" err="1"/>
              <a:t>Xpert</a:t>
            </a:r>
            <a:r>
              <a:rPr lang="en-GB" sz="1400" kern="0" dirty="0"/>
              <a:t> Ultra </a:t>
            </a:r>
            <a:r>
              <a:rPr lang="en-US" sz="1400" b="0" kern="0" dirty="0"/>
              <a:t>trace positive result on the initial test, </a:t>
            </a:r>
            <a:r>
              <a:rPr lang="en-US" sz="1400" kern="0" dirty="0"/>
              <a:t>repeated</a:t>
            </a:r>
            <a:r>
              <a:rPr lang="en-US" sz="1400" b="0" kern="0" dirty="0"/>
              <a:t> testing with </a:t>
            </a:r>
            <a:r>
              <a:rPr lang="en-US" sz="1400" b="0" kern="0" dirty="0" err="1"/>
              <a:t>Xpert</a:t>
            </a:r>
            <a:r>
              <a:rPr lang="en-US" sz="1400" b="0" kern="0" dirty="0"/>
              <a:t> Ultra may not be used </a:t>
            </a:r>
            <a:endParaRPr lang="en-US" sz="1100" dirty="0"/>
          </a:p>
          <a:p>
            <a:pPr marL="514350" lvl="1" indent="-171450" defTabSz="685800" eaLnBrk="1" hangingPunct="1">
              <a:lnSpc>
                <a:spcPct val="110000"/>
              </a:lnSpc>
              <a:spcBef>
                <a:spcPts val="375"/>
              </a:spcBef>
              <a:buFont typeface="Arial" panose="020B0604020202020204" pitchFamily="34" charset="0"/>
              <a:buChar char="•"/>
            </a:pPr>
            <a:endParaRPr lang="en-US" sz="1400" b="0" kern="0" dirty="0"/>
          </a:p>
          <a:p>
            <a:pPr marL="0" indent="0">
              <a:buFontTx/>
              <a:buNone/>
            </a:pPr>
            <a:endParaRPr lang="en-US" b="0" kern="0" dirty="0"/>
          </a:p>
        </p:txBody>
      </p:sp>
      <p:sp>
        <p:nvSpPr>
          <p:cNvPr id="14" name="Content Placeholder 7">
            <a:extLst>
              <a:ext uri="{FF2B5EF4-FFF2-40B4-BE49-F238E27FC236}">
                <a16:creationId xmlns:a16="http://schemas.microsoft.com/office/drawing/2014/main" id="{FC9907DC-3A47-44E4-99A8-1BA830A8EA3D}"/>
              </a:ext>
            </a:extLst>
          </p:cNvPr>
          <p:cNvSpPr txBox="1">
            <a:spLocks/>
          </p:cNvSpPr>
          <p:nvPr/>
        </p:nvSpPr>
        <p:spPr>
          <a:xfrm>
            <a:off x="0" y="3729054"/>
            <a:ext cx="8153174" cy="252497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600" b="0" kern="0" dirty="0">
                <a:solidFill>
                  <a:srgbClr val="0070C0"/>
                </a:solidFill>
              </a:rPr>
              <a:t>In children with signs and symptoms of pulmonary TB</a:t>
            </a:r>
            <a:endParaRPr lang="en-US" sz="1600" b="0" kern="0" dirty="0">
              <a:solidFill>
                <a:srgbClr val="0070C0"/>
              </a:solidFill>
            </a:endParaRPr>
          </a:p>
          <a:p>
            <a:pPr lvl="1">
              <a:lnSpc>
                <a:spcPct val="110000"/>
              </a:lnSpc>
            </a:pPr>
            <a:r>
              <a:rPr lang="en-US" sz="1400" kern="0" dirty="0" err="1">
                <a:cs typeface="Arial" pitchFamily="34" charset="0"/>
              </a:rPr>
              <a:t>Xpert</a:t>
            </a:r>
            <a:r>
              <a:rPr lang="en-US" sz="1400" kern="0" dirty="0">
                <a:cs typeface="Arial" pitchFamily="34" charset="0"/>
              </a:rPr>
              <a:t> MTB/RIF </a:t>
            </a:r>
            <a:r>
              <a:rPr lang="en-US" sz="1400" b="0" kern="0" dirty="0">
                <a:cs typeface="Arial" pitchFamily="34" charset="0"/>
              </a:rPr>
              <a:t>or </a:t>
            </a:r>
            <a:r>
              <a:rPr lang="en-US" sz="1400" kern="0" dirty="0" err="1">
                <a:cs typeface="Arial" pitchFamily="34" charset="0"/>
              </a:rPr>
              <a:t>Xpert</a:t>
            </a:r>
            <a:r>
              <a:rPr lang="en-US" sz="1400" kern="0" dirty="0">
                <a:cs typeface="Arial" pitchFamily="34" charset="0"/>
              </a:rPr>
              <a:t> Ultra </a:t>
            </a:r>
            <a:r>
              <a:rPr lang="en-US" sz="1400" b="0" kern="0" dirty="0">
                <a:cs typeface="Arial" pitchFamily="34" charset="0"/>
              </a:rPr>
              <a:t>should be used as an initial diagnostic test for TB and RR in sputum, GA, NPA and stool rather than smear microscopy/ culture and </a:t>
            </a:r>
            <a:r>
              <a:rPr lang="en-US" sz="1400" b="0" kern="0" dirty="0" err="1">
                <a:cs typeface="Arial" pitchFamily="34" charset="0"/>
              </a:rPr>
              <a:t>pDST</a:t>
            </a:r>
            <a:r>
              <a:rPr lang="en-US" sz="1400" b="0" kern="0" dirty="0">
                <a:cs typeface="Arial" pitchFamily="34" charset="0"/>
              </a:rPr>
              <a:t>. </a:t>
            </a:r>
          </a:p>
          <a:p>
            <a:pPr marR="0" lvl="1">
              <a:lnSpc>
                <a:spcPct val="110000"/>
              </a:lnSpc>
            </a:pPr>
            <a:r>
              <a:rPr lang="en-US" sz="1400" b="0" kern="0" dirty="0">
                <a:cs typeface="Arial" pitchFamily="34" charset="0"/>
              </a:rPr>
              <a:t>In settings with pretest probability below 5% and an </a:t>
            </a:r>
            <a:r>
              <a:rPr lang="en-US" sz="1400" b="0" kern="0" dirty="0" err="1">
                <a:cs typeface="Arial" pitchFamily="34" charset="0"/>
              </a:rPr>
              <a:t>Xpert</a:t>
            </a:r>
            <a:r>
              <a:rPr lang="en-US" sz="1400" b="0" kern="0" dirty="0">
                <a:cs typeface="Arial" pitchFamily="34" charset="0"/>
              </a:rPr>
              <a:t> negative result on the initial test, </a:t>
            </a:r>
            <a:r>
              <a:rPr lang="en-US" sz="1400" kern="0" dirty="0">
                <a:cs typeface="Arial" pitchFamily="34" charset="0"/>
              </a:rPr>
              <a:t>repeated</a:t>
            </a:r>
            <a:r>
              <a:rPr lang="en-US" sz="1400" b="0" kern="0" dirty="0">
                <a:cs typeface="Arial" pitchFamily="34" charset="0"/>
              </a:rPr>
              <a:t> testing with </a:t>
            </a:r>
            <a:r>
              <a:rPr lang="en-US" sz="1400" kern="0" dirty="0" err="1">
                <a:cs typeface="Arial" pitchFamily="34" charset="0"/>
              </a:rPr>
              <a:t>Xpert</a:t>
            </a:r>
            <a:r>
              <a:rPr lang="en-US" sz="1400" kern="0" dirty="0">
                <a:cs typeface="Arial" pitchFamily="34" charset="0"/>
              </a:rPr>
              <a:t> MTB/RIF </a:t>
            </a:r>
            <a:r>
              <a:rPr lang="en-US" sz="1400" b="0" kern="0" dirty="0">
                <a:cs typeface="Arial" pitchFamily="34" charset="0"/>
              </a:rPr>
              <a:t>or </a:t>
            </a:r>
            <a:r>
              <a:rPr lang="en-US" sz="1400" kern="0" dirty="0" err="1">
                <a:cs typeface="Arial" pitchFamily="34" charset="0"/>
              </a:rPr>
              <a:t>Xpert</a:t>
            </a:r>
            <a:r>
              <a:rPr lang="en-US" sz="1400" kern="0" dirty="0">
                <a:cs typeface="Arial" pitchFamily="34" charset="0"/>
              </a:rPr>
              <a:t> Ultra </a:t>
            </a:r>
            <a:r>
              <a:rPr lang="en-US" sz="1400" b="0" kern="0" dirty="0">
                <a:cs typeface="Arial" pitchFamily="34" charset="0"/>
              </a:rPr>
              <a:t>in sputum, gastric fluid, nasopharyngeal aspirate or stool specimens may not be used </a:t>
            </a:r>
          </a:p>
          <a:p>
            <a:pPr marR="0" lvl="1">
              <a:lnSpc>
                <a:spcPct val="110000"/>
              </a:lnSpc>
            </a:pPr>
            <a:r>
              <a:rPr lang="en-US" sz="1400" b="0" kern="0" dirty="0">
                <a:cs typeface="Arial" pitchFamily="34" charset="0"/>
              </a:rPr>
              <a:t>In settings with pretest probability 5% or more and an </a:t>
            </a:r>
            <a:r>
              <a:rPr lang="en-US" sz="1400" b="0" kern="0" dirty="0" err="1">
                <a:cs typeface="Arial" pitchFamily="34" charset="0"/>
              </a:rPr>
              <a:t>Xpert</a:t>
            </a:r>
            <a:r>
              <a:rPr lang="en-US" sz="1400" b="0" kern="0" dirty="0">
                <a:cs typeface="Arial" pitchFamily="34" charset="0"/>
              </a:rPr>
              <a:t> negative result on the initial test, </a:t>
            </a:r>
            <a:r>
              <a:rPr lang="en-US" sz="1400" kern="0" dirty="0">
                <a:cs typeface="Arial" pitchFamily="34" charset="0"/>
              </a:rPr>
              <a:t>repeated</a:t>
            </a:r>
            <a:r>
              <a:rPr lang="en-US" sz="1400" b="0" kern="0" dirty="0">
                <a:cs typeface="Arial" pitchFamily="34" charset="0"/>
              </a:rPr>
              <a:t> testing with </a:t>
            </a:r>
            <a:r>
              <a:rPr lang="en-US" sz="1400" kern="0" dirty="0" err="1">
                <a:cs typeface="Arial" pitchFamily="34" charset="0"/>
              </a:rPr>
              <a:t>Xpert</a:t>
            </a:r>
            <a:r>
              <a:rPr lang="en-US" sz="1400" kern="0" dirty="0">
                <a:cs typeface="Arial" pitchFamily="34" charset="0"/>
              </a:rPr>
              <a:t> MTB/RIF </a:t>
            </a:r>
            <a:r>
              <a:rPr lang="en-US" sz="1400" b="0" kern="0" dirty="0">
                <a:cs typeface="Arial" pitchFamily="34" charset="0"/>
              </a:rPr>
              <a:t>or </a:t>
            </a:r>
            <a:r>
              <a:rPr lang="en-US" sz="1400" kern="0" dirty="0" err="1">
                <a:cs typeface="Arial" pitchFamily="34" charset="0"/>
              </a:rPr>
              <a:t>Xpert</a:t>
            </a:r>
            <a:r>
              <a:rPr lang="en-US" sz="1400" kern="0" dirty="0">
                <a:cs typeface="Arial" pitchFamily="34" charset="0"/>
              </a:rPr>
              <a:t> Ultra </a:t>
            </a:r>
            <a:r>
              <a:rPr lang="en-US" sz="1400" b="0" kern="0" dirty="0">
                <a:cs typeface="Arial" pitchFamily="34" charset="0"/>
              </a:rPr>
              <a:t>(for total of two tests) in sputum, gastric fluid, nasopharyngeal aspirate and stool specimens may be used </a:t>
            </a:r>
          </a:p>
        </p:txBody>
      </p:sp>
      <p:graphicFrame>
        <p:nvGraphicFramePr>
          <p:cNvPr id="15" name="Content Placeholder 12">
            <a:extLst>
              <a:ext uri="{FF2B5EF4-FFF2-40B4-BE49-F238E27FC236}">
                <a16:creationId xmlns:a16="http://schemas.microsoft.com/office/drawing/2014/main" id="{BCAC283D-F207-432E-B1B3-0251935768BB}"/>
              </a:ext>
            </a:extLst>
          </p:cNvPr>
          <p:cNvGraphicFramePr>
            <a:graphicFrameLocks/>
          </p:cNvGraphicFramePr>
          <p:nvPr>
            <p:extLst>
              <p:ext uri="{D42A27DB-BD31-4B8C-83A1-F6EECF244321}">
                <p14:modId xmlns:p14="http://schemas.microsoft.com/office/powerpoint/2010/main" val="103164659"/>
              </p:ext>
            </p:extLst>
          </p:nvPr>
        </p:nvGraphicFramePr>
        <p:xfrm>
          <a:off x="8453895" y="848084"/>
          <a:ext cx="3379776" cy="1957767"/>
        </p:xfrm>
        <a:graphic>
          <a:graphicData uri="http://schemas.openxmlformats.org/drawingml/2006/table">
            <a:tbl>
              <a:tblPr firstRow="1" firstCol="1" bandRow="1"/>
              <a:tblGrid>
                <a:gridCol w="1086881">
                  <a:extLst>
                    <a:ext uri="{9D8B030D-6E8A-4147-A177-3AD203B41FA5}">
                      <a16:colId xmlns:a16="http://schemas.microsoft.com/office/drawing/2014/main" val="763095458"/>
                    </a:ext>
                  </a:extLst>
                </a:gridCol>
                <a:gridCol w="2292895">
                  <a:extLst>
                    <a:ext uri="{9D8B030D-6E8A-4147-A177-3AD203B41FA5}">
                      <a16:colId xmlns:a16="http://schemas.microsoft.com/office/drawing/2014/main" val="3055754019"/>
                    </a:ext>
                  </a:extLst>
                </a:gridCol>
              </a:tblGrid>
              <a:tr h="276714">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Strength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CoE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335680"/>
                  </a:ext>
                </a:extLst>
              </a:tr>
              <a:tr h="56686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300" kern="1200" dirty="0">
                          <a:solidFill>
                            <a:schemeClr val="tx1"/>
                          </a:solidFill>
                          <a:effectLst/>
                          <a:latin typeface="Calibri" panose="020F0502020204030204" pitchFamily="34" charset="0"/>
                          <a:cs typeface="Times New Roman" panose="02020603050405020304" pitchFamily="18" charset="0"/>
                        </a:rPr>
                        <a:t>High for test accuracy; Moderate for patient-important outcomes</a:t>
                      </a:r>
                      <a:r>
                        <a:rPr lang="en-US" sz="13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520306">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High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046105"/>
                  </a:ext>
                </a:extLst>
              </a:tr>
              <a:tr h="56638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598974"/>
                  </a:ext>
                </a:extLst>
              </a:tr>
            </a:tbl>
          </a:graphicData>
        </a:graphic>
      </p:graphicFrame>
      <p:graphicFrame>
        <p:nvGraphicFramePr>
          <p:cNvPr id="16" name="Content Placeholder 12">
            <a:extLst>
              <a:ext uri="{FF2B5EF4-FFF2-40B4-BE49-F238E27FC236}">
                <a16:creationId xmlns:a16="http://schemas.microsoft.com/office/drawing/2014/main" id="{A51E8B8A-6E05-41AD-B41B-F18F6DF004E8}"/>
              </a:ext>
            </a:extLst>
          </p:cNvPr>
          <p:cNvGraphicFramePr>
            <a:graphicFrameLocks/>
          </p:cNvGraphicFramePr>
          <p:nvPr>
            <p:extLst>
              <p:ext uri="{D42A27DB-BD31-4B8C-83A1-F6EECF244321}">
                <p14:modId xmlns:p14="http://schemas.microsoft.com/office/powerpoint/2010/main" val="378781671"/>
              </p:ext>
            </p:extLst>
          </p:nvPr>
        </p:nvGraphicFramePr>
        <p:xfrm>
          <a:off x="8441848" y="3563702"/>
          <a:ext cx="3403870" cy="950396"/>
        </p:xfrm>
        <a:graphic>
          <a:graphicData uri="http://schemas.openxmlformats.org/drawingml/2006/table">
            <a:tbl>
              <a:tblPr firstRow="1" firstCol="1" bandRow="1"/>
              <a:tblGrid>
                <a:gridCol w="1087691">
                  <a:extLst>
                    <a:ext uri="{9D8B030D-6E8A-4147-A177-3AD203B41FA5}">
                      <a16:colId xmlns:a16="http://schemas.microsoft.com/office/drawing/2014/main" val="763095458"/>
                    </a:ext>
                  </a:extLst>
                </a:gridCol>
                <a:gridCol w="2316179">
                  <a:extLst>
                    <a:ext uri="{9D8B030D-6E8A-4147-A177-3AD203B41FA5}">
                      <a16:colId xmlns:a16="http://schemas.microsoft.com/office/drawing/2014/main" val="3055754019"/>
                    </a:ext>
                  </a:extLst>
                </a:gridCol>
              </a:tblGrid>
              <a:tr h="950396">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Strong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kern="1200" dirty="0">
                          <a:solidFill>
                            <a:schemeClr val="tx1"/>
                          </a:solidFill>
                          <a:effectLst/>
                          <a:latin typeface="Calibri" panose="020F0502020204030204" pitchFamily="34" charset="0"/>
                          <a:ea typeface="+mn-ea"/>
                          <a:cs typeface="Times New Roman" panose="02020603050405020304" pitchFamily="18" charset="0"/>
                        </a:rPr>
                        <a:t>MTB/RIF: </a:t>
                      </a:r>
                      <a:r>
                        <a:rPr lang="en-US" sz="1200" kern="1200" dirty="0">
                          <a:solidFill>
                            <a:schemeClr val="tx1"/>
                          </a:solidFill>
                          <a:effectLst/>
                          <a:latin typeface="Calibri" panose="020F0502020204030204" pitchFamily="34" charset="0"/>
                          <a:ea typeface="+mn-ea"/>
                          <a:cs typeface="Times New Roman" panose="02020603050405020304" pitchFamily="18" charset="0"/>
                        </a:rPr>
                        <a:t>Moderate  for sputum; Low for stool, GA** and NPA***</a:t>
                      </a:r>
                    </a:p>
                    <a:p>
                      <a:pPr marL="0" marR="0">
                        <a:lnSpc>
                          <a:spcPct val="100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Ultra: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Moderate for stool and GA**; Low for sputum</a:t>
                      </a:r>
                    </a:p>
                    <a:p>
                      <a:pPr marL="0" marR="0">
                        <a:lnSpc>
                          <a:spcPct val="10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Very Low for NPA***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graphicFrame>
        <p:nvGraphicFramePr>
          <p:cNvPr id="18" name="Content Placeholder 12">
            <a:extLst>
              <a:ext uri="{FF2B5EF4-FFF2-40B4-BE49-F238E27FC236}">
                <a16:creationId xmlns:a16="http://schemas.microsoft.com/office/drawing/2014/main" id="{8605621C-7FE7-4DF3-9AFE-2EE08380EBE3}"/>
              </a:ext>
            </a:extLst>
          </p:cNvPr>
          <p:cNvGraphicFramePr>
            <a:graphicFrameLocks/>
          </p:cNvGraphicFramePr>
          <p:nvPr>
            <p:extLst>
              <p:ext uri="{D42A27DB-BD31-4B8C-83A1-F6EECF244321}">
                <p14:modId xmlns:p14="http://schemas.microsoft.com/office/powerpoint/2010/main" val="1596118757"/>
              </p:ext>
            </p:extLst>
          </p:nvPr>
        </p:nvGraphicFramePr>
        <p:xfrm>
          <a:off x="8453895" y="4550646"/>
          <a:ext cx="3410663" cy="1502125"/>
        </p:xfrm>
        <a:graphic>
          <a:graphicData uri="http://schemas.openxmlformats.org/drawingml/2006/table">
            <a:tbl>
              <a:tblPr firstRow="1" firstCol="1" bandRow="1"/>
              <a:tblGrid>
                <a:gridCol w="1080523">
                  <a:extLst>
                    <a:ext uri="{9D8B030D-6E8A-4147-A177-3AD203B41FA5}">
                      <a16:colId xmlns:a16="http://schemas.microsoft.com/office/drawing/2014/main" val="763095458"/>
                    </a:ext>
                  </a:extLst>
                </a:gridCol>
                <a:gridCol w="2330140">
                  <a:extLst>
                    <a:ext uri="{9D8B030D-6E8A-4147-A177-3AD203B41FA5}">
                      <a16:colId xmlns:a16="http://schemas.microsoft.com/office/drawing/2014/main" val="3055754019"/>
                    </a:ext>
                  </a:extLst>
                </a:gridCol>
              </a:tblGrid>
              <a:tr h="698273">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kern="1200" dirty="0">
                          <a:solidFill>
                            <a:schemeClr val="tx1"/>
                          </a:solidFill>
                          <a:effectLst/>
                          <a:latin typeface="Calibri" panose="020F0502020204030204" pitchFamily="34" charset="0"/>
                          <a:ea typeface="+mn-ea"/>
                          <a:cs typeface="Times New Roman" panose="02020603050405020304" pitchFamily="18" charset="0"/>
                        </a:rPr>
                        <a:t>MTB/RIF: </a:t>
                      </a:r>
                      <a:r>
                        <a:rPr lang="en-US" sz="1400" kern="1200" dirty="0">
                          <a:solidFill>
                            <a:schemeClr val="tx1"/>
                          </a:solidFill>
                          <a:effectLst/>
                          <a:latin typeface="Calibri" panose="020F0502020204030204" pitchFamily="34" charset="0"/>
                          <a:ea typeface="+mn-ea"/>
                          <a:cs typeface="Times New Roman" panose="02020603050405020304" pitchFamily="18" charset="0"/>
                        </a:rPr>
                        <a:t>Low  for sputum;</a:t>
                      </a:r>
                    </a:p>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ea typeface="+mn-ea"/>
                          <a:cs typeface="Times New Roman" panose="02020603050405020304" pitchFamily="18" charset="0"/>
                        </a:rPr>
                        <a:t>Very low for other specimens</a:t>
                      </a:r>
                    </a:p>
                    <a:p>
                      <a:pPr marL="0" marR="0">
                        <a:lnSpc>
                          <a:spcPct val="107000"/>
                        </a:lnSpc>
                        <a:spcBef>
                          <a:spcPts val="0"/>
                        </a:spcBef>
                        <a:spcAft>
                          <a:spcPts val="0"/>
                        </a:spcAft>
                      </a:pPr>
                      <a:r>
                        <a:rPr lang="en-US" sz="1400" b="1" kern="1200" dirty="0">
                          <a:solidFill>
                            <a:schemeClr val="tx1"/>
                          </a:solidFill>
                          <a:effectLst/>
                          <a:latin typeface="Calibri" panose="020F0502020204030204" pitchFamily="34" charset="0"/>
                          <a:ea typeface="+mn-ea"/>
                          <a:cs typeface="Times New Roman" panose="02020603050405020304" pitchFamily="18" charset="0"/>
                        </a:rPr>
                        <a:t>Ultra:</a:t>
                      </a:r>
                      <a:r>
                        <a:rPr lang="en-US" sz="1400" kern="1200" dirty="0">
                          <a:solidFill>
                            <a:schemeClr val="tx1"/>
                          </a:solidFill>
                          <a:effectLst/>
                          <a:latin typeface="Calibri" panose="020F0502020204030204" pitchFamily="34" charset="0"/>
                          <a:ea typeface="+mn-ea"/>
                          <a:cs typeface="Times New Roman" panose="02020603050405020304" pitchFamily="18" charset="0"/>
                        </a:rPr>
                        <a:t> Very 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r h="803852">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kern="1200" dirty="0">
                          <a:solidFill>
                            <a:schemeClr val="tx1"/>
                          </a:solidFill>
                          <a:effectLst/>
                          <a:latin typeface="Calibri" panose="020F0502020204030204" pitchFamily="34" charset="0"/>
                          <a:ea typeface="+mn-ea"/>
                          <a:cs typeface="Times New Roman" panose="02020603050405020304" pitchFamily="18" charset="0"/>
                        </a:rPr>
                        <a:t>MTB/RIF: </a:t>
                      </a:r>
                      <a:r>
                        <a:rPr lang="en-US" sz="1400" kern="1200" dirty="0">
                          <a:solidFill>
                            <a:schemeClr val="tx1"/>
                          </a:solidFill>
                          <a:effectLst/>
                          <a:latin typeface="Calibri" panose="020F0502020204030204" pitchFamily="34" charset="0"/>
                          <a:ea typeface="+mn-ea"/>
                          <a:cs typeface="Times New Roman" panose="02020603050405020304" pitchFamily="18" charset="0"/>
                        </a:rPr>
                        <a:t>Low  for sputum;</a:t>
                      </a:r>
                    </a:p>
                    <a:p>
                      <a:pPr marL="0" marR="0">
                        <a:lnSpc>
                          <a:spcPct val="100000"/>
                        </a:lnSpc>
                        <a:spcBef>
                          <a:spcPts val="0"/>
                        </a:spcBef>
                        <a:spcAft>
                          <a:spcPts val="0"/>
                        </a:spcAft>
                      </a:pPr>
                      <a:r>
                        <a:rPr lang="en-US" sz="1400" kern="1200" dirty="0">
                          <a:solidFill>
                            <a:schemeClr val="tx1"/>
                          </a:solidFill>
                          <a:effectLst/>
                          <a:latin typeface="Calibri" panose="020F0502020204030204" pitchFamily="34" charset="0"/>
                          <a:ea typeface="+mn-ea"/>
                          <a:cs typeface="Times New Roman" panose="02020603050405020304" pitchFamily="18" charset="0"/>
                        </a:rPr>
                        <a:t>Very low for other specimens</a:t>
                      </a:r>
                    </a:p>
                    <a:p>
                      <a:pPr marL="0" marR="0">
                        <a:lnSpc>
                          <a:spcPct val="107000"/>
                        </a:lnSpc>
                        <a:spcBef>
                          <a:spcPts val="0"/>
                        </a:spcBef>
                        <a:spcAft>
                          <a:spcPts val="0"/>
                        </a:spcAft>
                      </a:pPr>
                      <a:r>
                        <a:rPr lang="en-US" sz="1400" b="1" kern="1200" dirty="0">
                          <a:solidFill>
                            <a:schemeClr val="tx1"/>
                          </a:solidFill>
                          <a:effectLst/>
                          <a:latin typeface="Calibri" panose="020F0502020204030204" pitchFamily="34" charset="0"/>
                          <a:ea typeface="+mn-ea"/>
                          <a:cs typeface="Times New Roman" panose="02020603050405020304" pitchFamily="18" charset="0"/>
                        </a:rPr>
                        <a:t>Ultra:</a:t>
                      </a:r>
                      <a:r>
                        <a:rPr lang="en-US" sz="1400" kern="1200" dirty="0">
                          <a:solidFill>
                            <a:schemeClr val="tx1"/>
                          </a:solidFill>
                          <a:effectLst/>
                          <a:latin typeface="Calibri" panose="020F0502020204030204" pitchFamily="34" charset="0"/>
                          <a:ea typeface="+mn-ea"/>
                          <a:cs typeface="Times New Roman" panose="02020603050405020304" pitchFamily="18" charset="0"/>
                        </a:rPr>
                        <a:t> Very 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33295"/>
                  </a:ext>
                </a:extLst>
              </a:tr>
            </a:tbl>
          </a:graphicData>
        </a:graphic>
      </p:graphicFrame>
      <p:graphicFrame>
        <p:nvGraphicFramePr>
          <p:cNvPr id="17" name="Content Placeholder 12">
            <a:extLst>
              <a:ext uri="{FF2B5EF4-FFF2-40B4-BE49-F238E27FC236}">
                <a16:creationId xmlns:a16="http://schemas.microsoft.com/office/drawing/2014/main" id="{CCAEE6E8-7C3E-41CD-BDE9-0420E065B82B}"/>
              </a:ext>
            </a:extLst>
          </p:cNvPr>
          <p:cNvGraphicFramePr>
            <a:graphicFrameLocks/>
          </p:cNvGraphicFramePr>
          <p:nvPr>
            <p:extLst>
              <p:ext uri="{D42A27DB-BD31-4B8C-83A1-F6EECF244321}">
                <p14:modId xmlns:p14="http://schemas.microsoft.com/office/powerpoint/2010/main" val="3121628031"/>
              </p:ext>
            </p:extLst>
          </p:nvPr>
        </p:nvGraphicFramePr>
        <p:xfrm>
          <a:off x="8453895" y="2859332"/>
          <a:ext cx="3400745" cy="667822"/>
        </p:xfrm>
        <a:graphic>
          <a:graphicData uri="http://schemas.openxmlformats.org/drawingml/2006/table">
            <a:tbl>
              <a:tblPr firstRow="1" firstCol="1" bandRow="1"/>
              <a:tblGrid>
                <a:gridCol w="1070249">
                  <a:extLst>
                    <a:ext uri="{9D8B030D-6E8A-4147-A177-3AD203B41FA5}">
                      <a16:colId xmlns:a16="http://schemas.microsoft.com/office/drawing/2014/main" val="763095458"/>
                    </a:ext>
                  </a:extLst>
                </a:gridCol>
                <a:gridCol w="2330496">
                  <a:extLst>
                    <a:ext uri="{9D8B030D-6E8A-4147-A177-3AD203B41FA5}">
                      <a16:colId xmlns:a16="http://schemas.microsoft.com/office/drawing/2014/main" val="3055754019"/>
                    </a:ext>
                  </a:extLst>
                </a:gridCol>
              </a:tblGrid>
              <a:tr h="667822">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Very Low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3072"/>
                  </a:ext>
                </a:extLst>
              </a:tr>
            </a:tbl>
          </a:graphicData>
        </a:graphic>
      </p:graphicFrame>
      <p:sp>
        <p:nvSpPr>
          <p:cNvPr id="2" name="Footer Placeholder 1">
            <a:extLst>
              <a:ext uri="{FF2B5EF4-FFF2-40B4-BE49-F238E27FC236}">
                <a16:creationId xmlns:a16="http://schemas.microsoft.com/office/drawing/2014/main" id="{6A34266E-2404-ABC7-C73E-05EB2478F639}"/>
              </a:ext>
            </a:extLst>
          </p:cNvPr>
          <p:cNvSpPr>
            <a:spLocks noGrp="1"/>
          </p:cNvSpPr>
          <p:nvPr>
            <p:ph type="ftr" sz="quarter" idx="11"/>
          </p:nvPr>
        </p:nvSpPr>
        <p:spPr>
          <a:xfrm>
            <a:off x="1794294" y="6484420"/>
            <a:ext cx="7333673" cy="365125"/>
          </a:xfrm>
        </p:spPr>
        <p:txBody>
          <a:bodyPr/>
          <a:lstStyle/>
          <a:p>
            <a:r>
              <a:rPr lang="en-US" dirty="0"/>
              <a:t>Module 3: Rapid diagnostics for tuberculosis detection</a:t>
            </a:r>
            <a:endParaRPr lang="en-GB" dirty="0"/>
          </a:p>
        </p:txBody>
      </p:sp>
      <p:sp>
        <p:nvSpPr>
          <p:cNvPr id="3" name="Slide Number Placeholder 2">
            <a:extLst>
              <a:ext uri="{FF2B5EF4-FFF2-40B4-BE49-F238E27FC236}">
                <a16:creationId xmlns:a16="http://schemas.microsoft.com/office/drawing/2014/main" id="{FD384193-0C9C-E56F-5C8F-5F9AC4C68EEC}"/>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8</a:t>
            </a:fld>
            <a:endParaRPr lang="en-GB" dirty="0"/>
          </a:p>
        </p:txBody>
      </p:sp>
    </p:spTree>
    <p:extLst>
      <p:ext uri="{BB962C8B-B14F-4D97-AF65-F5344CB8AC3E}">
        <p14:creationId xmlns:p14="http://schemas.microsoft.com/office/powerpoint/2010/main" val="1775181023"/>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E55D6-C984-445D-92A5-4B33909271C9}">
  <ds:schemaRefs>
    <ds:schemaRef ds:uri="d0340059-c5c5-4a5c-a0a1-ae2add8af47d"/>
    <ds:schemaRef ds:uri="http://www.w3.org/XML/1998/namespace"/>
    <ds:schemaRef ds:uri="http://schemas.microsoft.com/office/2006/documentManagement/types"/>
    <ds:schemaRef ds:uri="http://purl.org/dc/elements/1.1/"/>
    <ds:schemaRef ds:uri="f8c85f46-e179-4fb0-999e-8f9eba6b9bf3"/>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28755F7-E1D2-412B-86FE-0E47CBB757F1}">
  <ds:schemaRefs>
    <ds:schemaRef ds:uri="http://schemas.microsoft.com/sharepoint/v3/contenttype/forms"/>
  </ds:schemaRefs>
</ds:datastoreItem>
</file>

<file path=customXml/itemProps3.xml><?xml version="1.0" encoding="utf-8"?>
<ds:datastoreItem xmlns:ds="http://schemas.openxmlformats.org/officeDocument/2006/customXml" ds:itemID="{641159D4-E3CA-4F7F-BBD7-DBBE9E45E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40059-c5c5-4a5c-a0a1-ae2add8af47d"/>
    <ds:schemaRef ds:uri="f8c85f46-e179-4fb0-999e-8f9eba6b9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3306</TotalTime>
  <Words>3680</Words>
  <Application>Microsoft Office PowerPoint</Application>
  <PresentationFormat>Widescreen</PresentationFormat>
  <Paragraphs>541</Paragraphs>
  <Slides>22</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Arial</vt:lpstr>
      <vt:lpstr>ArialUnicodeMS</vt:lpstr>
      <vt:lpstr>Arvo</vt:lpstr>
      <vt:lpstr>Calibri</vt:lpstr>
      <vt:lpstr>Calibri Light</vt:lpstr>
      <vt:lpstr>Courier New</vt:lpstr>
      <vt:lpstr>Frutiger Neue LT</vt:lpstr>
      <vt:lpstr>Frutiger Neue LT Light</vt:lpstr>
      <vt:lpstr>Microsoft Sans Serif</vt:lpstr>
      <vt:lpstr>Source Sans Pro</vt:lpstr>
      <vt:lpstr>Times New Roman</vt:lpstr>
      <vt:lpstr>2_Modèle par défaut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FALZON Dennis</cp:lastModifiedBy>
  <cp:revision>34</cp:revision>
  <cp:lastPrinted>2023-06-01T07:52:10Z</cp:lastPrinted>
  <dcterms:created xsi:type="dcterms:W3CDTF">2009-12-04T13:45:37Z</dcterms:created>
  <dcterms:modified xsi:type="dcterms:W3CDTF">2023-11-14T16:37:29Z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