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 id="2147483990" r:id="rId5"/>
  </p:sldMasterIdLst>
  <p:notesMasterIdLst>
    <p:notesMasterId r:id="rId37"/>
  </p:notesMasterIdLst>
  <p:handoutMasterIdLst>
    <p:handoutMasterId r:id="rId38"/>
  </p:handoutMasterIdLst>
  <p:sldIdLst>
    <p:sldId id="1877" r:id="rId6"/>
    <p:sldId id="1671" r:id="rId7"/>
    <p:sldId id="3495" r:id="rId8"/>
    <p:sldId id="3496" r:id="rId9"/>
    <p:sldId id="3497" r:id="rId10"/>
    <p:sldId id="3515" r:id="rId11"/>
    <p:sldId id="2147469467" r:id="rId12"/>
    <p:sldId id="3521" r:id="rId13"/>
    <p:sldId id="3505" r:id="rId14"/>
    <p:sldId id="3513" r:id="rId15"/>
    <p:sldId id="3502" r:id="rId16"/>
    <p:sldId id="3511" r:id="rId17"/>
    <p:sldId id="3501" r:id="rId18"/>
    <p:sldId id="3503" r:id="rId19"/>
    <p:sldId id="3504" r:id="rId20"/>
    <p:sldId id="3510" r:id="rId21"/>
    <p:sldId id="3523" r:id="rId22"/>
    <p:sldId id="3508" r:id="rId23"/>
    <p:sldId id="3507" r:id="rId24"/>
    <p:sldId id="3516" r:id="rId25"/>
    <p:sldId id="3518" r:id="rId26"/>
    <p:sldId id="3522" r:id="rId27"/>
    <p:sldId id="3520" r:id="rId28"/>
    <p:sldId id="3509" r:id="rId29"/>
    <p:sldId id="3517" r:id="rId30"/>
    <p:sldId id="2147469469" r:id="rId31"/>
    <p:sldId id="2147471080" r:id="rId32"/>
    <p:sldId id="2147469470" r:id="rId33"/>
    <p:sldId id="3514" r:id="rId34"/>
    <p:sldId id="3494" r:id="rId35"/>
    <p:sldId id="1767" r:id="rId36"/>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3C123C-3149-7C30-070E-6A45A05CE562}" name="Liesbeth Oey" initials="LO" userId="d8abffd11d13f2b2" providerId="Windows Live"/>
  <p188:author id="{370B0B7A-DC9B-C268-1271-1AF441C1DC10}" name="HALLE, Karina" initials="HK" userId="S::hallek@who.int::6cc90acb-f0cd-4ca7-b72e-2b76e701b373" providerId="AD"/>
  <p188:author id="{432D1F8A-E038-075D-1042-83A9576A7004}" name="Oey, Elisabeth" initials="OE" userId="S::oeye@who.int::82d3ff15-5c30-4ecc-9e3a-acae343f7e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CB5D0B"/>
    <a:srgbClr val="D98B74"/>
    <a:srgbClr val="F5E1DB"/>
    <a:srgbClr val="ECC5B9"/>
    <a:srgbClr val="D16C50"/>
    <a:srgbClr val="CA4F2E"/>
    <a:srgbClr val="D88A72"/>
    <a:srgbClr val="CC593A"/>
    <a:srgbClr val="8DB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962A2-603A-4732-A22F-E253F492566E}" v="8" dt="2023-11-08T10:26:33.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7628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err="1">
                <a:latin typeface="Arial"/>
                <a:cs typeface="Arial"/>
              </a:rPr>
              <a:t>For</a:t>
            </a:r>
            <a:r>
              <a:rPr lang="es-CO">
                <a:latin typeface="Arial"/>
                <a:cs typeface="Arial"/>
              </a:rPr>
              <a:t> </a:t>
            </a:r>
            <a:r>
              <a:rPr lang="es-CO" err="1">
                <a:latin typeface="Arial"/>
                <a:cs typeface="Arial"/>
              </a:rPr>
              <a:t>these</a:t>
            </a:r>
            <a:r>
              <a:rPr lang="es-CO">
                <a:latin typeface="Arial"/>
                <a:cs typeface="Arial"/>
              </a:rPr>
              <a:t> </a:t>
            </a:r>
            <a:r>
              <a:rPr lang="es-CO" err="1">
                <a:latin typeface="Arial"/>
                <a:cs typeface="Arial"/>
              </a:rPr>
              <a:t>populations</a:t>
            </a:r>
            <a:r>
              <a:rPr lang="es-CO">
                <a:latin typeface="Arial"/>
                <a:cs typeface="Arial"/>
              </a:rPr>
              <a:t>:</a:t>
            </a:r>
            <a:endParaRPr lang="en-US">
              <a:latin typeface="Arial"/>
              <a:cs typeface="Arial"/>
            </a:endParaRPr>
          </a:p>
          <a:p>
            <a:pPr marL="171450" indent="-171450">
              <a:buFont typeface="Arial"/>
              <a:buChar char="•"/>
            </a:pPr>
            <a:r>
              <a:rPr lang="es-CO">
                <a:latin typeface="Arial"/>
                <a:cs typeface="Arial"/>
              </a:rPr>
              <a:t>Screening </a:t>
            </a:r>
            <a:r>
              <a:rPr lang="es-CO" err="1">
                <a:latin typeface="Arial"/>
                <a:cs typeface="Arial"/>
              </a:rPr>
              <a:t>should</a:t>
            </a:r>
            <a:r>
              <a:rPr lang="es-CO">
                <a:latin typeface="Arial"/>
                <a:cs typeface="Arial"/>
              </a:rPr>
              <a:t> </a:t>
            </a:r>
            <a:r>
              <a:rPr lang="es-CO" err="1">
                <a:latin typeface="Arial"/>
                <a:cs typeface="Arial"/>
              </a:rPr>
              <a:t>always</a:t>
            </a:r>
            <a:r>
              <a:rPr lang="es-CO">
                <a:latin typeface="Arial"/>
                <a:cs typeface="Arial"/>
              </a:rPr>
              <a:t> be </a:t>
            </a:r>
            <a:r>
              <a:rPr lang="es-CO" err="1">
                <a:latin typeface="Arial"/>
                <a:cs typeface="Arial"/>
              </a:rPr>
              <a:t>conducted</a:t>
            </a:r>
            <a:endParaRPr lang="es-CO">
              <a:latin typeface="Arial"/>
              <a:cs typeface="Arial"/>
            </a:endParaRPr>
          </a:p>
          <a:p>
            <a:pPr marL="171450" indent="-171450">
              <a:buFont typeface="Arial"/>
              <a:buChar char="•"/>
            </a:pPr>
            <a:r>
              <a:rPr lang="es-CO" err="1">
                <a:latin typeface="Arial"/>
                <a:cs typeface="Arial"/>
              </a:rPr>
              <a:t>Question</a:t>
            </a:r>
            <a:r>
              <a:rPr lang="es-CO">
                <a:latin typeface="Arial"/>
                <a:cs typeface="Arial"/>
              </a:rPr>
              <a:t> </a:t>
            </a:r>
            <a:r>
              <a:rPr lang="es-CO" err="1">
                <a:latin typeface="Arial"/>
                <a:cs typeface="Arial"/>
              </a:rPr>
              <a:t>is</a:t>
            </a:r>
            <a:r>
              <a:rPr lang="es-CO">
                <a:latin typeface="Arial"/>
                <a:cs typeface="Arial"/>
              </a:rPr>
              <a:t> </a:t>
            </a:r>
            <a:r>
              <a:rPr lang="es-CO" err="1">
                <a:latin typeface="Arial"/>
                <a:cs typeface="Arial"/>
              </a:rPr>
              <a:t>how</a:t>
            </a:r>
            <a:r>
              <a:rPr lang="es-CO">
                <a:latin typeface="Arial"/>
                <a:cs typeface="Arial"/>
              </a:rPr>
              <a:t> – </a:t>
            </a:r>
            <a:r>
              <a:rPr lang="es-CO" err="1">
                <a:latin typeface="Arial"/>
                <a:cs typeface="Arial"/>
              </a:rPr>
              <a:t>what</a:t>
            </a:r>
            <a:r>
              <a:rPr lang="es-CO">
                <a:latin typeface="Arial"/>
                <a:cs typeface="Arial"/>
              </a:rPr>
              <a:t> </a:t>
            </a:r>
            <a:r>
              <a:rPr lang="es-CO" err="1">
                <a:latin typeface="Arial"/>
                <a:cs typeface="Arial"/>
              </a:rPr>
              <a:t>tools</a:t>
            </a:r>
            <a:r>
              <a:rPr lang="es-CO">
                <a:latin typeface="Arial"/>
                <a:cs typeface="Arial"/>
              </a:rPr>
              <a:t> and </a:t>
            </a:r>
            <a:r>
              <a:rPr lang="es-CO" err="1">
                <a:latin typeface="Arial"/>
                <a:cs typeface="Arial"/>
              </a:rPr>
              <a:t>algorithms</a:t>
            </a:r>
            <a:r>
              <a:rPr lang="es-CO">
                <a:latin typeface="Arial"/>
                <a:cs typeface="Arial"/>
              </a:rPr>
              <a:t>, </a:t>
            </a:r>
            <a:r>
              <a:rPr lang="es-CO" err="1">
                <a:latin typeface="Arial"/>
                <a:cs typeface="Arial"/>
              </a:rPr>
              <a:t>implementation</a:t>
            </a:r>
            <a:r>
              <a:rPr lang="es-CO">
                <a:latin typeface="Arial"/>
                <a:cs typeface="Arial"/>
              </a:rPr>
              <a:t> </a:t>
            </a:r>
            <a:r>
              <a:rPr lang="es-CO" err="1">
                <a:latin typeface="Arial"/>
                <a:cs typeface="Arial"/>
              </a:rPr>
              <a:t>model</a:t>
            </a:r>
            <a:r>
              <a:rPr lang="es-CO">
                <a:latin typeface="Arial"/>
                <a:cs typeface="Arial"/>
              </a:rPr>
              <a:t>, </a:t>
            </a:r>
            <a:r>
              <a:rPr lang="es-CO" err="1">
                <a:latin typeface="Arial"/>
                <a:cs typeface="Arial"/>
              </a:rPr>
              <a:t>frequency</a:t>
            </a:r>
            <a:endParaRPr lang="es-CO">
              <a:latin typeface="Arial"/>
              <a:cs typeface="Arial"/>
            </a:endParaRPr>
          </a:p>
          <a:p>
            <a:pPr marL="171450" indent="-171450">
              <a:buFont typeface="Arial"/>
              <a:buChar char="•"/>
            </a:pPr>
            <a:r>
              <a:rPr lang="es-CO">
                <a:latin typeface="Arial"/>
                <a:cs typeface="Arial"/>
              </a:rPr>
              <a:t>TPT </a:t>
            </a:r>
            <a:r>
              <a:rPr lang="es-CO" err="1">
                <a:latin typeface="Arial"/>
                <a:cs typeface="Arial"/>
              </a:rPr>
              <a:t>should</a:t>
            </a:r>
            <a:r>
              <a:rPr lang="es-CO">
                <a:latin typeface="Arial"/>
                <a:cs typeface="Arial"/>
              </a:rPr>
              <a:t> be </a:t>
            </a:r>
            <a:r>
              <a:rPr lang="es-CO" err="1">
                <a:latin typeface="Arial"/>
                <a:cs typeface="Arial"/>
              </a:rPr>
              <a:t>provided</a:t>
            </a:r>
            <a:r>
              <a:rPr lang="es-CO">
                <a:latin typeface="Arial"/>
                <a:cs typeface="Arial"/>
              </a:rPr>
              <a:t> </a:t>
            </a:r>
            <a:r>
              <a:rPr lang="es-CO" err="1">
                <a:latin typeface="Arial"/>
                <a:cs typeface="Arial"/>
              </a:rPr>
              <a:t>when</a:t>
            </a:r>
            <a:r>
              <a:rPr lang="es-CO">
                <a:latin typeface="Arial"/>
                <a:cs typeface="Arial"/>
              </a:rPr>
              <a:t> </a:t>
            </a:r>
            <a:r>
              <a:rPr lang="es-CO" err="1">
                <a:latin typeface="Arial"/>
                <a:cs typeface="Arial"/>
              </a:rPr>
              <a:t>appropriate</a:t>
            </a:r>
            <a:endParaRPr lang="es-CO">
              <a:latin typeface="Arial"/>
              <a:cs typeface="Arial"/>
            </a:endParaRPr>
          </a:p>
          <a:p>
            <a:pPr marL="171450" indent="-171450">
              <a:buFont typeface="Arial"/>
              <a:buChar char="•"/>
            </a:pPr>
            <a:r>
              <a:rPr lang="es-CO" err="1">
                <a:latin typeface="Arial"/>
                <a:cs typeface="Arial"/>
              </a:rPr>
              <a:t>Monitoring</a:t>
            </a:r>
            <a:r>
              <a:rPr lang="es-CO">
                <a:latin typeface="Arial"/>
                <a:cs typeface="Arial"/>
              </a:rPr>
              <a:t> and </a:t>
            </a:r>
            <a:r>
              <a:rPr lang="es-CO" err="1">
                <a:latin typeface="Arial"/>
                <a:cs typeface="Arial"/>
              </a:rPr>
              <a:t>evaluation</a:t>
            </a:r>
            <a:r>
              <a:rPr lang="es-CO">
                <a:latin typeface="Arial"/>
                <a:cs typeface="Arial"/>
              </a:rPr>
              <a:t> </a:t>
            </a:r>
            <a:r>
              <a:rPr lang="es-CO" err="1">
                <a:latin typeface="Arial"/>
                <a:cs typeface="Arial"/>
              </a:rPr>
              <a:t>should</a:t>
            </a:r>
            <a:r>
              <a:rPr lang="es-CO">
                <a:latin typeface="Arial"/>
                <a:cs typeface="Arial"/>
              </a:rPr>
              <a:t> be </a:t>
            </a:r>
            <a:r>
              <a:rPr lang="es-CO" err="1">
                <a:latin typeface="Arial"/>
                <a:cs typeface="Arial"/>
              </a:rPr>
              <a:t>conducted</a:t>
            </a:r>
            <a:r>
              <a:rPr lang="es-CO">
                <a:latin typeface="Arial"/>
                <a:cs typeface="Arial"/>
              </a:rPr>
              <a:t> </a:t>
            </a:r>
            <a:r>
              <a:rPr lang="es-CO" err="1">
                <a:latin typeface="Arial"/>
                <a:cs typeface="Arial"/>
              </a:rPr>
              <a:t>to</a:t>
            </a:r>
            <a:r>
              <a:rPr lang="es-CO">
                <a:latin typeface="Arial"/>
                <a:cs typeface="Arial"/>
              </a:rPr>
              <a:t> monitor </a:t>
            </a:r>
            <a:r>
              <a:rPr lang="es-CO" err="1">
                <a:latin typeface="Arial"/>
                <a:cs typeface="Arial"/>
              </a:rPr>
              <a:t>outcomes</a:t>
            </a:r>
            <a:r>
              <a:rPr lang="es-CO">
                <a:latin typeface="Arial"/>
                <a:cs typeface="Arial"/>
              </a:rPr>
              <a:t> </a:t>
            </a:r>
            <a:r>
              <a:rPr lang="es-CO" err="1">
                <a:latin typeface="Arial"/>
                <a:cs typeface="Arial"/>
              </a:rPr>
              <a:t>of</a:t>
            </a:r>
            <a:r>
              <a:rPr lang="es-CO">
                <a:latin typeface="Arial"/>
                <a:cs typeface="Arial"/>
              </a:rPr>
              <a:t> screening and </a:t>
            </a:r>
            <a:r>
              <a:rPr lang="es-CO" err="1">
                <a:latin typeface="Arial"/>
                <a:cs typeface="Arial"/>
              </a:rPr>
              <a:t>continually</a:t>
            </a:r>
            <a:r>
              <a:rPr lang="es-CO">
                <a:latin typeface="Arial"/>
                <a:cs typeface="Arial"/>
              </a:rPr>
              <a:t> </a:t>
            </a:r>
            <a:r>
              <a:rPr lang="es-CO" err="1">
                <a:latin typeface="Arial"/>
                <a:cs typeface="Arial"/>
              </a:rPr>
              <a:t>inform</a:t>
            </a:r>
            <a:r>
              <a:rPr lang="es-CO">
                <a:latin typeface="Arial"/>
                <a:cs typeface="Arial"/>
              </a:rPr>
              <a:t> </a:t>
            </a:r>
            <a:r>
              <a:rPr lang="es-CO" err="1">
                <a:latin typeface="Arial"/>
                <a:cs typeface="Arial"/>
              </a:rPr>
              <a:t>questions</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implementation</a:t>
            </a:r>
            <a:endParaRPr lang="es-CO">
              <a:latin typeface="Arial"/>
              <a:cs typeface="Arial"/>
            </a:endParaRPr>
          </a:p>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8204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3093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err="1">
                <a:latin typeface="Arial"/>
                <a:cs typeface="Arial"/>
              </a:rPr>
              <a:t>For</a:t>
            </a:r>
            <a:r>
              <a:rPr lang="es-CO">
                <a:latin typeface="Arial"/>
                <a:cs typeface="Arial"/>
              </a:rPr>
              <a:t> </a:t>
            </a:r>
            <a:r>
              <a:rPr lang="es-CO" err="1">
                <a:latin typeface="Arial"/>
                <a:cs typeface="Arial"/>
              </a:rPr>
              <a:t>these</a:t>
            </a:r>
            <a:r>
              <a:rPr lang="es-CO">
                <a:latin typeface="Arial"/>
                <a:cs typeface="Arial"/>
              </a:rPr>
              <a:t> </a:t>
            </a:r>
            <a:r>
              <a:rPr lang="es-CO" err="1">
                <a:latin typeface="Arial"/>
                <a:cs typeface="Arial"/>
              </a:rPr>
              <a:t>populations</a:t>
            </a:r>
            <a:r>
              <a:rPr lang="es-CO">
                <a:latin typeface="Arial"/>
                <a:cs typeface="Arial"/>
              </a:rPr>
              <a:t>, </a:t>
            </a:r>
            <a:r>
              <a:rPr lang="es-CO" err="1">
                <a:latin typeface="Arial"/>
                <a:cs typeface="Arial"/>
              </a:rPr>
              <a:t>consideration</a:t>
            </a:r>
            <a:r>
              <a:rPr lang="es-CO">
                <a:latin typeface="Arial"/>
                <a:cs typeface="Arial"/>
              </a:rPr>
              <a:t> </a:t>
            </a:r>
            <a:r>
              <a:rPr lang="es-CO" err="1">
                <a:latin typeface="Arial"/>
                <a:cs typeface="Arial"/>
              </a:rPr>
              <a:t>should</a:t>
            </a:r>
            <a:r>
              <a:rPr lang="es-CO">
                <a:latin typeface="Arial"/>
                <a:cs typeface="Arial"/>
              </a:rPr>
              <a:t> be </a:t>
            </a:r>
            <a:r>
              <a:rPr lang="es-CO" err="1">
                <a:latin typeface="Arial"/>
                <a:cs typeface="Arial"/>
              </a:rPr>
              <a:t>given</a:t>
            </a:r>
            <a:r>
              <a:rPr lang="es-CO">
                <a:latin typeface="Arial"/>
                <a:cs typeface="Arial"/>
              </a:rPr>
              <a:t> </a:t>
            </a:r>
            <a:r>
              <a:rPr lang="es-CO" err="1">
                <a:latin typeface="Arial"/>
                <a:cs typeface="Arial"/>
              </a:rPr>
              <a:t>to</a:t>
            </a:r>
            <a:r>
              <a:rPr lang="es-CO">
                <a:latin typeface="Arial"/>
                <a:cs typeface="Arial"/>
              </a:rPr>
              <a:t>:</a:t>
            </a:r>
            <a:endParaRPr lang="en-US">
              <a:latin typeface="Arial"/>
              <a:cs typeface="Arial"/>
            </a:endParaRPr>
          </a:p>
          <a:p>
            <a:pPr marL="171450" indent="-171450">
              <a:buFont typeface="Arial"/>
              <a:buChar char="•"/>
            </a:pPr>
            <a:r>
              <a:rPr lang="es-CO" err="1">
                <a:latin typeface="Arial"/>
                <a:cs typeface="Arial"/>
              </a:rPr>
              <a:t>Weighing</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benefits</a:t>
            </a:r>
            <a:r>
              <a:rPr lang="es-CO">
                <a:latin typeface="Arial"/>
                <a:cs typeface="Arial"/>
              </a:rPr>
              <a:t> and </a:t>
            </a:r>
            <a:r>
              <a:rPr lang="es-CO" err="1">
                <a:latin typeface="Arial"/>
                <a:cs typeface="Arial"/>
              </a:rPr>
              <a:t>risks</a:t>
            </a:r>
            <a:r>
              <a:rPr lang="es-CO">
                <a:latin typeface="Arial"/>
                <a:cs typeface="Arial"/>
              </a:rPr>
              <a:t> </a:t>
            </a:r>
            <a:r>
              <a:rPr lang="es-CO" err="1">
                <a:latin typeface="Arial"/>
                <a:cs typeface="Arial"/>
              </a:rPr>
              <a:t>of</a:t>
            </a:r>
            <a:r>
              <a:rPr lang="es-CO">
                <a:latin typeface="Arial"/>
                <a:cs typeface="Arial"/>
              </a:rPr>
              <a:t> screening</a:t>
            </a:r>
          </a:p>
          <a:p>
            <a:pPr marL="171450" indent="-171450">
              <a:buFont typeface="Arial"/>
              <a:buChar char="•"/>
            </a:pPr>
            <a:r>
              <a:rPr lang="es-CO" err="1">
                <a:latin typeface="Arial"/>
                <a:cs typeface="Arial"/>
              </a:rPr>
              <a:t>Considering</a:t>
            </a:r>
            <a:r>
              <a:rPr lang="es-CO">
                <a:latin typeface="Arial"/>
                <a:cs typeface="Arial"/>
              </a:rPr>
              <a:t> </a:t>
            </a:r>
            <a:r>
              <a:rPr lang="es-CO" err="1">
                <a:latin typeface="Arial"/>
                <a:cs typeface="Arial"/>
              </a:rPr>
              <a:t>opportunity</a:t>
            </a:r>
            <a:r>
              <a:rPr lang="es-CO">
                <a:latin typeface="Arial"/>
                <a:cs typeface="Arial"/>
              </a:rPr>
              <a:t> </a:t>
            </a:r>
            <a:r>
              <a:rPr lang="es-CO" err="1">
                <a:latin typeface="Arial"/>
                <a:cs typeface="Arial"/>
              </a:rPr>
              <a:t>costs</a:t>
            </a:r>
            <a:r>
              <a:rPr lang="es-CO">
                <a:latin typeface="Arial"/>
                <a:cs typeface="Arial"/>
              </a:rPr>
              <a:t> </a:t>
            </a:r>
            <a:r>
              <a:rPr lang="es-CO" err="1">
                <a:latin typeface="Arial"/>
                <a:cs typeface="Arial"/>
              </a:rPr>
              <a:t>for</a:t>
            </a:r>
            <a:r>
              <a:rPr lang="es-CO">
                <a:latin typeface="Arial"/>
                <a:cs typeface="Arial"/>
              </a:rPr>
              <a:t> </a:t>
            </a:r>
            <a:r>
              <a:rPr lang="es-CO" err="1">
                <a:latin typeface="Arial"/>
                <a:cs typeface="Arial"/>
              </a:rPr>
              <a:t>other</a:t>
            </a:r>
            <a:r>
              <a:rPr lang="es-CO">
                <a:latin typeface="Arial"/>
                <a:cs typeface="Arial"/>
              </a:rPr>
              <a:t> TB and </a:t>
            </a:r>
            <a:r>
              <a:rPr lang="es-CO" err="1">
                <a:latin typeface="Arial"/>
                <a:cs typeface="Arial"/>
              </a:rPr>
              <a:t>health</a:t>
            </a:r>
            <a:r>
              <a:rPr lang="es-CO">
                <a:latin typeface="Arial"/>
                <a:cs typeface="Arial"/>
              </a:rPr>
              <a:t> </a:t>
            </a:r>
            <a:r>
              <a:rPr lang="es-CO" err="1">
                <a:latin typeface="Arial"/>
                <a:cs typeface="Arial"/>
              </a:rPr>
              <a:t>interventions</a:t>
            </a:r>
            <a:endParaRPr lang="es-CO">
              <a:latin typeface="Arial"/>
              <a:cs typeface="Arial"/>
            </a:endParaRPr>
          </a:p>
          <a:p>
            <a:pPr marL="171450" indent="-171450">
              <a:buFont typeface="Arial"/>
              <a:buChar char="•"/>
            </a:pPr>
            <a:r>
              <a:rPr lang="es-CO" err="1">
                <a:latin typeface="Arial"/>
                <a:cs typeface="Arial"/>
              </a:rPr>
              <a:t>Prioritizing</a:t>
            </a:r>
            <a:r>
              <a:rPr lang="es-CO">
                <a:latin typeface="Arial"/>
                <a:cs typeface="Arial"/>
              </a:rPr>
              <a:t> </a:t>
            </a:r>
            <a:r>
              <a:rPr lang="es-CO" err="1">
                <a:latin typeface="Arial"/>
                <a:cs typeface="Arial"/>
              </a:rPr>
              <a:t>risk</a:t>
            </a:r>
            <a:r>
              <a:rPr lang="es-CO">
                <a:latin typeface="Arial"/>
                <a:cs typeface="Arial"/>
              </a:rPr>
              <a:t> </a:t>
            </a:r>
            <a:r>
              <a:rPr lang="es-CO" err="1">
                <a:latin typeface="Arial"/>
                <a:cs typeface="Arial"/>
              </a:rPr>
              <a:t>groups</a:t>
            </a:r>
            <a:r>
              <a:rPr lang="es-CO">
                <a:latin typeface="Arial"/>
                <a:cs typeface="Arial"/>
              </a:rPr>
              <a:t> </a:t>
            </a:r>
            <a:r>
              <a:rPr lang="es-CO" err="1">
                <a:latin typeface="Arial"/>
                <a:cs typeface="Arial"/>
              </a:rPr>
              <a:t>that</a:t>
            </a:r>
            <a:r>
              <a:rPr lang="es-CO">
                <a:latin typeface="Arial"/>
                <a:cs typeface="Arial"/>
              </a:rPr>
              <a:t> </a:t>
            </a:r>
            <a:r>
              <a:rPr lang="es-CO" err="1">
                <a:latin typeface="Arial"/>
                <a:cs typeface="Arial"/>
              </a:rPr>
              <a:t>represent</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greatest</a:t>
            </a:r>
            <a:r>
              <a:rPr lang="es-CO">
                <a:latin typeface="Arial"/>
                <a:cs typeface="Arial"/>
              </a:rPr>
              <a:t> </a:t>
            </a:r>
            <a:r>
              <a:rPr lang="es-CO" err="1">
                <a:latin typeface="Arial"/>
                <a:cs typeface="Arial"/>
              </a:rPr>
              <a:t>burden</a:t>
            </a:r>
            <a:r>
              <a:rPr lang="es-CO">
                <a:latin typeface="Arial"/>
                <a:cs typeface="Arial"/>
              </a:rPr>
              <a:t> </a:t>
            </a:r>
            <a:r>
              <a:rPr lang="es-CO" err="1">
                <a:latin typeface="Arial"/>
                <a:cs typeface="Arial"/>
              </a:rPr>
              <a:t>or</a:t>
            </a:r>
            <a:r>
              <a:rPr lang="es-CO">
                <a:latin typeface="Arial"/>
                <a:cs typeface="Arial"/>
              </a:rPr>
              <a:t> </a:t>
            </a:r>
            <a:r>
              <a:rPr lang="es-CO" err="1">
                <a:latin typeface="Arial"/>
                <a:cs typeface="Arial"/>
              </a:rPr>
              <a:t>have</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greatest</a:t>
            </a:r>
            <a:r>
              <a:rPr lang="es-CO">
                <a:latin typeface="Arial"/>
                <a:cs typeface="Arial"/>
              </a:rPr>
              <a:t> </a:t>
            </a:r>
            <a:r>
              <a:rPr lang="es-CO" err="1">
                <a:latin typeface="Arial"/>
                <a:cs typeface="Arial"/>
              </a:rPr>
              <a:t>vulnerability</a:t>
            </a:r>
            <a:r>
              <a:rPr lang="es-CO">
                <a:latin typeface="Arial"/>
                <a:cs typeface="Arial"/>
              </a:rPr>
              <a:t> in a particular </a:t>
            </a:r>
            <a:r>
              <a:rPr lang="es-CO" err="1">
                <a:latin typeface="Arial"/>
                <a:cs typeface="Arial"/>
              </a:rPr>
              <a:t>setting</a:t>
            </a:r>
            <a:endParaRPr lang="es-CO">
              <a:latin typeface="Arial"/>
              <a:cs typeface="Arial"/>
            </a:endParaRPr>
          </a:p>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63342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3271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5635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6582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a:t>*Continue </a:t>
            </a:r>
            <a:r>
              <a:rPr lang="es-CO" err="1"/>
              <a:t>to</a:t>
            </a:r>
            <a:r>
              <a:rPr lang="es-CO"/>
              <a:t> </a:t>
            </a:r>
            <a:r>
              <a:rPr lang="es-CO" err="1"/>
              <a:t>update</a:t>
            </a:r>
            <a:r>
              <a:rPr lang="es-CO"/>
              <a:t> </a:t>
            </a:r>
            <a:r>
              <a:rPr lang="es-CO" err="1"/>
              <a:t>text</a:t>
            </a:r>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16</a:t>
            </a:fld>
            <a:endParaRPr lang="en-GB"/>
          </a:p>
        </p:txBody>
      </p:sp>
    </p:spTree>
    <p:extLst>
      <p:ext uri="{BB962C8B-B14F-4D97-AF65-F5344CB8AC3E}">
        <p14:creationId xmlns:p14="http://schemas.microsoft.com/office/powerpoint/2010/main" val="351303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448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683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22A00AB-CD15-433A-A355-4988AFD51729}" type="slidenum">
              <a:rPr lang="en-GB" smtClean="0"/>
              <a:t>1</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221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721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048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Tree>
    <p:extLst>
      <p:ext uri="{BB962C8B-B14F-4D97-AF65-F5344CB8AC3E}">
        <p14:creationId xmlns:p14="http://schemas.microsoft.com/office/powerpoint/2010/main" val="2565494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7966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4253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09917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3735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62030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4179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13326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4289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8010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err="1">
                <a:latin typeface="Arial"/>
                <a:cs typeface="Arial"/>
              </a:rPr>
              <a:t>Principle</a:t>
            </a:r>
            <a:r>
              <a:rPr lang="es-CO">
                <a:latin typeface="Arial"/>
                <a:cs typeface="Arial"/>
              </a:rPr>
              <a:t> 1: TB screening </a:t>
            </a:r>
            <a:r>
              <a:rPr lang="es-CO" err="1">
                <a:latin typeface="Arial"/>
                <a:cs typeface="Arial"/>
              </a:rPr>
              <a:t>should</a:t>
            </a:r>
            <a:r>
              <a:rPr lang="es-CO">
                <a:latin typeface="Arial"/>
                <a:cs typeface="Arial"/>
              </a:rPr>
              <a:t>  be done </a:t>
            </a:r>
            <a:r>
              <a:rPr lang="es-CO" err="1">
                <a:latin typeface="Arial"/>
                <a:cs typeface="Arial"/>
              </a:rPr>
              <a:t>with</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intention</a:t>
            </a:r>
            <a:r>
              <a:rPr lang="es-CO">
                <a:latin typeface="Arial"/>
                <a:cs typeface="Arial"/>
              </a:rPr>
              <a:t> </a:t>
            </a:r>
            <a:r>
              <a:rPr lang="es-CO" err="1">
                <a:latin typeface="Arial"/>
                <a:cs typeface="Arial"/>
              </a:rPr>
              <a:t>to</a:t>
            </a:r>
            <a:r>
              <a:rPr lang="es-CO">
                <a:latin typeface="Arial"/>
                <a:cs typeface="Arial"/>
              </a:rPr>
              <a:t> </a:t>
            </a:r>
            <a:r>
              <a:rPr lang="es-CO" err="1">
                <a:latin typeface="Arial"/>
                <a:cs typeface="Arial"/>
              </a:rPr>
              <a:t>follow</a:t>
            </a:r>
            <a:r>
              <a:rPr lang="es-CO">
                <a:latin typeface="Arial"/>
                <a:cs typeface="Arial"/>
              </a:rPr>
              <a:t> up </a:t>
            </a:r>
            <a:r>
              <a:rPr lang="es-CO" err="1">
                <a:latin typeface="Arial"/>
                <a:cs typeface="Arial"/>
              </a:rPr>
              <a:t>with</a:t>
            </a:r>
            <a:r>
              <a:rPr lang="es-CO">
                <a:latin typeface="Arial"/>
                <a:cs typeface="Arial"/>
              </a:rPr>
              <a:t> </a:t>
            </a:r>
            <a:r>
              <a:rPr lang="es-CO" err="1">
                <a:latin typeface="Arial"/>
                <a:cs typeface="Arial"/>
              </a:rPr>
              <a:t>appropriate</a:t>
            </a:r>
            <a:r>
              <a:rPr lang="es-CO">
                <a:latin typeface="Arial"/>
                <a:cs typeface="Arial"/>
              </a:rPr>
              <a:t> medical care and </a:t>
            </a:r>
            <a:r>
              <a:rPr lang="es-CO" err="1">
                <a:latin typeface="Arial"/>
                <a:cs typeface="Arial"/>
              </a:rPr>
              <a:t>only</a:t>
            </a:r>
            <a:r>
              <a:rPr lang="es-CO">
                <a:latin typeface="Arial"/>
                <a:cs typeface="Arial"/>
              </a:rPr>
              <a:t> </a:t>
            </a:r>
            <a:r>
              <a:rPr lang="es-CO" err="1">
                <a:latin typeface="Arial"/>
                <a:cs typeface="Arial"/>
              </a:rPr>
              <a:t>implemented</a:t>
            </a:r>
            <a:r>
              <a:rPr lang="es-CO">
                <a:latin typeface="Arial"/>
                <a:cs typeface="Arial"/>
              </a:rPr>
              <a:t> </a:t>
            </a:r>
            <a:r>
              <a:rPr lang="es-CO" err="1">
                <a:latin typeface="Arial"/>
                <a:cs typeface="Arial"/>
              </a:rPr>
              <a:t>where</a:t>
            </a:r>
            <a:r>
              <a:rPr lang="es-CO">
                <a:latin typeface="Arial"/>
                <a:cs typeface="Arial"/>
              </a:rPr>
              <a:t> </a:t>
            </a:r>
            <a:r>
              <a:rPr lang="es-CO" err="1">
                <a:latin typeface="Arial"/>
                <a:cs typeface="Arial"/>
              </a:rPr>
              <a:t>high-quality</a:t>
            </a:r>
            <a:r>
              <a:rPr lang="es-CO">
                <a:latin typeface="Arial"/>
                <a:cs typeface="Arial"/>
              </a:rPr>
              <a:t> TB </a:t>
            </a:r>
            <a:r>
              <a:rPr lang="es-CO" err="1">
                <a:latin typeface="Arial"/>
                <a:cs typeface="Arial"/>
              </a:rPr>
              <a:t>diagnostic</a:t>
            </a:r>
            <a:r>
              <a:rPr lang="es-CO">
                <a:latin typeface="Arial"/>
                <a:cs typeface="Arial"/>
              </a:rPr>
              <a:t> and </a:t>
            </a:r>
            <a:r>
              <a:rPr lang="es-CO" err="1">
                <a:latin typeface="Arial"/>
                <a:cs typeface="Arial"/>
              </a:rPr>
              <a:t>treatment</a:t>
            </a:r>
            <a:r>
              <a:rPr lang="es-CO">
                <a:latin typeface="Arial"/>
                <a:cs typeface="Arial"/>
              </a:rPr>
              <a:t> </a:t>
            </a:r>
            <a:r>
              <a:rPr lang="es-CO" err="1">
                <a:latin typeface="Arial"/>
                <a:cs typeface="Arial"/>
              </a:rPr>
              <a:t>services</a:t>
            </a:r>
            <a:r>
              <a:rPr lang="es-CO">
                <a:latin typeface="Arial"/>
                <a:cs typeface="Arial"/>
              </a:rPr>
              <a:t> are </a:t>
            </a:r>
            <a:r>
              <a:rPr lang="es-CO" err="1">
                <a:latin typeface="Arial"/>
                <a:cs typeface="Arial"/>
              </a:rPr>
              <a:t>available</a:t>
            </a:r>
            <a:r>
              <a:rPr lang="es-CO">
                <a:latin typeface="Arial"/>
                <a:cs typeface="Arial"/>
              </a:rPr>
              <a:t>. </a:t>
            </a:r>
            <a:endParaRPr lang="en-US">
              <a:latin typeface="Arial"/>
              <a:cs typeface="Arial"/>
            </a:endParaRPr>
          </a:p>
          <a:p>
            <a:r>
              <a:rPr lang="es-CO" err="1">
                <a:latin typeface="Arial"/>
                <a:cs typeface="Arial"/>
              </a:rPr>
              <a:t>Principle</a:t>
            </a:r>
            <a:r>
              <a:rPr lang="es-CO">
                <a:latin typeface="Arial"/>
                <a:cs typeface="Arial"/>
              </a:rPr>
              <a:t> 2: Screening </a:t>
            </a:r>
            <a:r>
              <a:rPr lang="es-CO" err="1">
                <a:latin typeface="Arial"/>
                <a:cs typeface="Arial"/>
              </a:rPr>
              <a:t>should</a:t>
            </a:r>
            <a:r>
              <a:rPr lang="es-CO">
                <a:latin typeface="Arial"/>
                <a:cs typeface="Arial"/>
              </a:rPr>
              <a:t> </a:t>
            </a:r>
            <a:r>
              <a:rPr lang="es-CO" err="1">
                <a:latin typeface="Arial"/>
                <a:cs typeface="Arial"/>
              </a:rPr>
              <a:t>reach</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people</a:t>
            </a:r>
            <a:r>
              <a:rPr lang="es-CO">
                <a:latin typeface="Arial"/>
                <a:cs typeface="Arial"/>
              </a:rPr>
              <a:t> at </a:t>
            </a:r>
            <a:r>
              <a:rPr lang="es-CO" err="1">
                <a:latin typeface="Arial"/>
                <a:cs typeface="Arial"/>
              </a:rPr>
              <a:t>greatest</a:t>
            </a:r>
            <a:r>
              <a:rPr lang="es-CO">
                <a:latin typeface="Arial"/>
                <a:cs typeface="Arial"/>
              </a:rPr>
              <a:t> </a:t>
            </a:r>
            <a:r>
              <a:rPr lang="es-CO" err="1">
                <a:latin typeface="Arial"/>
                <a:cs typeface="Arial"/>
              </a:rPr>
              <a:t>risk</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developing</a:t>
            </a:r>
            <a:r>
              <a:rPr lang="es-CO">
                <a:latin typeface="Arial"/>
                <a:cs typeface="Arial"/>
              </a:rPr>
              <a:t> TB </a:t>
            </a:r>
            <a:r>
              <a:rPr lang="es-CO" err="1">
                <a:latin typeface="Arial"/>
                <a:cs typeface="Arial"/>
              </a:rPr>
              <a:t>disease</a:t>
            </a:r>
            <a:r>
              <a:rPr lang="es-CO">
                <a:latin typeface="Arial"/>
                <a:cs typeface="Arial"/>
              </a:rPr>
              <a:t>, </a:t>
            </a:r>
            <a:r>
              <a:rPr lang="es-CO" err="1">
                <a:latin typeface="Arial"/>
                <a:cs typeface="Arial"/>
              </a:rPr>
              <a:t>including</a:t>
            </a:r>
            <a:r>
              <a:rPr lang="es-CO">
                <a:latin typeface="Arial"/>
                <a:cs typeface="Arial"/>
              </a:rPr>
              <a:t> </a:t>
            </a:r>
            <a:r>
              <a:rPr lang="es-CO" err="1">
                <a:latin typeface="Arial"/>
                <a:cs typeface="Arial"/>
              </a:rPr>
              <a:t>high-risk</a:t>
            </a:r>
            <a:r>
              <a:rPr lang="es-CO">
                <a:latin typeface="Arial"/>
                <a:cs typeface="Arial"/>
              </a:rPr>
              <a:t> </a:t>
            </a:r>
            <a:r>
              <a:rPr lang="es-CO" err="1">
                <a:latin typeface="Arial"/>
                <a:cs typeface="Arial"/>
              </a:rPr>
              <a:t>groups</a:t>
            </a:r>
            <a:r>
              <a:rPr lang="es-CO">
                <a:latin typeface="Arial"/>
                <a:cs typeface="Arial"/>
              </a:rPr>
              <a:t> and </a:t>
            </a:r>
            <a:r>
              <a:rPr lang="es-CO" err="1">
                <a:latin typeface="Arial"/>
                <a:cs typeface="Arial"/>
              </a:rPr>
              <a:t>communities</a:t>
            </a:r>
            <a:r>
              <a:rPr lang="es-CO">
                <a:latin typeface="Arial"/>
                <a:cs typeface="Arial"/>
              </a:rPr>
              <a:t> </a:t>
            </a:r>
            <a:r>
              <a:rPr lang="es-CO" err="1">
                <a:latin typeface="Arial"/>
                <a:cs typeface="Arial"/>
              </a:rPr>
              <a:t>with</a:t>
            </a:r>
            <a:r>
              <a:rPr lang="es-CO">
                <a:latin typeface="Arial"/>
                <a:cs typeface="Arial"/>
              </a:rPr>
              <a:t> a </a:t>
            </a:r>
            <a:r>
              <a:rPr lang="es-CO" err="1">
                <a:latin typeface="Arial"/>
                <a:cs typeface="Arial"/>
              </a:rPr>
              <a:t>high</a:t>
            </a:r>
            <a:r>
              <a:rPr lang="es-CO">
                <a:latin typeface="Arial"/>
                <a:cs typeface="Arial"/>
              </a:rPr>
              <a:t> </a:t>
            </a:r>
            <a:r>
              <a:rPr lang="es-CO" err="1">
                <a:latin typeface="Arial"/>
                <a:cs typeface="Arial"/>
              </a:rPr>
              <a:t>prevalence</a:t>
            </a:r>
            <a:r>
              <a:rPr lang="es-CO">
                <a:latin typeface="Arial"/>
                <a:cs typeface="Arial"/>
              </a:rPr>
              <a:t> </a:t>
            </a:r>
            <a:r>
              <a:rPr lang="es-CO" err="1">
                <a:latin typeface="Arial"/>
                <a:cs typeface="Arial"/>
              </a:rPr>
              <a:t>of</a:t>
            </a:r>
            <a:r>
              <a:rPr lang="es-CO">
                <a:latin typeface="Arial"/>
                <a:cs typeface="Arial"/>
              </a:rPr>
              <a:t> TB. </a:t>
            </a:r>
          </a:p>
          <a:p>
            <a:r>
              <a:rPr lang="es-CO" err="1">
                <a:latin typeface="Arial"/>
                <a:cs typeface="Arial"/>
              </a:rPr>
              <a:t>Principle</a:t>
            </a:r>
            <a:r>
              <a:rPr lang="es-CO">
                <a:latin typeface="Arial"/>
                <a:cs typeface="Arial"/>
              </a:rPr>
              <a:t> 3: TB screening </a:t>
            </a:r>
            <a:r>
              <a:rPr lang="es-CO" err="1">
                <a:latin typeface="Arial"/>
                <a:cs typeface="Arial"/>
              </a:rPr>
              <a:t>should</a:t>
            </a:r>
            <a:r>
              <a:rPr lang="es-CO">
                <a:latin typeface="Arial"/>
                <a:cs typeface="Arial"/>
              </a:rPr>
              <a:t> </a:t>
            </a:r>
            <a:r>
              <a:rPr lang="es-CO" err="1">
                <a:latin typeface="Arial"/>
                <a:cs typeface="Arial"/>
              </a:rPr>
              <a:t>follow</a:t>
            </a:r>
            <a:r>
              <a:rPr lang="es-CO">
                <a:latin typeface="Arial"/>
                <a:cs typeface="Arial"/>
              </a:rPr>
              <a:t> </a:t>
            </a:r>
            <a:r>
              <a:rPr lang="es-CO" err="1">
                <a:latin typeface="Arial"/>
                <a:cs typeface="Arial"/>
              </a:rPr>
              <a:t>established</a:t>
            </a:r>
            <a:r>
              <a:rPr lang="es-CO">
                <a:latin typeface="Arial"/>
                <a:cs typeface="Arial"/>
              </a:rPr>
              <a:t> </a:t>
            </a:r>
            <a:r>
              <a:rPr lang="es-CO" err="1">
                <a:latin typeface="Arial"/>
                <a:cs typeface="Arial"/>
              </a:rPr>
              <a:t>ethical</a:t>
            </a:r>
            <a:r>
              <a:rPr lang="es-CO">
                <a:latin typeface="Arial"/>
                <a:cs typeface="Arial"/>
              </a:rPr>
              <a:t> </a:t>
            </a:r>
            <a:r>
              <a:rPr lang="es-CO" err="1">
                <a:latin typeface="Arial"/>
                <a:cs typeface="Arial"/>
              </a:rPr>
              <a:t>principles</a:t>
            </a:r>
            <a:r>
              <a:rPr lang="es-CO">
                <a:latin typeface="Arial"/>
                <a:cs typeface="Arial"/>
              </a:rPr>
              <a:t> </a:t>
            </a:r>
            <a:r>
              <a:rPr lang="es-CO" err="1">
                <a:latin typeface="Arial"/>
                <a:cs typeface="Arial"/>
              </a:rPr>
              <a:t>for</a:t>
            </a:r>
            <a:r>
              <a:rPr lang="es-CO">
                <a:latin typeface="Arial"/>
                <a:cs typeface="Arial"/>
              </a:rPr>
              <a:t> screening </a:t>
            </a:r>
            <a:r>
              <a:rPr lang="es-CO" err="1">
                <a:latin typeface="Arial"/>
                <a:cs typeface="Arial"/>
              </a:rPr>
              <a:t>for</a:t>
            </a:r>
            <a:r>
              <a:rPr lang="es-CO">
                <a:latin typeface="Arial"/>
                <a:cs typeface="Arial"/>
              </a:rPr>
              <a:t> </a:t>
            </a:r>
            <a:r>
              <a:rPr lang="es-CO" err="1">
                <a:latin typeface="Arial"/>
                <a:cs typeface="Arial"/>
              </a:rPr>
              <a:t>infectious</a:t>
            </a:r>
            <a:r>
              <a:rPr lang="es-CO">
                <a:latin typeface="Arial"/>
                <a:cs typeface="Arial"/>
              </a:rPr>
              <a:t> </a:t>
            </a:r>
            <a:r>
              <a:rPr lang="es-CO" err="1">
                <a:latin typeface="Arial"/>
                <a:cs typeface="Arial"/>
              </a:rPr>
              <a:t>diseases</a:t>
            </a:r>
            <a:r>
              <a:rPr lang="es-CO">
                <a:latin typeface="Arial"/>
                <a:cs typeface="Arial"/>
              </a:rPr>
              <a:t>, </a:t>
            </a:r>
            <a:r>
              <a:rPr lang="es-CO" err="1">
                <a:latin typeface="Arial"/>
                <a:cs typeface="Arial"/>
              </a:rPr>
              <a:t>including</a:t>
            </a:r>
            <a:r>
              <a:rPr lang="es-CO">
                <a:latin typeface="Arial"/>
                <a:cs typeface="Arial"/>
              </a:rPr>
              <a:t> </a:t>
            </a:r>
            <a:r>
              <a:rPr lang="es-CO" err="1">
                <a:latin typeface="Arial"/>
                <a:cs typeface="Arial"/>
              </a:rPr>
              <a:t>obtaining</a:t>
            </a:r>
            <a:r>
              <a:rPr lang="es-CO">
                <a:latin typeface="Arial"/>
                <a:cs typeface="Arial"/>
              </a:rPr>
              <a:t> </a:t>
            </a:r>
            <a:r>
              <a:rPr lang="es-CO" err="1">
                <a:latin typeface="Arial"/>
                <a:cs typeface="Arial"/>
              </a:rPr>
              <a:t>voluntary</a:t>
            </a:r>
            <a:r>
              <a:rPr lang="es-CO">
                <a:latin typeface="Arial"/>
                <a:cs typeface="Arial"/>
              </a:rPr>
              <a:t> </a:t>
            </a:r>
            <a:r>
              <a:rPr lang="es-CO" err="1">
                <a:latin typeface="Arial"/>
                <a:cs typeface="Arial"/>
              </a:rPr>
              <a:t>informed</a:t>
            </a:r>
            <a:r>
              <a:rPr lang="es-CO">
                <a:latin typeface="Arial"/>
                <a:cs typeface="Arial"/>
              </a:rPr>
              <a:t> </a:t>
            </a:r>
            <a:r>
              <a:rPr lang="es-CO" err="1">
                <a:latin typeface="Arial"/>
                <a:cs typeface="Arial"/>
              </a:rPr>
              <a:t>consent</a:t>
            </a:r>
            <a:r>
              <a:rPr lang="es-CO">
                <a:latin typeface="Arial"/>
                <a:cs typeface="Arial"/>
              </a:rPr>
              <a:t>, and observe human </a:t>
            </a:r>
            <a:r>
              <a:rPr lang="es-CO" err="1">
                <a:latin typeface="Arial"/>
                <a:cs typeface="Arial"/>
              </a:rPr>
              <a:t>rights</a:t>
            </a:r>
            <a:r>
              <a:rPr lang="es-CO">
                <a:latin typeface="Arial"/>
                <a:cs typeface="Arial"/>
              </a:rPr>
              <a:t>. </a:t>
            </a:r>
            <a:r>
              <a:rPr lang="es-CO" err="1">
                <a:latin typeface="Arial"/>
                <a:cs typeface="Arial"/>
              </a:rPr>
              <a:t>It</a:t>
            </a:r>
            <a:r>
              <a:rPr lang="es-CO">
                <a:latin typeface="Arial"/>
                <a:cs typeface="Arial"/>
              </a:rPr>
              <a:t> </a:t>
            </a:r>
            <a:r>
              <a:rPr lang="es-CO" err="1">
                <a:latin typeface="Arial"/>
                <a:cs typeface="Arial"/>
              </a:rPr>
              <a:t>should</a:t>
            </a:r>
            <a:r>
              <a:rPr lang="es-CO">
                <a:latin typeface="Arial"/>
                <a:cs typeface="Arial"/>
              </a:rPr>
              <a:t> be </a:t>
            </a:r>
            <a:r>
              <a:rPr lang="es-CO" err="1">
                <a:latin typeface="Arial"/>
                <a:cs typeface="Arial"/>
              </a:rPr>
              <a:t>designed</a:t>
            </a:r>
            <a:r>
              <a:rPr lang="es-CO">
                <a:latin typeface="Arial"/>
                <a:cs typeface="Arial"/>
              </a:rPr>
              <a:t> </a:t>
            </a:r>
            <a:r>
              <a:rPr lang="es-CO" err="1">
                <a:latin typeface="Arial"/>
                <a:cs typeface="Arial"/>
              </a:rPr>
              <a:t>to</a:t>
            </a:r>
            <a:r>
              <a:rPr lang="es-CO">
                <a:latin typeface="Arial"/>
                <a:cs typeface="Arial"/>
              </a:rPr>
              <a:t> </a:t>
            </a:r>
            <a:r>
              <a:rPr lang="es-CO" err="1">
                <a:latin typeface="Arial"/>
                <a:cs typeface="Arial"/>
              </a:rPr>
              <a:t>minimize</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risks</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discomfort</a:t>
            </a:r>
            <a:r>
              <a:rPr lang="es-CO">
                <a:latin typeface="Arial"/>
                <a:cs typeface="Arial"/>
              </a:rPr>
              <a:t>, </a:t>
            </a:r>
            <a:r>
              <a:rPr lang="es-CO" err="1">
                <a:latin typeface="Arial"/>
                <a:cs typeface="Arial"/>
              </a:rPr>
              <a:t>pain</a:t>
            </a:r>
            <a:r>
              <a:rPr lang="es-CO">
                <a:latin typeface="Arial"/>
                <a:cs typeface="Arial"/>
              </a:rPr>
              <a:t>, </a:t>
            </a:r>
            <a:r>
              <a:rPr lang="es-CO" err="1">
                <a:latin typeface="Arial"/>
                <a:cs typeface="Arial"/>
              </a:rPr>
              <a:t>stigmatization</a:t>
            </a:r>
            <a:r>
              <a:rPr lang="es-CO">
                <a:latin typeface="Arial"/>
                <a:cs typeface="Arial"/>
              </a:rPr>
              <a:t> and </a:t>
            </a:r>
            <a:r>
              <a:rPr lang="es-CO" err="1">
                <a:latin typeface="Arial"/>
                <a:cs typeface="Arial"/>
              </a:rPr>
              <a:t>discrimination</a:t>
            </a:r>
            <a:r>
              <a:rPr lang="es-CO">
                <a:latin typeface="Arial"/>
                <a:cs typeface="Arial"/>
              </a:rPr>
              <a:t>. </a:t>
            </a:r>
          </a:p>
          <a:p>
            <a:r>
              <a:rPr lang="es-CO" err="1">
                <a:latin typeface="Arial"/>
                <a:cs typeface="Arial"/>
              </a:rPr>
              <a:t>Principle</a:t>
            </a:r>
            <a:r>
              <a:rPr lang="es-CO">
                <a:latin typeface="Arial"/>
                <a:cs typeface="Arial"/>
              </a:rPr>
              <a:t> 4: </a:t>
            </a:r>
            <a:r>
              <a:rPr lang="es-CO" err="1">
                <a:latin typeface="Arial"/>
                <a:cs typeface="Arial"/>
              </a:rPr>
              <a:t>The</a:t>
            </a:r>
            <a:r>
              <a:rPr lang="es-CO">
                <a:latin typeface="Arial"/>
                <a:cs typeface="Arial"/>
              </a:rPr>
              <a:t> </a:t>
            </a:r>
            <a:r>
              <a:rPr lang="es-CO" err="1">
                <a:latin typeface="Arial"/>
                <a:cs typeface="Arial"/>
              </a:rPr>
              <a:t>choice</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algorithm</a:t>
            </a:r>
            <a:r>
              <a:rPr lang="es-CO">
                <a:latin typeface="Arial"/>
                <a:cs typeface="Arial"/>
              </a:rPr>
              <a:t> </a:t>
            </a:r>
            <a:r>
              <a:rPr lang="es-CO" err="1">
                <a:latin typeface="Arial"/>
                <a:cs typeface="Arial"/>
              </a:rPr>
              <a:t>for</a:t>
            </a:r>
            <a:r>
              <a:rPr lang="es-CO">
                <a:latin typeface="Arial"/>
                <a:cs typeface="Arial"/>
              </a:rPr>
              <a:t> screening and diagnosis </a:t>
            </a:r>
            <a:r>
              <a:rPr lang="es-CO" err="1">
                <a:latin typeface="Arial"/>
                <a:cs typeface="Arial"/>
              </a:rPr>
              <a:t>is</a:t>
            </a:r>
            <a:r>
              <a:rPr lang="es-CO">
                <a:latin typeface="Arial"/>
                <a:cs typeface="Arial"/>
              </a:rPr>
              <a:t> </a:t>
            </a:r>
            <a:r>
              <a:rPr lang="es-CO" err="1">
                <a:latin typeface="Arial"/>
                <a:cs typeface="Arial"/>
              </a:rPr>
              <a:t>based</a:t>
            </a:r>
            <a:r>
              <a:rPr lang="es-CO">
                <a:latin typeface="Arial"/>
                <a:cs typeface="Arial"/>
              </a:rPr>
              <a:t> </a:t>
            </a:r>
            <a:r>
              <a:rPr lang="es-CO" err="1">
                <a:latin typeface="Arial"/>
                <a:cs typeface="Arial"/>
              </a:rPr>
              <a:t>on</a:t>
            </a:r>
            <a:r>
              <a:rPr lang="es-CO">
                <a:latin typeface="Arial"/>
                <a:cs typeface="Arial"/>
              </a:rPr>
              <a:t> </a:t>
            </a:r>
            <a:r>
              <a:rPr lang="es-CO" err="1">
                <a:latin typeface="Arial"/>
                <a:cs typeface="Arial"/>
              </a:rPr>
              <a:t>an</a:t>
            </a:r>
            <a:r>
              <a:rPr lang="es-CO">
                <a:latin typeface="Arial"/>
                <a:cs typeface="Arial"/>
              </a:rPr>
              <a:t> </a:t>
            </a:r>
            <a:r>
              <a:rPr lang="es-CO" err="1">
                <a:latin typeface="Arial"/>
                <a:cs typeface="Arial"/>
              </a:rPr>
              <a:t>assessment</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accuracy</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algorithm</a:t>
            </a:r>
            <a:r>
              <a:rPr lang="es-CO">
                <a:latin typeface="Arial"/>
                <a:cs typeface="Arial"/>
              </a:rPr>
              <a:t> </a:t>
            </a:r>
            <a:r>
              <a:rPr lang="es-CO" err="1">
                <a:latin typeface="Arial"/>
                <a:cs typeface="Arial"/>
              </a:rPr>
              <a:t>for</a:t>
            </a:r>
            <a:r>
              <a:rPr lang="es-CO">
                <a:latin typeface="Arial"/>
                <a:cs typeface="Arial"/>
              </a:rPr>
              <a:t> </a:t>
            </a:r>
            <a:r>
              <a:rPr lang="es-CO" err="1">
                <a:latin typeface="Arial"/>
                <a:cs typeface="Arial"/>
              </a:rPr>
              <a:t>each</a:t>
            </a:r>
            <a:r>
              <a:rPr lang="es-CO">
                <a:latin typeface="Arial"/>
                <a:cs typeface="Arial"/>
              </a:rPr>
              <a:t> </a:t>
            </a:r>
            <a:r>
              <a:rPr lang="es-CO" err="1">
                <a:latin typeface="Arial"/>
                <a:cs typeface="Arial"/>
              </a:rPr>
              <a:t>risk</a:t>
            </a:r>
            <a:r>
              <a:rPr lang="es-CO">
                <a:latin typeface="Arial"/>
                <a:cs typeface="Arial"/>
              </a:rPr>
              <a:t> </a:t>
            </a:r>
            <a:r>
              <a:rPr lang="es-CO" err="1">
                <a:latin typeface="Arial"/>
                <a:cs typeface="Arial"/>
              </a:rPr>
              <a:t>group</a:t>
            </a:r>
            <a:r>
              <a:rPr lang="es-CO">
                <a:latin typeface="Arial"/>
                <a:cs typeface="Arial"/>
              </a:rPr>
              <a:t>, as </a:t>
            </a:r>
            <a:r>
              <a:rPr lang="es-CO" err="1">
                <a:latin typeface="Arial"/>
                <a:cs typeface="Arial"/>
              </a:rPr>
              <a:t>well</a:t>
            </a:r>
            <a:r>
              <a:rPr lang="es-CO">
                <a:latin typeface="Arial"/>
                <a:cs typeface="Arial"/>
              </a:rPr>
              <a:t> as </a:t>
            </a:r>
            <a:r>
              <a:rPr lang="es-CO" err="1">
                <a:latin typeface="Arial"/>
                <a:cs typeface="Arial"/>
              </a:rPr>
              <a:t>the</a:t>
            </a:r>
            <a:r>
              <a:rPr lang="es-CO">
                <a:latin typeface="Arial"/>
                <a:cs typeface="Arial"/>
              </a:rPr>
              <a:t> </a:t>
            </a:r>
            <a:r>
              <a:rPr lang="es-CO" err="1">
                <a:latin typeface="Arial"/>
                <a:cs typeface="Arial"/>
              </a:rPr>
              <a:t>availability</a:t>
            </a:r>
            <a:r>
              <a:rPr lang="es-CO">
                <a:latin typeface="Arial"/>
                <a:cs typeface="Arial"/>
              </a:rPr>
              <a:t>, </a:t>
            </a:r>
            <a:r>
              <a:rPr lang="es-CO" err="1">
                <a:latin typeface="Arial"/>
                <a:cs typeface="Arial"/>
              </a:rPr>
              <a:t>feasibility</a:t>
            </a:r>
            <a:r>
              <a:rPr lang="es-CO">
                <a:latin typeface="Arial"/>
                <a:cs typeface="Arial"/>
              </a:rPr>
              <a:t> and </a:t>
            </a:r>
            <a:r>
              <a:rPr lang="es-CO" err="1">
                <a:latin typeface="Arial"/>
                <a:cs typeface="Arial"/>
              </a:rPr>
              <a:t>cost</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the</a:t>
            </a:r>
            <a:r>
              <a:rPr lang="es-CO">
                <a:latin typeface="Arial"/>
                <a:cs typeface="Arial"/>
              </a:rPr>
              <a:t> screening </a:t>
            </a:r>
            <a:r>
              <a:rPr lang="es-CO" err="1">
                <a:latin typeface="Arial"/>
                <a:cs typeface="Arial"/>
              </a:rPr>
              <a:t>tests</a:t>
            </a:r>
            <a:r>
              <a:rPr lang="es-CO">
                <a:latin typeface="Arial"/>
                <a:cs typeface="Arial"/>
              </a:rPr>
              <a:t>. After a positive screening test </a:t>
            </a:r>
            <a:r>
              <a:rPr lang="es-CO" err="1">
                <a:latin typeface="Arial"/>
                <a:cs typeface="Arial"/>
              </a:rPr>
              <a:t>result</a:t>
            </a:r>
            <a:r>
              <a:rPr lang="es-CO">
                <a:latin typeface="Arial"/>
                <a:cs typeface="Arial"/>
              </a:rPr>
              <a:t>, </a:t>
            </a:r>
            <a:r>
              <a:rPr lang="es-CO" err="1">
                <a:latin typeface="Arial"/>
                <a:cs typeface="Arial"/>
              </a:rPr>
              <a:t>the</a:t>
            </a:r>
            <a:r>
              <a:rPr lang="es-CO">
                <a:latin typeface="Arial"/>
                <a:cs typeface="Arial"/>
              </a:rPr>
              <a:t> diagnosis </a:t>
            </a:r>
            <a:r>
              <a:rPr lang="es-CO" err="1">
                <a:latin typeface="Arial"/>
                <a:cs typeface="Arial"/>
              </a:rPr>
              <a:t>of</a:t>
            </a:r>
            <a:r>
              <a:rPr lang="es-CO">
                <a:latin typeface="Arial"/>
                <a:cs typeface="Arial"/>
              </a:rPr>
              <a:t> TB </a:t>
            </a:r>
            <a:r>
              <a:rPr lang="es-CO" err="1">
                <a:latin typeface="Arial"/>
                <a:cs typeface="Arial"/>
              </a:rPr>
              <a:t>should</a:t>
            </a:r>
            <a:r>
              <a:rPr lang="es-CO">
                <a:latin typeface="Arial"/>
                <a:cs typeface="Arial"/>
              </a:rPr>
              <a:t> be </a:t>
            </a:r>
            <a:r>
              <a:rPr lang="es-CO" err="1">
                <a:latin typeface="Arial"/>
                <a:cs typeface="Arial"/>
              </a:rPr>
              <a:t>confirmed</a:t>
            </a:r>
            <a:r>
              <a:rPr lang="es-CO">
                <a:latin typeface="Arial"/>
                <a:cs typeface="Arial"/>
              </a:rPr>
              <a:t> </a:t>
            </a:r>
            <a:r>
              <a:rPr lang="es-CO" err="1">
                <a:latin typeface="Arial"/>
                <a:cs typeface="Arial"/>
              </a:rPr>
              <a:t>before</a:t>
            </a:r>
            <a:r>
              <a:rPr lang="es-CO">
                <a:latin typeface="Arial"/>
                <a:cs typeface="Arial"/>
              </a:rPr>
              <a:t> TB </a:t>
            </a:r>
            <a:r>
              <a:rPr lang="es-CO" err="1">
                <a:latin typeface="Arial"/>
                <a:cs typeface="Arial"/>
              </a:rPr>
              <a:t>treatment</a:t>
            </a:r>
            <a:r>
              <a:rPr lang="es-CO">
                <a:latin typeface="Arial"/>
                <a:cs typeface="Arial"/>
              </a:rPr>
              <a:t> </a:t>
            </a:r>
            <a:r>
              <a:rPr lang="es-CO" err="1">
                <a:latin typeface="Arial"/>
                <a:cs typeface="Arial"/>
              </a:rPr>
              <a:t>is</a:t>
            </a:r>
            <a:r>
              <a:rPr lang="es-CO">
                <a:latin typeface="Arial"/>
                <a:cs typeface="Arial"/>
              </a:rPr>
              <a:t> </a:t>
            </a:r>
            <a:r>
              <a:rPr lang="es-CO" err="1">
                <a:latin typeface="Arial"/>
                <a:cs typeface="Arial"/>
              </a:rPr>
              <a:t>started</a:t>
            </a:r>
            <a:r>
              <a:rPr lang="es-CO">
                <a:latin typeface="Arial"/>
                <a:cs typeface="Arial"/>
              </a:rPr>
              <a:t>.</a:t>
            </a:r>
          </a:p>
          <a:p>
            <a:r>
              <a:rPr lang="es-CO" err="1">
                <a:latin typeface="Arial"/>
                <a:cs typeface="Arial"/>
              </a:rPr>
              <a:t>Principle</a:t>
            </a:r>
            <a:r>
              <a:rPr lang="es-CO">
                <a:latin typeface="Arial"/>
                <a:cs typeface="Arial"/>
              </a:rPr>
              <a:t> 5: TB screening </a:t>
            </a:r>
            <a:r>
              <a:rPr lang="es-CO" err="1">
                <a:latin typeface="Arial"/>
                <a:cs typeface="Arial"/>
              </a:rPr>
              <a:t>should</a:t>
            </a:r>
            <a:r>
              <a:rPr lang="es-CO">
                <a:latin typeface="Arial"/>
                <a:cs typeface="Arial"/>
              </a:rPr>
              <a:t> be </a:t>
            </a:r>
            <a:r>
              <a:rPr lang="es-CO" err="1">
                <a:latin typeface="Arial"/>
                <a:cs typeface="Arial"/>
              </a:rPr>
              <a:t>synergized</a:t>
            </a:r>
            <a:r>
              <a:rPr lang="es-CO">
                <a:latin typeface="Arial"/>
                <a:cs typeface="Arial"/>
              </a:rPr>
              <a:t> </a:t>
            </a:r>
            <a:r>
              <a:rPr lang="es-CO" err="1">
                <a:latin typeface="Arial"/>
                <a:cs typeface="Arial"/>
              </a:rPr>
              <a:t>with</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delivery</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other</a:t>
            </a:r>
            <a:r>
              <a:rPr lang="es-CO">
                <a:latin typeface="Arial"/>
                <a:cs typeface="Arial"/>
              </a:rPr>
              <a:t> </a:t>
            </a:r>
            <a:r>
              <a:rPr lang="es-CO" err="1">
                <a:latin typeface="Arial"/>
                <a:cs typeface="Arial"/>
              </a:rPr>
              <a:t>health</a:t>
            </a:r>
            <a:r>
              <a:rPr lang="es-CO">
                <a:latin typeface="Arial"/>
                <a:cs typeface="Arial"/>
              </a:rPr>
              <a:t> and social </a:t>
            </a:r>
            <a:r>
              <a:rPr lang="es-CO" err="1">
                <a:latin typeface="Arial"/>
                <a:cs typeface="Arial"/>
              </a:rPr>
              <a:t>services</a:t>
            </a:r>
            <a:r>
              <a:rPr lang="es-CO">
                <a:latin typeface="Arial"/>
                <a:cs typeface="Arial"/>
              </a:rPr>
              <a:t>. </a:t>
            </a:r>
          </a:p>
          <a:p>
            <a:r>
              <a:rPr lang="es-CO" err="1">
                <a:latin typeface="Arial"/>
                <a:cs typeface="Arial"/>
              </a:rPr>
              <a:t>Principle</a:t>
            </a:r>
            <a:r>
              <a:rPr lang="es-CO">
                <a:latin typeface="Arial"/>
                <a:cs typeface="Arial"/>
              </a:rPr>
              <a:t> 6: A screening </a:t>
            </a:r>
            <a:r>
              <a:rPr lang="es-CO" err="1">
                <a:latin typeface="Arial"/>
                <a:cs typeface="Arial"/>
              </a:rPr>
              <a:t>strategy</a:t>
            </a:r>
            <a:r>
              <a:rPr lang="es-CO">
                <a:latin typeface="Arial"/>
                <a:cs typeface="Arial"/>
              </a:rPr>
              <a:t> </a:t>
            </a:r>
            <a:r>
              <a:rPr lang="es-CO" err="1">
                <a:latin typeface="Arial"/>
                <a:cs typeface="Arial"/>
              </a:rPr>
              <a:t>is</a:t>
            </a:r>
            <a:r>
              <a:rPr lang="es-CO">
                <a:latin typeface="Arial"/>
                <a:cs typeface="Arial"/>
              </a:rPr>
              <a:t> </a:t>
            </a:r>
            <a:r>
              <a:rPr lang="es-CO" err="1">
                <a:latin typeface="Arial"/>
                <a:cs typeface="Arial"/>
              </a:rPr>
              <a:t>expected</a:t>
            </a:r>
            <a:r>
              <a:rPr lang="es-CO">
                <a:latin typeface="Arial"/>
                <a:cs typeface="Arial"/>
              </a:rPr>
              <a:t> </a:t>
            </a:r>
            <a:r>
              <a:rPr lang="es-CO" err="1">
                <a:latin typeface="Arial"/>
                <a:cs typeface="Arial"/>
              </a:rPr>
              <a:t>to</a:t>
            </a:r>
            <a:r>
              <a:rPr lang="es-CO">
                <a:latin typeface="Arial"/>
                <a:cs typeface="Arial"/>
              </a:rPr>
              <a:t> </a:t>
            </a:r>
            <a:r>
              <a:rPr lang="es-CO" err="1">
                <a:latin typeface="Arial"/>
                <a:cs typeface="Arial"/>
              </a:rPr>
              <a:t>maximize</a:t>
            </a:r>
            <a:r>
              <a:rPr lang="es-CO">
                <a:latin typeface="Arial"/>
                <a:cs typeface="Arial"/>
              </a:rPr>
              <a:t> </a:t>
            </a:r>
            <a:r>
              <a:rPr lang="es-CO" err="1">
                <a:latin typeface="Arial"/>
                <a:cs typeface="Arial"/>
              </a:rPr>
              <a:t>coverage</a:t>
            </a:r>
            <a:r>
              <a:rPr lang="es-CO">
                <a:latin typeface="Arial"/>
                <a:cs typeface="Arial"/>
              </a:rPr>
              <a:t> and </a:t>
            </a:r>
            <a:r>
              <a:rPr lang="es-CO" err="1">
                <a:latin typeface="Arial"/>
                <a:cs typeface="Arial"/>
              </a:rPr>
              <a:t>frequency</a:t>
            </a:r>
            <a:r>
              <a:rPr lang="es-CO">
                <a:latin typeface="Arial"/>
                <a:cs typeface="Arial"/>
              </a:rPr>
              <a:t> </a:t>
            </a:r>
            <a:r>
              <a:rPr lang="es-CO" err="1">
                <a:latin typeface="Arial"/>
                <a:cs typeface="Arial"/>
              </a:rPr>
              <a:t>of</a:t>
            </a:r>
            <a:r>
              <a:rPr lang="es-CO">
                <a:latin typeface="Arial"/>
                <a:cs typeface="Arial"/>
              </a:rPr>
              <a:t> screening </a:t>
            </a:r>
            <a:r>
              <a:rPr lang="es-CO" err="1">
                <a:latin typeface="Arial"/>
                <a:cs typeface="Arial"/>
              </a:rPr>
              <a:t>to</a:t>
            </a:r>
            <a:r>
              <a:rPr lang="es-CO">
                <a:latin typeface="Arial"/>
                <a:cs typeface="Arial"/>
              </a:rPr>
              <a:t> </a:t>
            </a:r>
            <a:r>
              <a:rPr lang="es-CO" err="1">
                <a:latin typeface="Arial"/>
                <a:cs typeface="Arial"/>
              </a:rPr>
              <a:t>achieve</a:t>
            </a:r>
            <a:r>
              <a:rPr lang="es-CO">
                <a:latin typeface="Arial"/>
                <a:cs typeface="Arial"/>
              </a:rPr>
              <a:t> </a:t>
            </a:r>
            <a:r>
              <a:rPr lang="es-CO" err="1">
                <a:latin typeface="Arial"/>
                <a:cs typeface="Arial"/>
              </a:rPr>
              <a:t>its</a:t>
            </a:r>
            <a:r>
              <a:rPr lang="es-CO">
                <a:latin typeface="Arial"/>
                <a:cs typeface="Arial"/>
              </a:rPr>
              <a:t> </a:t>
            </a:r>
            <a:r>
              <a:rPr lang="es-CO" err="1">
                <a:latin typeface="Arial"/>
                <a:cs typeface="Arial"/>
              </a:rPr>
              <a:t>aims</a:t>
            </a:r>
            <a:r>
              <a:rPr lang="es-CO">
                <a:latin typeface="Arial"/>
                <a:cs typeface="Arial"/>
              </a:rPr>
              <a:t>. Regular </a:t>
            </a:r>
            <a:r>
              <a:rPr lang="es-CO" err="1">
                <a:latin typeface="Arial"/>
                <a:cs typeface="Arial"/>
              </a:rPr>
              <a:t>monitoring</a:t>
            </a:r>
            <a:r>
              <a:rPr lang="es-CO">
                <a:latin typeface="Arial"/>
                <a:cs typeface="Arial"/>
              </a:rPr>
              <a:t> </a:t>
            </a:r>
            <a:r>
              <a:rPr lang="es-CO" err="1">
                <a:latin typeface="Arial"/>
                <a:cs typeface="Arial"/>
              </a:rPr>
              <a:t>is</a:t>
            </a:r>
            <a:r>
              <a:rPr lang="es-CO">
                <a:latin typeface="Arial"/>
                <a:cs typeface="Arial"/>
              </a:rPr>
              <a:t> </a:t>
            </a:r>
            <a:r>
              <a:rPr lang="es-CO" err="1">
                <a:latin typeface="Arial"/>
                <a:cs typeface="Arial"/>
              </a:rPr>
              <a:t>necessary</a:t>
            </a:r>
            <a:r>
              <a:rPr lang="es-CO">
                <a:latin typeface="Arial"/>
                <a:cs typeface="Arial"/>
              </a:rPr>
              <a:t> </a:t>
            </a:r>
            <a:r>
              <a:rPr lang="es-CO" err="1">
                <a:latin typeface="Arial"/>
                <a:cs typeface="Arial"/>
              </a:rPr>
              <a:t>to</a:t>
            </a:r>
            <a:r>
              <a:rPr lang="es-CO">
                <a:latin typeface="Arial"/>
                <a:cs typeface="Arial"/>
              </a:rPr>
              <a:t> </a:t>
            </a:r>
            <a:r>
              <a:rPr lang="es-CO" err="1">
                <a:latin typeface="Arial"/>
                <a:cs typeface="Arial"/>
              </a:rPr>
              <a:t>inform</a:t>
            </a:r>
            <a:r>
              <a:rPr lang="es-CO">
                <a:latin typeface="Arial"/>
                <a:cs typeface="Arial"/>
              </a:rPr>
              <a:t> </a:t>
            </a:r>
            <a:r>
              <a:rPr lang="es-CO" err="1">
                <a:latin typeface="Arial"/>
                <a:cs typeface="Arial"/>
              </a:rPr>
              <a:t>any</a:t>
            </a:r>
            <a:r>
              <a:rPr lang="es-CO">
                <a:latin typeface="Arial"/>
                <a:cs typeface="Arial"/>
              </a:rPr>
              <a:t> </a:t>
            </a:r>
            <a:r>
              <a:rPr lang="es-CO" err="1">
                <a:latin typeface="Arial"/>
                <a:cs typeface="Arial"/>
              </a:rPr>
              <a:t>re-prioritization</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risk</a:t>
            </a:r>
            <a:r>
              <a:rPr lang="es-CO">
                <a:latin typeface="Arial"/>
                <a:cs typeface="Arial"/>
              </a:rPr>
              <a:t> </a:t>
            </a:r>
            <a:r>
              <a:rPr lang="es-CO" err="1">
                <a:latin typeface="Arial"/>
                <a:cs typeface="Arial"/>
              </a:rPr>
              <a:t>groups</a:t>
            </a:r>
            <a:r>
              <a:rPr lang="es-CO">
                <a:latin typeface="Arial"/>
                <a:cs typeface="Arial"/>
              </a:rPr>
              <a:t>, </a:t>
            </a:r>
            <a:r>
              <a:rPr lang="es-CO" err="1">
                <a:latin typeface="Arial"/>
                <a:cs typeface="Arial"/>
              </a:rPr>
              <a:t>resource</a:t>
            </a:r>
            <a:r>
              <a:rPr lang="es-CO">
                <a:latin typeface="Arial"/>
                <a:cs typeface="Arial"/>
              </a:rPr>
              <a:t> use, </a:t>
            </a:r>
            <a:r>
              <a:rPr lang="es-CO" err="1">
                <a:latin typeface="Arial"/>
                <a:cs typeface="Arial"/>
              </a:rPr>
              <a:t>adaptation</a:t>
            </a:r>
            <a:r>
              <a:rPr lang="es-CO">
                <a:latin typeface="Arial"/>
                <a:cs typeface="Arial"/>
              </a:rPr>
              <a:t> </a:t>
            </a:r>
            <a:r>
              <a:rPr lang="es-CO" err="1">
                <a:latin typeface="Arial"/>
                <a:cs typeface="Arial"/>
              </a:rPr>
              <a:t>of</a:t>
            </a:r>
            <a:r>
              <a:rPr lang="es-CO">
                <a:latin typeface="Arial"/>
                <a:cs typeface="Arial"/>
              </a:rPr>
              <a:t> screening </a:t>
            </a:r>
            <a:r>
              <a:rPr lang="es-CO" err="1">
                <a:latin typeface="Arial"/>
                <a:cs typeface="Arial"/>
              </a:rPr>
              <a:t>approaches</a:t>
            </a:r>
            <a:r>
              <a:rPr lang="es-CO">
                <a:latin typeface="Arial"/>
                <a:cs typeface="Arial"/>
              </a:rPr>
              <a:t> and </a:t>
            </a:r>
            <a:r>
              <a:rPr lang="es-CO" err="1">
                <a:latin typeface="Arial"/>
                <a:cs typeface="Arial"/>
              </a:rPr>
              <a:t>discontinuation</a:t>
            </a:r>
            <a:r>
              <a:rPr lang="es-CO">
                <a:latin typeface="Arial"/>
                <a:cs typeface="Arial"/>
              </a:rPr>
              <a:t> </a:t>
            </a:r>
            <a:r>
              <a:rPr lang="es-CO" err="1">
                <a:latin typeface="Arial"/>
                <a:cs typeface="Arial"/>
              </a:rPr>
              <a:t>of</a:t>
            </a:r>
            <a:r>
              <a:rPr lang="es-CO">
                <a:latin typeface="Arial"/>
                <a:cs typeface="Arial"/>
              </a:rPr>
              <a:t> screening. </a:t>
            </a:r>
            <a:r>
              <a:rPr lang="es-CO" err="1">
                <a:latin typeface="Arial"/>
                <a:cs typeface="Arial"/>
              </a:rPr>
              <a:t>This</a:t>
            </a:r>
            <a:r>
              <a:rPr lang="es-CO">
                <a:latin typeface="Arial"/>
                <a:cs typeface="Arial"/>
              </a:rPr>
              <a:t> </a:t>
            </a:r>
            <a:r>
              <a:rPr lang="es-CO" err="1">
                <a:latin typeface="Arial"/>
                <a:cs typeface="Arial"/>
              </a:rPr>
              <a:t>includes</a:t>
            </a:r>
            <a:r>
              <a:rPr lang="es-CO">
                <a:latin typeface="Arial"/>
                <a:cs typeface="Arial"/>
              </a:rPr>
              <a:t> </a:t>
            </a:r>
            <a:r>
              <a:rPr lang="es-CO" err="1">
                <a:latin typeface="Arial"/>
                <a:cs typeface="Arial"/>
              </a:rPr>
              <a:t>the</a:t>
            </a:r>
            <a:r>
              <a:rPr lang="es-CO">
                <a:latin typeface="Arial"/>
                <a:cs typeface="Arial"/>
              </a:rPr>
              <a:t> </a:t>
            </a:r>
            <a:r>
              <a:rPr lang="es-CO" err="1">
                <a:latin typeface="Arial"/>
                <a:cs typeface="Arial"/>
              </a:rPr>
              <a:t>assessment</a:t>
            </a:r>
            <a:r>
              <a:rPr lang="es-CO">
                <a:latin typeface="Arial"/>
                <a:cs typeface="Arial"/>
              </a:rPr>
              <a:t> </a:t>
            </a:r>
            <a:r>
              <a:rPr lang="es-CO" err="1">
                <a:latin typeface="Arial"/>
                <a:cs typeface="Arial"/>
              </a:rPr>
              <a:t>of</a:t>
            </a:r>
            <a:r>
              <a:rPr lang="es-CO">
                <a:latin typeface="Arial"/>
                <a:cs typeface="Arial"/>
              </a:rPr>
              <a:t> </a:t>
            </a:r>
            <a:r>
              <a:rPr lang="es-CO" err="1">
                <a:latin typeface="Arial"/>
                <a:cs typeface="Arial"/>
              </a:rPr>
              <a:t>risk</a:t>
            </a:r>
            <a:r>
              <a:rPr lang="es-CO">
                <a:latin typeface="Arial"/>
                <a:cs typeface="Arial"/>
              </a:rPr>
              <a:t> </a:t>
            </a:r>
            <a:r>
              <a:rPr lang="es-CO" err="1">
                <a:latin typeface="Arial"/>
                <a:cs typeface="Arial"/>
              </a:rPr>
              <a:t>of</a:t>
            </a:r>
            <a:r>
              <a:rPr lang="es-CO">
                <a:latin typeface="Arial"/>
                <a:cs typeface="Arial"/>
              </a:rPr>
              <a:t> false-positive </a:t>
            </a:r>
            <a:r>
              <a:rPr lang="es-CO" err="1">
                <a:latin typeface="Arial"/>
                <a:cs typeface="Arial"/>
              </a:rPr>
              <a:t>diagnoses</a:t>
            </a:r>
            <a:r>
              <a:rPr lang="es-CO">
                <a:latin typeface="Arial"/>
                <a:cs typeface="Arial"/>
              </a:rPr>
              <a:t> </a:t>
            </a:r>
            <a:r>
              <a:rPr lang="es-CO" err="1">
                <a:latin typeface="Arial"/>
                <a:cs typeface="Arial"/>
              </a:rPr>
              <a:t>resulting</a:t>
            </a:r>
            <a:r>
              <a:rPr lang="es-CO">
                <a:latin typeface="Arial"/>
                <a:cs typeface="Arial"/>
              </a:rPr>
              <a:t> </a:t>
            </a:r>
            <a:r>
              <a:rPr lang="es-CO" err="1">
                <a:latin typeface="Arial"/>
                <a:cs typeface="Arial"/>
              </a:rPr>
              <a:t>from</a:t>
            </a:r>
            <a:r>
              <a:rPr lang="es-CO">
                <a:latin typeface="Arial"/>
                <a:cs typeface="Arial"/>
              </a:rPr>
              <a:t> screening.</a:t>
            </a:r>
          </a:p>
          <a:p>
            <a:endParaRPr lang="es-CO">
              <a:latin typeface="Arial"/>
              <a:cs typeface="Arial"/>
            </a:endParaRP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691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of estimates: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Contacts of TB patients  </a:t>
            </a:r>
          </a:p>
          <a:p>
            <a:pPr marL="0" marR="0">
              <a:lnSpc>
                <a:spcPct val="107000"/>
              </a:lnSpc>
              <a:spcBef>
                <a:spcPts val="0"/>
              </a:spcBef>
              <a:spcAft>
                <a:spcPts val="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Prev</a:t>
            </a:r>
            <a:r>
              <a:rPr lang="en-US" sz="1800">
                <a:effectLst/>
                <a:latin typeface="Calibri" panose="020F0502020204030204" pitchFamily="34" charset="0"/>
                <a:ea typeface="Calibri" panose="020F0502020204030204" pitchFamily="34" charset="0"/>
                <a:cs typeface="Times New Roman" panose="02020603050405020304" pitchFamily="18" charset="0"/>
              </a:rPr>
              <a:t> = 3.6%</a:t>
            </a:r>
          </a:p>
          <a:p>
            <a:pPr marL="0" marR="0">
              <a:spcBef>
                <a:spcPts val="0"/>
              </a:spcBef>
              <a:spcAft>
                <a:spcPts val="0"/>
              </a:spcAft>
            </a:pPr>
            <a:r>
              <a:rPr lang="en-US" sz="1800" baseline="30000">
                <a:effectLst/>
                <a:latin typeface="Calibri" panose="020F0502020204030204" pitchFamily="34" charset="0"/>
                <a:ea typeface="Calibri" panose="020F0502020204030204" pitchFamily="34" charset="0"/>
              </a:rPr>
              <a:t>1</a:t>
            </a:r>
            <a:r>
              <a:rPr lang="en-US" sz="1800">
                <a:effectLst/>
                <a:latin typeface="Calibri" panose="020F0502020204030204" pitchFamily="34" charset="0"/>
                <a:ea typeface="Calibri" panose="020F0502020204030204" pitchFamily="34" charset="0"/>
              </a:rPr>
              <a:t>Velen K, </a:t>
            </a:r>
            <a:r>
              <a:rPr lang="en-US" sz="1800" err="1">
                <a:effectLst/>
                <a:latin typeface="Calibri" panose="020F0502020204030204" pitchFamily="34" charset="0"/>
                <a:ea typeface="Calibri" panose="020F0502020204030204" pitchFamily="34" charset="0"/>
              </a:rPr>
              <a:t>Shingde</a:t>
            </a:r>
            <a:r>
              <a:rPr lang="en-US" sz="1800">
                <a:effectLst/>
                <a:latin typeface="Calibri" panose="020F0502020204030204" pitchFamily="34" charset="0"/>
                <a:ea typeface="Calibri" panose="020F0502020204030204" pitchFamily="34" charset="0"/>
              </a:rPr>
              <a:t> RV, Ho J, Fox GJ. The effectiveness of contact investigation among contacts of tuberculosis patients: a systematic review and meta-analysis. The European respiratory journal. 2021;58(6).</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People living with HIV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16</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2</a:t>
            </a:r>
            <a:r>
              <a:rPr lang="en-US" sz="1800">
                <a:effectLst/>
                <a:latin typeface="Calibri" panose="020F0502020204030204" pitchFamily="34" charset="0"/>
                <a:ea typeface="Calibri" panose="020F0502020204030204" pitchFamily="34" charset="0"/>
                <a:cs typeface="Times New Roman" panose="02020603050405020304" pitchFamily="18" charset="0"/>
              </a:rPr>
              <a:t> Global tuberculosis report 2022, Technical appendix: Methods used by WHO to estimate the global burden of TB disease. Geneva: World Health Organization; 2023.</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Prisoners  </a:t>
            </a:r>
          </a:p>
          <a:p>
            <a:pPr marL="0" marR="0">
              <a:lnSpc>
                <a:spcPct val="107000"/>
              </a:lnSpc>
              <a:spcBef>
                <a:spcPts val="0"/>
              </a:spcBef>
              <a:spcAft>
                <a:spcPts val="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Prev</a:t>
            </a:r>
            <a:r>
              <a:rPr lang="en-US" sz="1800">
                <a:effectLst/>
                <a:latin typeface="Calibri" panose="020F0502020204030204" pitchFamily="34" charset="0"/>
                <a:ea typeface="Calibri" panose="020F0502020204030204" pitchFamily="34" charset="0"/>
                <a:cs typeface="Times New Roman" panose="02020603050405020304" pitchFamily="18" charset="0"/>
              </a:rPr>
              <a:t> = 1.37%</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3</a:t>
            </a:r>
            <a:r>
              <a:rPr lang="en-US" sz="1800">
                <a:effectLst/>
                <a:latin typeface="Calibri" panose="020F0502020204030204" pitchFamily="34" charset="0"/>
                <a:ea typeface="Calibri" panose="020F0502020204030204" pitchFamily="34" charset="0"/>
                <a:cs typeface="Times New Roman" panose="02020603050405020304" pitchFamily="18" charset="0"/>
              </a:rPr>
              <a:t> Cords O, Martinez L, Warren JL, </a:t>
            </a:r>
            <a:r>
              <a:rPr lang="en-US" sz="1800" err="1">
                <a:effectLst/>
                <a:latin typeface="Calibri" panose="020F0502020204030204" pitchFamily="34" charset="0"/>
                <a:ea typeface="Calibri" panose="020F0502020204030204" pitchFamily="34" charset="0"/>
                <a:cs typeface="Times New Roman" panose="02020603050405020304" pitchFamily="18" charset="0"/>
              </a:rPr>
              <a:t>O'Marr</a:t>
            </a:r>
            <a:r>
              <a:rPr lang="en-US" sz="1800">
                <a:effectLst/>
                <a:latin typeface="Calibri" panose="020F0502020204030204" pitchFamily="34" charset="0"/>
                <a:ea typeface="Calibri" panose="020F0502020204030204" pitchFamily="34" charset="0"/>
                <a:cs typeface="Times New Roman" panose="02020603050405020304" pitchFamily="18" charset="0"/>
              </a:rPr>
              <a:t> JM, Walter KS, Cohen T, et al. Incidence and prevalence of tuberculosis in incarcerated populations: a systematic review and meta-analysis. Lancet Public Health. 2021;6(5):e300-e8.</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Miners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3.8</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4</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Litvinjenko</a:t>
            </a:r>
            <a:r>
              <a:rPr lang="en-US" sz="1800">
                <a:effectLst/>
                <a:latin typeface="Calibri" panose="020F0502020204030204" pitchFamily="34" charset="0"/>
                <a:ea typeface="Calibri" panose="020F0502020204030204" pitchFamily="34" charset="0"/>
                <a:cs typeface="Times New Roman" panose="02020603050405020304" pitchFamily="18" charset="0"/>
              </a:rPr>
              <a:t> S, </a:t>
            </a:r>
            <a:r>
              <a:rPr lang="en-US" sz="1800" err="1">
                <a:effectLst/>
                <a:latin typeface="Calibri" panose="020F0502020204030204" pitchFamily="34" charset="0"/>
                <a:ea typeface="Calibri" panose="020F0502020204030204" pitchFamily="34" charset="0"/>
                <a:cs typeface="Times New Roman" panose="02020603050405020304" pitchFamily="18" charset="0"/>
              </a:rPr>
              <a:t>Magwood</a:t>
            </a:r>
            <a:r>
              <a:rPr lang="en-US" sz="1800">
                <a:effectLst/>
                <a:latin typeface="Calibri" panose="020F0502020204030204" pitchFamily="34" charset="0"/>
                <a:ea typeface="Calibri" panose="020F0502020204030204" pitchFamily="34" charset="0"/>
                <a:cs typeface="Times New Roman" panose="02020603050405020304" pitchFamily="18" charset="0"/>
              </a:rPr>
              <a:t> O, Wu S, Wei X. Burden of tuberculosis among vulnerable populations worldwide: an overview of systematic reviews. The Lancet Infectious diseases. 2023.</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Clinic-based risk groups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People with diabetes mellitus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1.5</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5</a:t>
            </a:r>
            <a:r>
              <a:rPr lang="en-US" sz="1800">
                <a:effectLst/>
                <a:latin typeface="Calibri" panose="020F0502020204030204" pitchFamily="34" charset="0"/>
                <a:ea typeface="Calibri" panose="020F0502020204030204" pitchFamily="34" charset="0"/>
                <a:cs typeface="Times New Roman" panose="02020603050405020304" pitchFamily="18" charset="0"/>
              </a:rPr>
              <a:t> Hayashi S, </a:t>
            </a:r>
            <a:r>
              <a:rPr lang="en-US" sz="1800" err="1">
                <a:effectLst/>
                <a:latin typeface="Calibri" panose="020F0502020204030204" pitchFamily="34" charset="0"/>
                <a:ea typeface="Calibri" panose="020F0502020204030204" pitchFamily="34" charset="0"/>
                <a:cs typeface="Times New Roman" panose="02020603050405020304" pitchFamily="18" charset="0"/>
              </a:rPr>
              <a:t>Chandramohan</a:t>
            </a:r>
            <a:r>
              <a:rPr lang="en-US" sz="1800">
                <a:effectLst/>
                <a:latin typeface="Calibri" panose="020F0502020204030204" pitchFamily="34" charset="0"/>
                <a:ea typeface="Calibri" panose="020F0502020204030204" pitchFamily="34" charset="0"/>
                <a:cs typeface="Times New Roman" panose="02020603050405020304" pitchFamily="18" charset="0"/>
              </a:rPr>
              <a:t> D. Risk of active tuberculosis among people with diabetes mellitus: systematic review and meta-analysis. Tropical medicine &amp; international health : TM &amp; IH. 2018;23(10):1058-70.</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People with chronic lung disease</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2.5</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6</a:t>
            </a:r>
            <a:r>
              <a:rPr lang="en-US" sz="1800">
                <a:effectLst/>
                <a:latin typeface="Calibri" panose="020F0502020204030204" pitchFamily="34" charset="0"/>
                <a:ea typeface="Calibri" panose="020F0502020204030204" pitchFamily="34" charset="0"/>
                <a:cs typeface="Times New Roman" panose="02020603050405020304" pitchFamily="18" charset="0"/>
              </a:rPr>
              <a:t> Hamada Y, Fong CJ, </a:t>
            </a:r>
            <a:r>
              <a:rPr lang="en-US" sz="1800" err="1">
                <a:effectLst/>
                <a:latin typeface="Calibri" panose="020F0502020204030204" pitchFamily="34" charset="0"/>
                <a:ea typeface="Calibri" panose="020F0502020204030204" pitchFamily="34" charset="0"/>
                <a:cs typeface="Times New Roman" panose="02020603050405020304" pitchFamily="18" charset="0"/>
              </a:rPr>
              <a:t>Copas</a:t>
            </a:r>
            <a:r>
              <a:rPr lang="en-US" sz="1800">
                <a:effectLst/>
                <a:latin typeface="Calibri" panose="020F0502020204030204" pitchFamily="34" charset="0"/>
                <a:ea typeface="Calibri" panose="020F0502020204030204" pitchFamily="34" charset="0"/>
                <a:cs typeface="Times New Roman" panose="02020603050405020304" pitchFamily="18" charset="0"/>
              </a:rPr>
              <a:t> A, Hurst JR, Rangaka MX. Risk for development of active tuberculosis in patients with chronic airway disease-a systematic review of evidence. Transactions of the Royal Society of Tropical Medicine and Hygiene. 2022;116(5):390-8.</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Smokers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1.6</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7</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Jayes</a:t>
            </a:r>
            <a:r>
              <a:rPr lang="en-US" sz="1800">
                <a:effectLst/>
                <a:latin typeface="Calibri" panose="020F0502020204030204" pitchFamily="34" charset="0"/>
                <a:ea typeface="Calibri" panose="020F0502020204030204" pitchFamily="34" charset="0"/>
                <a:cs typeface="Times New Roman" panose="02020603050405020304" pitchFamily="18" charset="0"/>
              </a:rPr>
              <a:t> L, Haslam PL, </a:t>
            </a:r>
            <a:r>
              <a:rPr lang="en-US" sz="1800" err="1">
                <a:effectLst/>
                <a:latin typeface="Calibri" panose="020F0502020204030204" pitchFamily="34" charset="0"/>
                <a:ea typeface="Calibri" panose="020F0502020204030204" pitchFamily="34" charset="0"/>
                <a:cs typeface="Times New Roman" panose="02020603050405020304" pitchFamily="18" charset="0"/>
              </a:rPr>
              <a:t>Gratziou</a:t>
            </a:r>
            <a:r>
              <a:rPr lang="en-US" sz="1800">
                <a:effectLst/>
                <a:latin typeface="Calibri" panose="020F0502020204030204" pitchFamily="34" charset="0"/>
                <a:ea typeface="Calibri" panose="020F0502020204030204" pitchFamily="34" charset="0"/>
                <a:cs typeface="Times New Roman" panose="02020603050405020304" pitchFamily="18" charset="0"/>
              </a:rPr>
              <a:t> CG, Powell P, Britton J, </a:t>
            </a:r>
            <a:r>
              <a:rPr lang="en-US" sz="1800" err="1">
                <a:effectLst/>
                <a:latin typeface="Calibri" panose="020F0502020204030204" pitchFamily="34" charset="0"/>
                <a:ea typeface="Calibri" panose="020F0502020204030204" pitchFamily="34" charset="0"/>
                <a:cs typeface="Times New Roman" panose="02020603050405020304" pitchFamily="18" charset="0"/>
              </a:rPr>
              <a:t>Vardavas</a:t>
            </a:r>
            <a:r>
              <a:rPr lang="en-US" sz="1800">
                <a:effectLst/>
                <a:latin typeface="Calibri" panose="020F0502020204030204" pitchFamily="34" charset="0"/>
                <a:ea typeface="Calibri" panose="020F0502020204030204" pitchFamily="34" charset="0"/>
                <a:cs typeface="Times New Roman" panose="02020603050405020304" pitchFamily="18" charset="0"/>
              </a:rPr>
              <a:t> C, et al. </a:t>
            </a:r>
            <a:r>
              <a:rPr lang="en-US" sz="1800" err="1">
                <a:effectLst/>
                <a:latin typeface="Calibri" panose="020F0502020204030204" pitchFamily="34" charset="0"/>
                <a:ea typeface="Calibri" panose="020F0502020204030204" pitchFamily="34" charset="0"/>
                <a:cs typeface="Times New Roman" panose="02020603050405020304" pitchFamily="18" charset="0"/>
              </a:rPr>
              <a:t>SmokeHaz</a:t>
            </a:r>
            <a:r>
              <a:rPr lang="en-US" sz="1800">
                <a:effectLst/>
                <a:latin typeface="Calibri" panose="020F0502020204030204" pitchFamily="34" charset="0"/>
                <a:ea typeface="Calibri" panose="020F0502020204030204" pitchFamily="34" charset="0"/>
                <a:cs typeface="Times New Roman" panose="02020603050405020304" pitchFamily="18" charset="0"/>
              </a:rPr>
              <a:t>: Systematic Reviews and Meta-analyses of the Effects of Smoking on Respiratory Health. Chest. 2016;150(1):164-79.</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People with alcohol use disorders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3.3</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8</a:t>
            </a:r>
            <a:r>
              <a:rPr lang="en-US" sz="1800">
                <a:effectLst/>
                <a:latin typeface="Calibri" panose="020F0502020204030204" pitchFamily="34" charset="0"/>
                <a:ea typeface="Calibri" panose="020F0502020204030204" pitchFamily="34" charset="0"/>
                <a:cs typeface="Times New Roman" panose="02020603050405020304" pitchFamily="18" charset="0"/>
              </a:rPr>
              <a:t> Imtiaz S, Shield KD, </a:t>
            </a:r>
            <a:r>
              <a:rPr lang="en-US" sz="1800" err="1">
                <a:effectLst/>
                <a:latin typeface="Calibri" panose="020F0502020204030204" pitchFamily="34" charset="0"/>
                <a:ea typeface="Calibri" panose="020F0502020204030204" pitchFamily="34" charset="0"/>
                <a:cs typeface="Times New Roman" panose="02020603050405020304" pitchFamily="18" charset="0"/>
              </a:rPr>
              <a:t>Roerecke</a:t>
            </a:r>
            <a:r>
              <a:rPr lang="en-US" sz="1800">
                <a:effectLst/>
                <a:latin typeface="Calibri" panose="020F0502020204030204" pitchFamily="34" charset="0"/>
                <a:ea typeface="Calibri" panose="020F0502020204030204" pitchFamily="34" charset="0"/>
                <a:cs typeface="Times New Roman" panose="02020603050405020304" pitchFamily="18" charset="0"/>
              </a:rPr>
              <a:t> M, </a:t>
            </a:r>
            <a:r>
              <a:rPr lang="en-US" sz="1800" err="1">
                <a:effectLst/>
                <a:latin typeface="Calibri" panose="020F0502020204030204" pitchFamily="34" charset="0"/>
                <a:ea typeface="Calibri" panose="020F0502020204030204" pitchFamily="34" charset="0"/>
                <a:cs typeface="Times New Roman" panose="02020603050405020304" pitchFamily="18" charset="0"/>
              </a:rPr>
              <a:t>Samokhvalov</a:t>
            </a:r>
            <a:r>
              <a:rPr lang="en-US" sz="1800">
                <a:effectLst/>
                <a:latin typeface="Calibri" panose="020F0502020204030204" pitchFamily="34" charset="0"/>
                <a:ea typeface="Calibri" panose="020F0502020204030204" pitchFamily="34" charset="0"/>
                <a:cs typeface="Times New Roman" panose="02020603050405020304" pitchFamily="18" charset="0"/>
              </a:rPr>
              <a:t> AV, Lönnroth K, Rehm J. Alcohol consumption as a risk factor for tuberculosis: meta-analyses and burden of disease. The European respiratory journal. 2017;50(1).</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People with drug use disorders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 single estimate, depends on drugs used and TB/HIV epidemiology in setting</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4</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Litvinjenko</a:t>
            </a:r>
            <a:r>
              <a:rPr lang="en-US" sz="1800">
                <a:effectLst/>
                <a:latin typeface="Calibri" panose="020F0502020204030204" pitchFamily="34" charset="0"/>
                <a:ea typeface="Calibri" panose="020F0502020204030204" pitchFamily="34" charset="0"/>
                <a:cs typeface="Times New Roman" panose="02020603050405020304" pitchFamily="18" charset="0"/>
              </a:rPr>
              <a:t> S, </a:t>
            </a:r>
            <a:r>
              <a:rPr lang="en-US" sz="1800" err="1">
                <a:effectLst/>
                <a:latin typeface="Calibri" panose="020F0502020204030204" pitchFamily="34" charset="0"/>
                <a:ea typeface="Calibri" panose="020F0502020204030204" pitchFamily="34" charset="0"/>
                <a:cs typeface="Times New Roman" panose="02020603050405020304" pitchFamily="18" charset="0"/>
              </a:rPr>
              <a:t>Magwood</a:t>
            </a:r>
            <a:r>
              <a:rPr lang="en-US" sz="1800">
                <a:effectLst/>
                <a:latin typeface="Calibri" panose="020F0502020204030204" pitchFamily="34" charset="0"/>
                <a:ea typeface="Calibri" panose="020F0502020204030204" pitchFamily="34" charset="0"/>
                <a:cs typeface="Times New Roman" panose="02020603050405020304" pitchFamily="18" charset="0"/>
              </a:rPr>
              <a:t> O, Wu S, Wei X. Burden of tuberculosis among vulnerable populations worldwide: an overview of systematic reviews. The Lancet Infectious diseases. 2023.</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People who are malnourished</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3.2</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9</a:t>
            </a:r>
            <a:r>
              <a:rPr lang="en-US" sz="1800">
                <a:effectLst/>
                <a:latin typeface="Calibri" panose="020F0502020204030204" pitchFamily="34" charset="0"/>
                <a:ea typeface="Calibri" panose="020F0502020204030204" pitchFamily="34" charset="0"/>
                <a:cs typeface="Times New Roman" panose="02020603050405020304" pitchFamily="18" charset="0"/>
              </a:rPr>
              <a:t> Lönnroth K, Williams BG, </a:t>
            </a:r>
            <a:r>
              <a:rPr lang="en-US" sz="1800" err="1">
                <a:effectLst/>
                <a:latin typeface="Calibri" panose="020F0502020204030204" pitchFamily="34" charset="0"/>
                <a:ea typeface="Calibri" panose="020F0502020204030204" pitchFamily="34" charset="0"/>
                <a:cs typeface="Times New Roman" panose="02020603050405020304" pitchFamily="18" charset="0"/>
              </a:rPr>
              <a:t>Cegielski</a:t>
            </a:r>
            <a:r>
              <a:rPr lang="en-US" sz="1800">
                <a:effectLst/>
                <a:latin typeface="Calibri" panose="020F0502020204030204" pitchFamily="34" charset="0"/>
                <a:ea typeface="Calibri" panose="020F0502020204030204" pitchFamily="34" charset="0"/>
                <a:cs typeface="Times New Roman" panose="02020603050405020304" pitchFamily="18" charset="0"/>
              </a:rPr>
              <a:t> P, Dye C. A consistent log-linear relationship between tuberculosis incidence and body mass index. International journal of epidemiology. 2010;39(1):149-55.</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Healthcare workers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2.9</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10</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Uden</a:t>
            </a:r>
            <a:r>
              <a:rPr lang="en-US" sz="1800">
                <a:effectLst/>
                <a:latin typeface="Calibri" panose="020F0502020204030204" pitchFamily="34" charset="0"/>
                <a:ea typeface="Calibri" panose="020F0502020204030204" pitchFamily="34" charset="0"/>
                <a:cs typeface="Times New Roman" panose="02020603050405020304" pitchFamily="18" charset="0"/>
              </a:rPr>
              <a:t> L, Barber E, Ford N, Cooke GS. Risk of Tuberculosis Infection and Disease for Health Care Workers: An Updated Meta-Analysis. Open forum infectious diseases. 2017;4(3):ofx137.</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Community-based risk groups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Urban poor communities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RR = 3.0</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11</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Noykhovich</a:t>
            </a:r>
            <a:r>
              <a:rPr lang="en-US" sz="1800">
                <a:effectLst/>
                <a:latin typeface="Calibri" panose="020F0502020204030204" pitchFamily="34" charset="0"/>
                <a:ea typeface="Calibri" panose="020F0502020204030204" pitchFamily="34" charset="0"/>
                <a:cs typeface="Times New Roman" panose="02020603050405020304" pitchFamily="18" charset="0"/>
              </a:rPr>
              <a:t> E, </a:t>
            </a:r>
            <a:r>
              <a:rPr lang="en-US" sz="1800" err="1">
                <a:effectLst/>
                <a:latin typeface="Calibri" panose="020F0502020204030204" pitchFamily="34" charset="0"/>
                <a:ea typeface="Calibri" panose="020F0502020204030204" pitchFamily="34" charset="0"/>
                <a:cs typeface="Times New Roman" panose="02020603050405020304" pitchFamily="18" charset="0"/>
              </a:rPr>
              <a:t>Mookherji</a:t>
            </a:r>
            <a:r>
              <a:rPr lang="en-US" sz="1800">
                <a:effectLst/>
                <a:latin typeface="Calibri" panose="020F0502020204030204" pitchFamily="34" charset="0"/>
                <a:ea typeface="Calibri" panose="020F0502020204030204" pitchFamily="34" charset="0"/>
                <a:cs typeface="Times New Roman" panose="02020603050405020304" pitchFamily="18" charset="0"/>
              </a:rPr>
              <a:t> S, </a:t>
            </a:r>
            <a:r>
              <a:rPr lang="en-US" sz="1800" err="1">
                <a:effectLst/>
                <a:latin typeface="Calibri" panose="020F0502020204030204" pitchFamily="34" charset="0"/>
                <a:ea typeface="Calibri" panose="020F0502020204030204" pitchFamily="34" charset="0"/>
                <a:cs typeface="Times New Roman" panose="02020603050405020304" pitchFamily="18" charset="0"/>
              </a:rPr>
              <a:t>Roess</a:t>
            </a:r>
            <a:r>
              <a:rPr lang="en-US" sz="1800">
                <a:effectLst/>
                <a:latin typeface="Calibri" panose="020F0502020204030204" pitchFamily="34" charset="0"/>
                <a:ea typeface="Calibri" panose="020F0502020204030204" pitchFamily="34" charset="0"/>
                <a:cs typeface="Times New Roman" panose="02020603050405020304" pitchFamily="18" charset="0"/>
              </a:rPr>
              <a:t> A. The Risk of Tuberculosis among Populations Living in Slum Settings: a Systematic Review and Meta-analysis. J Urban Health. 2019;96(2):262-75.</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Homeless communities</a:t>
            </a:r>
          </a:p>
          <a:p>
            <a:pPr marL="0" marR="0">
              <a:lnSpc>
                <a:spcPct val="107000"/>
              </a:lnSpc>
              <a:spcBef>
                <a:spcPts val="0"/>
              </a:spcBef>
              <a:spcAft>
                <a:spcPts val="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Prev</a:t>
            </a:r>
            <a:r>
              <a:rPr lang="en-US" sz="1800">
                <a:effectLst/>
                <a:latin typeface="Calibri" panose="020F0502020204030204" pitchFamily="34" charset="0"/>
                <a:ea typeface="Calibri" panose="020F0502020204030204" pitchFamily="34" charset="0"/>
                <a:cs typeface="Times New Roman" panose="02020603050405020304" pitchFamily="18" charset="0"/>
              </a:rPr>
              <a:t> = 1.1%</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4</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Litvinjenko</a:t>
            </a:r>
            <a:r>
              <a:rPr lang="en-US" sz="1800">
                <a:effectLst/>
                <a:latin typeface="Calibri" panose="020F0502020204030204" pitchFamily="34" charset="0"/>
                <a:ea typeface="Calibri" panose="020F0502020204030204" pitchFamily="34" charset="0"/>
                <a:cs typeface="Times New Roman" panose="02020603050405020304" pitchFamily="18" charset="0"/>
              </a:rPr>
              <a:t> S, </a:t>
            </a:r>
            <a:r>
              <a:rPr lang="en-US" sz="1800" err="1">
                <a:effectLst/>
                <a:latin typeface="Calibri" panose="020F0502020204030204" pitchFamily="34" charset="0"/>
                <a:ea typeface="Calibri" panose="020F0502020204030204" pitchFamily="34" charset="0"/>
                <a:cs typeface="Times New Roman" panose="02020603050405020304" pitchFamily="18" charset="0"/>
              </a:rPr>
              <a:t>Magwood</a:t>
            </a:r>
            <a:r>
              <a:rPr lang="en-US" sz="1800">
                <a:effectLst/>
                <a:latin typeface="Calibri" panose="020F0502020204030204" pitchFamily="34" charset="0"/>
                <a:ea typeface="Calibri" panose="020F0502020204030204" pitchFamily="34" charset="0"/>
                <a:cs typeface="Times New Roman" panose="02020603050405020304" pitchFamily="18" charset="0"/>
              </a:rPr>
              <a:t> O, Wu S, Wei X. Burden of tuberculosis among vulnerable populations worldwide: an overview of systematic reviews. The Lancet Infectious diseases. 2023.</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Migrants / refugees / internally displaced persons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 single estimate, depends on TB epidemiology in source of migration</a:t>
            </a:r>
          </a:p>
          <a:p>
            <a:pPr marL="0" marR="0">
              <a:lnSpc>
                <a:spcPct val="107000"/>
              </a:lnSpc>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12</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Meaza</a:t>
            </a:r>
            <a:r>
              <a:rPr lang="en-US" sz="1800">
                <a:effectLst/>
                <a:latin typeface="Calibri" panose="020F0502020204030204" pitchFamily="34" charset="0"/>
                <a:ea typeface="Calibri" panose="020F0502020204030204" pitchFamily="34" charset="0"/>
                <a:cs typeface="Times New Roman" panose="02020603050405020304" pitchFamily="18" charset="0"/>
              </a:rPr>
              <a:t> A, Tola HH, Eshetu K, </a:t>
            </a:r>
            <a:r>
              <a:rPr lang="en-US" sz="1800" err="1">
                <a:effectLst/>
                <a:latin typeface="Calibri" panose="020F0502020204030204" pitchFamily="34" charset="0"/>
                <a:ea typeface="Calibri" panose="020F0502020204030204" pitchFamily="34" charset="0"/>
                <a:cs typeface="Times New Roman" panose="02020603050405020304" pitchFamily="18" charset="0"/>
              </a:rPr>
              <a:t>Mindaye</a:t>
            </a:r>
            <a:r>
              <a:rPr lang="en-US" sz="1800">
                <a:effectLst/>
                <a:latin typeface="Calibri" panose="020F0502020204030204" pitchFamily="34" charset="0"/>
                <a:ea typeface="Calibri" panose="020F0502020204030204" pitchFamily="34" charset="0"/>
                <a:cs typeface="Times New Roman" panose="02020603050405020304" pitchFamily="18" charset="0"/>
              </a:rPr>
              <a:t> T, Medhin G, Gumi B. Tuberculosis among refugees and migrant populations: Systematic review. </a:t>
            </a:r>
            <a:r>
              <a:rPr lang="en-US" sz="180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a:effectLst/>
                <a:latin typeface="Calibri" panose="020F0502020204030204" pitchFamily="34" charset="0"/>
                <a:ea typeface="Calibri" panose="020F0502020204030204" pitchFamily="34" charset="0"/>
                <a:cs typeface="Times New Roman" panose="02020603050405020304" pitchFamily="18" charset="0"/>
              </a:rPr>
              <a:t> one. 2022;17(6):e0268696.</a:t>
            </a:r>
          </a:p>
          <a:p>
            <a:endParaRPr lang="en-US"/>
          </a:p>
          <a:p>
            <a:endParaRPr lang="en-US"/>
          </a:p>
        </p:txBody>
      </p:sp>
    </p:spTree>
    <p:extLst>
      <p:ext uri="{BB962C8B-B14F-4D97-AF65-F5344CB8AC3E}">
        <p14:creationId xmlns:p14="http://schemas.microsoft.com/office/powerpoint/2010/main" val="98444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err="1"/>
              <a:t>Some</a:t>
            </a:r>
            <a:r>
              <a:rPr lang="es-CO"/>
              <a:t> </a:t>
            </a:r>
            <a:r>
              <a:rPr lang="es-CO" err="1"/>
              <a:t>key</a:t>
            </a:r>
            <a:r>
              <a:rPr lang="es-CO"/>
              <a:t> </a:t>
            </a:r>
            <a:r>
              <a:rPr lang="es-CO" err="1"/>
              <a:t>points</a:t>
            </a:r>
            <a:r>
              <a:rPr lang="es-CO"/>
              <a:t> </a:t>
            </a:r>
            <a:r>
              <a:rPr lang="es-CO" err="1"/>
              <a:t>to</a:t>
            </a:r>
            <a:r>
              <a:rPr lang="es-CO"/>
              <a:t> </a:t>
            </a:r>
            <a:r>
              <a:rPr lang="es-CO" err="1"/>
              <a:t>highlight</a:t>
            </a:r>
            <a:r>
              <a:rPr lang="es-CO"/>
              <a:t> in </a:t>
            </a:r>
            <a:r>
              <a:rPr lang="es-CO" err="1"/>
              <a:t>this</a:t>
            </a:r>
            <a:r>
              <a:rPr lang="es-CO"/>
              <a:t> </a:t>
            </a:r>
            <a:r>
              <a:rPr lang="es-CO" err="1"/>
              <a:t>slide</a:t>
            </a:r>
            <a:r>
              <a:rPr lang="es-CO"/>
              <a:t>:</a:t>
            </a:r>
          </a:p>
          <a:p>
            <a:pPr marL="171450" indent="-171450">
              <a:buFont typeface="Arial" panose="020B0604020202020204" pitchFamily="34" charset="0"/>
              <a:buChar char="•"/>
            </a:pPr>
            <a:r>
              <a:rPr lang="en-US"/>
              <a:t>Screening for cough is less sensitive and more specific, while screening for any TB symptom improves sensitivity but reduces specificity. </a:t>
            </a:r>
          </a:p>
          <a:p>
            <a:pPr marL="171450" indent="-171450">
              <a:buFont typeface="Arial" panose="020B0604020202020204" pitchFamily="34" charset="0"/>
              <a:buChar char="•"/>
            </a:pPr>
            <a:r>
              <a:rPr lang="en-US"/>
              <a:t>Chest radiography has high sensitivity and specificity</a:t>
            </a:r>
          </a:p>
          <a:p>
            <a:pPr marL="171450" indent="-171450">
              <a:buFont typeface="Arial" panose="020B0604020202020204" pitchFamily="34" charset="0"/>
              <a:buChar char="•"/>
            </a:pPr>
            <a:r>
              <a:rPr lang="en-US" err="1"/>
              <a:t>mWRDs</a:t>
            </a:r>
            <a:r>
              <a:rPr lang="en-US"/>
              <a:t> have a lower sensitivity when used as a screening tool compared to when they are used in the diagnostic use case due to the different population / spectrum of disease. </a:t>
            </a:r>
            <a:endParaRPr lang="es-CO"/>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22A00AB-CD15-433A-A355-4988AFD51729}" type="slidenum">
              <a:rPr kumimoji="0" lang="en-GB" sz="3900" b="1" i="0" u="none" strike="noStrike" kern="1200" cap="none" spc="0" normalizeH="0" baseline="0" noProof="0" smtClean="0">
                <a:ln>
                  <a:noFill/>
                </a:ln>
                <a:solidFill>
                  <a:srgbClr val="000066"/>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GB" sz="3900" b="1" i="0" u="none" strike="noStrike" kern="1200" cap="none" spc="0" normalizeH="0" baseline="0" noProof="0">
              <a:ln>
                <a:noFill/>
              </a:ln>
              <a:solidFill>
                <a:srgbClr val="000066"/>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0912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The WHO-recommended 4 symptom screen has suboptimal accuracy in some subgroups of PLHIV. Here we see that for all PLHIV and even more so for PLHIV who are not on ART and are newly enrolling in care, it has rather limited specificity, 37-38%, meaning that frequently people who do not have TB disease screen positive and are referred for diagnostic evaluation unnecessarily, which reduces the efficiency of the screening </a:t>
            </a:r>
            <a:r>
              <a:rPr lang="en-US" err="1"/>
              <a:t>programme</a:t>
            </a:r>
            <a:r>
              <a:rPr lang="en-US"/>
              <a:t> (e.g. higher costs for diagnostic testing) and slows down the initiation of TB preventive treatment for these people. Additionally, we see it has limited sensitivity (53%) among PLHIV on ART who are enrolled in ART and coming in for regular care. This means that for this population, almost half of prevalent TB cases are not being picked up by this routine symptom screening.</a:t>
            </a:r>
          </a:p>
          <a:p>
            <a:pPr eaLnBrk="1" hangingPunct="1"/>
            <a:endParaRPr lang="en-US"/>
          </a:p>
          <a:p>
            <a:pPr eaLnBrk="1" hangingPunct="1"/>
            <a:r>
              <a:rPr lang="en-US"/>
              <a:t>CRP has similar sensitivity and similar or improved specificity to the W4SS in all subgroups of PLHIV, depending on the cut-off used.  Both cutoffs of 5 mg/L and 10 mg/L were assessed and can be used, depending on the desire to improve sensitivity or specificity. </a:t>
            </a:r>
          </a:p>
          <a:p>
            <a:pPr eaLnBrk="1" hangingPunct="1"/>
            <a:endParaRPr lang="en-US"/>
          </a:p>
          <a:p>
            <a:pPr eaLnBrk="1" hangingPunct="1"/>
            <a:r>
              <a:rPr lang="en-US"/>
              <a:t>CXR as a screening test used in parallel with symptom screening offers improved sensitivity with comparable specificity to the W4SS alone in all subgroups of PLHIV. In particular, screening with CXR offers a significant improvement in sensitivity for PLHIV who are enrolled in regular ART care, and is the most sensitive screening strategy for this group. Where there is insufficient data to make firm recommendations about frequency of screening for this group, some data from the WHIP3 trial suggest that annual screening with CXR is a good strategy to find additional prevalent cases of TB.</a:t>
            </a:r>
          </a:p>
          <a:p>
            <a:pPr eaLnBrk="1" hangingPunct="1"/>
            <a:endParaRPr lang="en-US"/>
          </a:p>
          <a:p>
            <a:pPr eaLnBrk="1" hangingPunct="1"/>
            <a:r>
              <a:rPr lang="en-US"/>
              <a:t>Molecular WHO-recommended rapid diagnostic tests have slightly lower sensitivity in the screening setting, but they do offer very high specificity. </a:t>
            </a:r>
          </a:p>
        </p:txBody>
      </p:sp>
    </p:spTree>
    <p:extLst>
      <p:ext uri="{BB962C8B-B14F-4D97-AF65-F5344CB8AC3E}">
        <p14:creationId xmlns:p14="http://schemas.microsoft.com/office/powerpoint/2010/main" val="4038996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00FE6-C90D-4EA1-3A88-22DA35D2194D}"/>
              </a:ext>
            </a:extLst>
          </p:cNvPr>
          <p:cNvPicPr>
            <a:picLocks noChangeAspect="1"/>
          </p:cNvPicPr>
          <p:nvPr userDrawn="1"/>
        </p:nvPicPr>
        <p:blipFill>
          <a:blip r:embed="rId2"/>
          <a:stretch>
            <a:fillRect/>
          </a:stretch>
        </p:blipFill>
        <p:spPr>
          <a:xfrm>
            <a:off x="27703" y="27708"/>
            <a:ext cx="12192000" cy="2588212"/>
          </a:xfrm>
          <a:prstGeom prst="rect">
            <a:avLst/>
          </a:prstGeom>
        </p:spPr>
      </p:pic>
      <p:grpSp>
        <p:nvGrpSpPr>
          <p:cNvPr id="3" name="Group 2">
            <a:extLst>
              <a:ext uri="{FF2B5EF4-FFF2-40B4-BE49-F238E27FC236}">
                <a16:creationId xmlns:a16="http://schemas.microsoft.com/office/drawing/2014/main" id="{7044830F-32CF-517D-C484-20E3D612C771}"/>
              </a:ext>
            </a:extLst>
          </p:cNvPr>
          <p:cNvGrpSpPr/>
          <p:nvPr userDrawn="1"/>
        </p:nvGrpSpPr>
        <p:grpSpPr>
          <a:xfrm>
            <a:off x="0" y="2564905"/>
            <a:ext cx="12232946" cy="3548136"/>
            <a:chOff x="-40945" y="2564905"/>
            <a:chExt cx="12273891" cy="3548136"/>
          </a:xfrm>
        </p:grpSpPr>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ECC5B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40944" y="2564905"/>
              <a:ext cx="11805086" cy="3548136"/>
              <a:chOff x="0" y="-7088"/>
              <a:chExt cx="8630240" cy="5143500"/>
            </a:xfrm>
            <a:solidFill>
              <a:srgbClr val="F5E1DB"/>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40945" y="3117384"/>
              <a:ext cx="12232941"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adFill>
                <a:gsLst>
                  <a:gs pos="0">
                    <a:srgbClr val="CA4F2E"/>
                  </a:gs>
                  <a:gs pos="50000">
                    <a:srgbClr val="D16C50"/>
                  </a:gs>
                  <a:gs pos="100000">
                    <a:srgbClr val="D98B74"/>
                  </a:gs>
                </a:gsLst>
                <a:lin ang="5400000" scaled="1"/>
              </a:gra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adFill>
                <a:gsLst>
                  <a:gs pos="0">
                    <a:srgbClr val="CA4F2E"/>
                  </a:gs>
                  <a:gs pos="50000">
                    <a:srgbClr val="D16C50"/>
                  </a:gs>
                  <a:gs pos="100000">
                    <a:srgbClr val="D98B74"/>
                  </a:gs>
                </a:gsLst>
                <a:lin ang="5400000" scaled="1"/>
              </a:gra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D88A72"/>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ECC5B9"/>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F5E1DB"/>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F5E1DB"/>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CA4F2E"/>
                  </a:gs>
                  <a:gs pos="50000">
                    <a:srgbClr val="D16C50"/>
                  </a:gs>
                  <a:gs pos="100000">
                    <a:srgbClr val="D98B74"/>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CA4F2E"/>
                  </a:gs>
                  <a:gs pos="50000">
                    <a:srgbClr val="D16C50"/>
                  </a:gs>
                  <a:gs pos="100000">
                    <a:srgbClr val="D98B74"/>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grpSp>
        <p:nvGrpSpPr>
          <p:cNvPr id="11" name="Google Shape;62;p5">
            <a:extLst>
              <a:ext uri="{FF2B5EF4-FFF2-40B4-BE49-F238E27FC236}">
                <a16:creationId xmlns:a16="http://schemas.microsoft.com/office/drawing/2014/main" id="{F9558D38-B062-D60A-5C59-B36A22BA3BB2}"/>
              </a:ext>
            </a:extLst>
          </p:cNvPr>
          <p:cNvGrpSpPr/>
          <p:nvPr userDrawn="1"/>
        </p:nvGrpSpPr>
        <p:grpSpPr>
          <a:xfrm flipH="1" flipV="1">
            <a:off x="10669279" y="6492872"/>
            <a:ext cx="1522718" cy="365128"/>
            <a:chOff x="-4" y="39"/>
            <a:chExt cx="7072430" cy="1327325"/>
          </a:xfrm>
          <a:solidFill>
            <a:srgbClr val="0093D5"/>
          </a:solidFill>
        </p:grpSpPr>
        <p:sp>
          <p:nvSpPr>
            <p:cNvPr id="12" name="Google Shape;63;p5">
              <a:extLst>
                <a:ext uri="{FF2B5EF4-FFF2-40B4-BE49-F238E27FC236}">
                  <a16:creationId xmlns:a16="http://schemas.microsoft.com/office/drawing/2014/main" id="{CEB20CFE-A110-76D9-A991-AB1A03ED44B8}"/>
                </a:ext>
              </a:extLst>
            </p:cNvPr>
            <p:cNvSpPr/>
            <p:nvPr/>
          </p:nvSpPr>
          <p:spPr>
            <a:xfrm>
              <a:off x="6292649" y="126425"/>
              <a:ext cx="779700" cy="259800"/>
            </a:xfrm>
            <a:prstGeom prst="triangle">
              <a:avLst>
                <a:gd name="adj" fmla="val 32425"/>
              </a:avLst>
            </a:prstGeom>
            <a:solidFill>
              <a:srgbClr val="ECC5B9"/>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3" name="Google Shape;64;p5">
              <a:extLst>
                <a:ext uri="{FF2B5EF4-FFF2-40B4-BE49-F238E27FC236}">
                  <a16:creationId xmlns:a16="http://schemas.microsoft.com/office/drawing/2014/main" id="{B8F6318E-9216-8293-6527-6BE18CBE9251}"/>
                </a:ext>
              </a:extLst>
            </p:cNvPr>
            <p:cNvGrpSpPr/>
            <p:nvPr/>
          </p:nvGrpSpPr>
          <p:grpSpPr>
            <a:xfrm rot="10800000" flipH="1">
              <a:off x="8" y="39"/>
              <a:ext cx="6756162" cy="1327325"/>
              <a:chOff x="-2168132" y="330063"/>
              <a:chExt cx="8650656" cy="1699522"/>
            </a:xfrm>
            <a:grpFill/>
          </p:grpSpPr>
          <p:sp>
            <p:nvSpPr>
              <p:cNvPr id="28" name="Google Shape;65;p5">
                <a:extLst>
                  <a:ext uri="{FF2B5EF4-FFF2-40B4-BE49-F238E27FC236}">
                    <a16:creationId xmlns:a16="http://schemas.microsoft.com/office/drawing/2014/main" id="{90AB7298-713B-DD74-B332-D0CABB3CBD13}"/>
                  </a:ext>
                </a:extLst>
              </p:cNvPr>
              <p:cNvSpPr/>
              <p:nvPr/>
            </p:nvSpPr>
            <p:spPr>
              <a:xfrm>
                <a:off x="-2168132" y="330072"/>
                <a:ext cx="6958199" cy="1699513"/>
              </a:xfrm>
              <a:prstGeom prst="rect">
                <a:avLst/>
              </a:prstGeom>
              <a:solidFill>
                <a:srgbClr val="F5E1DB"/>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9" name="Google Shape;66;p5">
                <a:extLst>
                  <a:ext uri="{FF2B5EF4-FFF2-40B4-BE49-F238E27FC236}">
                    <a16:creationId xmlns:a16="http://schemas.microsoft.com/office/drawing/2014/main" id="{782E7A39-4B27-E0B0-97BA-B52BED5036C9}"/>
                  </a:ext>
                </a:extLst>
              </p:cNvPr>
              <p:cNvSpPr/>
              <p:nvPr/>
            </p:nvSpPr>
            <p:spPr>
              <a:xfrm>
                <a:off x="4783025" y="330063"/>
                <a:ext cx="1699499" cy="1699513"/>
              </a:xfrm>
              <a:prstGeom prst="rtTriangle">
                <a:avLst/>
              </a:prstGeom>
              <a:solidFill>
                <a:srgbClr val="F5E1DB"/>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4" name="Google Shape;67;p5">
              <a:extLst>
                <a:ext uri="{FF2B5EF4-FFF2-40B4-BE49-F238E27FC236}">
                  <a16:creationId xmlns:a16="http://schemas.microsoft.com/office/drawing/2014/main" id="{5E65A4EF-7942-B3B0-C92B-0C015230D49A}"/>
                </a:ext>
              </a:extLst>
            </p:cNvPr>
            <p:cNvGrpSpPr/>
            <p:nvPr/>
          </p:nvGrpSpPr>
          <p:grpSpPr>
            <a:xfrm rot="10800000" flipH="1">
              <a:off x="-4" y="381007"/>
              <a:ext cx="7072430" cy="771744"/>
              <a:chOff x="-9092084" y="330075"/>
              <a:chExt cx="15574609" cy="1699501"/>
            </a:xfrm>
            <a:grpFill/>
          </p:grpSpPr>
          <p:sp>
            <p:nvSpPr>
              <p:cNvPr id="26" name="Google Shape;68;p5">
                <a:extLst>
                  <a:ext uri="{FF2B5EF4-FFF2-40B4-BE49-F238E27FC236}">
                    <a16:creationId xmlns:a16="http://schemas.microsoft.com/office/drawing/2014/main" id="{4ADF71B3-8BB3-6178-3FEE-63AA774D28EA}"/>
                  </a:ext>
                </a:extLst>
              </p:cNvPr>
              <p:cNvSpPr/>
              <p:nvPr/>
            </p:nvSpPr>
            <p:spPr>
              <a:xfrm>
                <a:off x="-9092084" y="330076"/>
                <a:ext cx="13882200" cy="1699500"/>
              </a:xfrm>
              <a:prstGeom prst="rect">
                <a:avLst/>
              </a:prstGeom>
              <a:gradFill>
                <a:gsLst>
                  <a:gs pos="0">
                    <a:srgbClr val="CA4F2E"/>
                  </a:gs>
                  <a:gs pos="50000">
                    <a:srgbClr val="D16C50"/>
                  </a:gs>
                  <a:gs pos="100000">
                    <a:srgbClr val="D98B74"/>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7" name="Google Shape;69;p5">
                <a:extLst>
                  <a:ext uri="{FF2B5EF4-FFF2-40B4-BE49-F238E27FC236}">
                    <a16:creationId xmlns:a16="http://schemas.microsoft.com/office/drawing/2014/main" id="{E8D51E98-C98C-C908-91E2-49671D58F4D7}"/>
                  </a:ext>
                </a:extLst>
              </p:cNvPr>
              <p:cNvSpPr/>
              <p:nvPr/>
            </p:nvSpPr>
            <p:spPr>
              <a:xfrm>
                <a:off x="4783025" y="330075"/>
                <a:ext cx="1699500" cy="1699500"/>
              </a:xfrm>
              <a:prstGeom prst="rtTriangle">
                <a:avLst/>
              </a:prstGeom>
              <a:gradFill>
                <a:gsLst>
                  <a:gs pos="0">
                    <a:srgbClr val="CA4F2E"/>
                  </a:gs>
                  <a:gs pos="50000">
                    <a:srgbClr val="D16C50"/>
                  </a:gs>
                  <a:gs pos="100000">
                    <a:srgbClr val="D98B74"/>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168703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0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6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916074"/>
            <a:chOff x="-4" y="40"/>
            <a:chExt cx="7072430" cy="1327315"/>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005D86"/>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40"/>
              <a:ext cx="6756168" cy="1327315"/>
              <a:chOff x="-2168138" y="330075"/>
              <a:chExt cx="8650663" cy="1699506"/>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330081"/>
                <a:ext cx="6958200" cy="1699500"/>
              </a:xfrm>
              <a:prstGeom prst="rect">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5" y="330075"/>
                <a:ext cx="1699500" cy="1699500"/>
              </a:xfrm>
              <a:prstGeom prst="rtTriangle">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pic>
        <p:nvPicPr>
          <p:cNvPr id="12" name="Picture 11">
            <a:extLst>
              <a:ext uri="{FF2B5EF4-FFF2-40B4-BE49-F238E27FC236}">
                <a16:creationId xmlns:a16="http://schemas.microsoft.com/office/drawing/2014/main" id="{1E32C807-E7E9-42B5-BAE6-0620FBDC4A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7" y="6376211"/>
            <a:ext cx="1475309" cy="451550"/>
          </a:xfrm>
          <a:prstGeom prst="rect">
            <a:avLst/>
          </a:prstGeom>
        </p:spPr>
      </p:pic>
      <p:grpSp>
        <p:nvGrpSpPr>
          <p:cNvPr id="13" name="Group 12">
            <a:extLst>
              <a:ext uri="{FF2B5EF4-FFF2-40B4-BE49-F238E27FC236}">
                <a16:creationId xmlns:a16="http://schemas.microsoft.com/office/drawing/2014/main" id="{FFA257A9-9016-46AB-AC86-BADD67EB7428}"/>
              </a:ext>
            </a:extLst>
          </p:cNvPr>
          <p:cNvGrpSpPr/>
          <p:nvPr userDrawn="1"/>
        </p:nvGrpSpPr>
        <p:grpSpPr>
          <a:xfrm>
            <a:off x="10706867" y="6156678"/>
            <a:ext cx="1475309" cy="692696"/>
            <a:chOff x="10428463" y="6025200"/>
            <a:chExt cx="1773703" cy="832800"/>
          </a:xfrm>
        </p:grpSpPr>
        <p:pic>
          <p:nvPicPr>
            <p:cNvPr id="14" name="Picture 13">
              <a:extLst>
                <a:ext uri="{FF2B5EF4-FFF2-40B4-BE49-F238E27FC236}">
                  <a16:creationId xmlns:a16="http://schemas.microsoft.com/office/drawing/2014/main" id="{B7F4D891-94F6-435C-92D1-793EB9989B46}"/>
                </a:ext>
              </a:extLst>
            </p:cNvPr>
            <p:cNvPicPr>
              <a:picLocks noChangeAspect="1"/>
            </p:cNvPicPr>
            <p:nvPr userDrawn="1"/>
          </p:nvPicPr>
          <p:blipFill>
            <a:blip r:embed="rId3"/>
            <a:stretch>
              <a:fillRect/>
            </a:stretch>
          </p:blipFill>
          <p:spPr>
            <a:xfrm>
              <a:off x="10428463" y="6025200"/>
              <a:ext cx="1773703" cy="832800"/>
            </a:xfrm>
            <a:prstGeom prst="rect">
              <a:avLst/>
            </a:prstGeom>
          </p:spPr>
        </p:pic>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6668" y="6036089"/>
              <a:ext cx="793381" cy="792088"/>
            </a:xfrm>
            <a:prstGeom prst="rect">
              <a:avLst/>
            </a:prstGeom>
          </p:spPr>
        </p:pic>
      </p:grpSp>
    </p:spTree>
    <p:extLst>
      <p:ext uri="{BB962C8B-B14F-4D97-AF65-F5344CB8AC3E}">
        <p14:creationId xmlns:p14="http://schemas.microsoft.com/office/powerpoint/2010/main" val="154290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916074"/>
            <a:chOff x="-4" y="40"/>
            <a:chExt cx="7072430" cy="1327315"/>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005D86"/>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40"/>
              <a:ext cx="6756168" cy="1327315"/>
              <a:chOff x="-2168138" y="330075"/>
              <a:chExt cx="8650663" cy="1699506"/>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330081"/>
                <a:ext cx="6958200" cy="1699500"/>
              </a:xfrm>
              <a:prstGeom prst="rect">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5" y="330075"/>
                <a:ext cx="1699500" cy="1699500"/>
              </a:xfrm>
              <a:prstGeom prst="rtTriangle">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pic>
        <p:nvPicPr>
          <p:cNvPr id="12" name="Picture 11">
            <a:extLst>
              <a:ext uri="{FF2B5EF4-FFF2-40B4-BE49-F238E27FC236}">
                <a16:creationId xmlns:a16="http://schemas.microsoft.com/office/drawing/2014/main" id="{1E32C807-E7E9-42B5-BAE6-0620FBDC4A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7" y="6376211"/>
            <a:ext cx="1475309" cy="451550"/>
          </a:xfrm>
          <a:prstGeom prst="rect">
            <a:avLst/>
          </a:prstGeom>
        </p:spPr>
      </p:pic>
      <p:grpSp>
        <p:nvGrpSpPr>
          <p:cNvPr id="13" name="Group 12">
            <a:extLst>
              <a:ext uri="{FF2B5EF4-FFF2-40B4-BE49-F238E27FC236}">
                <a16:creationId xmlns:a16="http://schemas.microsoft.com/office/drawing/2014/main" id="{FFA257A9-9016-46AB-AC86-BADD67EB7428}"/>
              </a:ext>
            </a:extLst>
          </p:cNvPr>
          <p:cNvGrpSpPr/>
          <p:nvPr userDrawn="1"/>
        </p:nvGrpSpPr>
        <p:grpSpPr>
          <a:xfrm>
            <a:off x="10706867" y="6156678"/>
            <a:ext cx="1475309" cy="692696"/>
            <a:chOff x="10428463" y="6025200"/>
            <a:chExt cx="1773703" cy="832800"/>
          </a:xfrm>
        </p:grpSpPr>
        <p:pic>
          <p:nvPicPr>
            <p:cNvPr id="14" name="Picture 13">
              <a:extLst>
                <a:ext uri="{FF2B5EF4-FFF2-40B4-BE49-F238E27FC236}">
                  <a16:creationId xmlns:a16="http://schemas.microsoft.com/office/drawing/2014/main" id="{B7F4D891-94F6-435C-92D1-793EB9989B46}"/>
                </a:ext>
              </a:extLst>
            </p:cNvPr>
            <p:cNvPicPr>
              <a:picLocks noChangeAspect="1"/>
            </p:cNvPicPr>
            <p:nvPr userDrawn="1"/>
          </p:nvPicPr>
          <p:blipFill>
            <a:blip r:embed="rId3"/>
            <a:stretch>
              <a:fillRect/>
            </a:stretch>
          </p:blipFill>
          <p:spPr>
            <a:xfrm>
              <a:off x="10428463" y="6025200"/>
              <a:ext cx="1773703" cy="832800"/>
            </a:xfrm>
            <a:prstGeom prst="rect">
              <a:avLst/>
            </a:prstGeom>
          </p:spPr>
        </p:pic>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6668" y="6036089"/>
              <a:ext cx="793381" cy="792088"/>
            </a:xfrm>
            <a:prstGeom prst="rect">
              <a:avLst/>
            </a:prstGeom>
          </p:spPr>
        </p:pic>
      </p:grpSp>
    </p:spTree>
    <p:extLst>
      <p:ext uri="{BB962C8B-B14F-4D97-AF65-F5344CB8AC3E}">
        <p14:creationId xmlns:p14="http://schemas.microsoft.com/office/powerpoint/2010/main" val="125348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304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82" r:id="rId3"/>
    <p:sldLayoutId id="2147483995"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25074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Lst>
  <p:txStyles>
    <p:titleStyle>
      <a:lvl1pPr algn="l" defTabSz="1216701" rtl="0" eaLnBrk="0" fontAlgn="base" hangingPunct="0">
        <a:lnSpc>
          <a:spcPct val="90000"/>
        </a:lnSpc>
        <a:spcBef>
          <a:spcPct val="0"/>
        </a:spcBef>
        <a:spcAft>
          <a:spcPct val="0"/>
        </a:spcAft>
        <a:defRPr sz="5855" kern="1200">
          <a:solidFill>
            <a:schemeClr val="tx1"/>
          </a:solidFill>
          <a:latin typeface="+mj-lt"/>
          <a:ea typeface="+mj-ea"/>
          <a:cs typeface="+mj-cs"/>
        </a:defRPr>
      </a:lvl1pPr>
      <a:lvl2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2pPr>
      <a:lvl3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3pPr>
      <a:lvl4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4pPr>
      <a:lvl5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5pPr>
      <a:lvl6pPr marL="304175" algn="l" defTabSz="1216701" rtl="0" fontAlgn="base">
        <a:lnSpc>
          <a:spcPct val="90000"/>
        </a:lnSpc>
        <a:spcBef>
          <a:spcPct val="0"/>
        </a:spcBef>
        <a:spcAft>
          <a:spcPct val="0"/>
        </a:spcAft>
        <a:defRPr sz="5855">
          <a:solidFill>
            <a:schemeClr val="tx1"/>
          </a:solidFill>
          <a:latin typeface="Calibri Light" panose="020F0302020204030204" pitchFamily="34" charset="0"/>
        </a:defRPr>
      </a:lvl6pPr>
      <a:lvl7pPr marL="608350" algn="l" defTabSz="1216701" rtl="0" fontAlgn="base">
        <a:lnSpc>
          <a:spcPct val="90000"/>
        </a:lnSpc>
        <a:spcBef>
          <a:spcPct val="0"/>
        </a:spcBef>
        <a:spcAft>
          <a:spcPct val="0"/>
        </a:spcAft>
        <a:defRPr sz="5855">
          <a:solidFill>
            <a:schemeClr val="tx1"/>
          </a:solidFill>
          <a:latin typeface="Calibri Light" panose="020F0302020204030204" pitchFamily="34" charset="0"/>
        </a:defRPr>
      </a:lvl7pPr>
      <a:lvl8pPr marL="912525" algn="l" defTabSz="1216701" rtl="0" fontAlgn="base">
        <a:lnSpc>
          <a:spcPct val="90000"/>
        </a:lnSpc>
        <a:spcBef>
          <a:spcPct val="0"/>
        </a:spcBef>
        <a:spcAft>
          <a:spcPct val="0"/>
        </a:spcAft>
        <a:defRPr sz="5855">
          <a:solidFill>
            <a:schemeClr val="tx1"/>
          </a:solidFill>
          <a:latin typeface="Calibri Light" panose="020F0302020204030204" pitchFamily="34" charset="0"/>
        </a:defRPr>
      </a:lvl8pPr>
      <a:lvl9pPr marL="1216701" algn="l" defTabSz="1216701" rtl="0" fontAlgn="base">
        <a:lnSpc>
          <a:spcPct val="90000"/>
        </a:lnSpc>
        <a:spcBef>
          <a:spcPct val="0"/>
        </a:spcBef>
        <a:spcAft>
          <a:spcPct val="0"/>
        </a:spcAft>
        <a:defRPr sz="5855">
          <a:solidFill>
            <a:schemeClr val="tx1"/>
          </a:solidFill>
          <a:latin typeface="Calibri Light" panose="020F0302020204030204" pitchFamily="34" charset="0"/>
        </a:defRPr>
      </a:lvl9pPr>
    </p:titleStyle>
    <p:bodyStyle>
      <a:lvl1pPr marL="304175" indent="-304175" algn="l" defTabSz="1216701" rtl="0" eaLnBrk="0" fontAlgn="base" hangingPunct="0">
        <a:lnSpc>
          <a:spcPct val="90000"/>
        </a:lnSpc>
        <a:spcBef>
          <a:spcPts val="1331"/>
        </a:spcBef>
        <a:spcAft>
          <a:spcPct val="0"/>
        </a:spcAft>
        <a:buFont typeface="Arial" panose="020B0604020202020204" pitchFamily="34" charset="0"/>
        <a:buChar char="•"/>
        <a:defRPr sz="3726" kern="1200">
          <a:solidFill>
            <a:schemeClr val="tx1"/>
          </a:solidFill>
          <a:latin typeface="+mn-lt"/>
          <a:ea typeface="+mn-ea"/>
          <a:cs typeface="+mn-cs"/>
        </a:defRPr>
      </a:lvl1pPr>
      <a:lvl2pPr marL="912525" indent="-304175" algn="l" defTabSz="1216701" rtl="0" eaLnBrk="0" fontAlgn="base" hangingPunct="0">
        <a:lnSpc>
          <a:spcPct val="90000"/>
        </a:lnSpc>
        <a:spcBef>
          <a:spcPts val="665"/>
        </a:spcBef>
        <a:spcAft>
          <a:spcPct val="0"/>
        </a:spcAft>
        <a:buFont typeface="Arial" panose="020B0604020202020204" pitchFamily="34" charset="0"/>
        <a:buChar char="•"/>
        <a:defRPr sz="3193" kern="1200">
          <a:solidFill>
            <a:schemeClr val="tx1"/>
          </a:solidFill>
          <a:latin typeface="+mn-lt"/>
          <a:ea typeface="+mn-ea"/>
          <a:cs typeface="+mn-cs"/>
        </a:defRPr>
      </a:lvl2pPr>
      <a:lvl3pPr marL="1520876" indent="-304175" algn="l" defTabSz="1216701" rtl="0" eaLnBrk="0" fontAlgn="base" hangingPunct="0">
        <a:lnSpc>
          <a:spcPct val="90000"/>
        </a:lnSpc>
        <a:spcBef>
          <a:spcPts val="665"/>
        </a:spcBef>
        <a:spcAft>
          <a:spcPct val="0"/>
        </a:spcAft>
        <a:buFont typeface="Arial" panose="020B0604020202020204" pitchFamily="34" charset="0"/>
        <a:buChar char="•"/>
        <a:defRPr sz="2661" kern="1200">
          <a:solidFill>
            <a:schemeClr val="tx1"/>
          </a:solidFill>
          <a:latin typeface="+mn-lt"/>
          <a:ea typeface="+mn-ea"/>
          <a:cs typeface="+mn-cs"/>
        </a:defRPr>
      </a:lvl3pPr>
      <a:lvl4pPr marL="2129226" indent="-304175" algn="l" defTabSz="1216701" rtl="0" eaLnBrk="0" fontAlgn="base" hangingPunct="0">
        <a:lnSpc>
          <a:spcPct val="90000"/>
        </a:lnSpc>
        <a:spcBef>
          <a:spcPts val="665"/>
        </a:spcBef>
        <a:spcAft>
          <a:spcPct val="0"/>
        </a:spcAft>
        <a:buFont typeface="Arial" panose="020B0604020202020204" pitchFamily="34" charset="0"/>
        <a:buChar char="•"/>
        <a:defRPr sz="2395" kern="1200">
          <a:solidFill>
            <a:schemeClr val="tx1"/>
          </a:solidFill>
          <a:latin typeface="+mn-lt"/>
          <a:ea typeface="+mn-ea"/>
          <a:cs typeface="+mn-cs"/>
        </a:defRPr>
      </a:lvl4pPr>
      <a:lvl5pPr marL="2737576" indent="-304175" algn="l" defTabSz="1216701" rtl="0" eaLnBrk="0" fontAlgn="base" hangingPunct="0">
        <a:lnSpc>
          <a:spcPct val="90000"/>
        </a:lnSpc>
        <a:spcBef>
          <a:spcPts val="665"/>
        </a:spcBef>
        <a:spcAft>
          <a:spcPct val="0"/>
        </a:spcAft>
        <a:buFont typeface="Arial" panose="020B0604020202020204" pitchFamily="34" charset="0"/>
        <a:buChar char="•"/>
        <a:defRPr sz="2395" kern="1200">
          <a:solidFill>
            <a:schemeClr val="tx1"/>
          </a:solidFill>
          <a:latin typeface="+mn-lt"/>
          <a:ea typeface="+mn-ea"/>
          <a:cs typeface="+mn-cs"/>
        </a:defRPr>
      </a:lvl5pPr>
      <a:lvl6pPr marL="3346428"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6pPr>
      <a:lvl7pPr marL="3954871"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7pPr>
      <a:lvl8pPr marL="4563312"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8pPr>
      <a:lvl9pPr marL="5171753"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9pPr>
    </p:bodyStyle>
    <p:otherStyle>
      <a:defPPr>
        <a:defRPr lang="en-US"/>
      </a:defPPr>
      <a:lvl1pPr marL="0" algn="l" defTabSz="1216883" rtl="0" eaLnBrk="1" latinLnBrk="0" hangingPunct="1">
        <a:defRPr sz="2396" kern="1200">
          <a:solidFill>
            <a:schemeClr val="tx1"/>
          </a:solidFill>
          <a:latin typeface="+mn-lt"/>
          <a:ea typeface="+mn-ea"/>
          <a:cs typeface="+mn-cs"/>
        </a:defRPr>
      </a:lvl1pPr>
      <a:lvl2pPr marL="608441" algn="l" defTabSz="1216883" rtl="0" eaLnBrk="1" latinLnBrk="0" hangingPunct="1">
        <a:defRPr sz="2396" kern="1200">
          <a:solidFill>
            <a:schemeClr val="tx1"/>
          </a:solidFill>
          <a:latin typeface="+mn-lt"/>
          <a:ea typeface="+mn-ea"/>
          <a:cs typeface="+mn-cs"/>
        </a:defRPr>
      </a:lvl2pPr>
      <a:lvl3pPr marL="1216883" algn="l" defTabSz="1216883" rtl="0" eaLnBrk="1" latinLnBrk="0" hangingPunct="1">
        <a:defRPr sz="2396" kern="1200">
          <a:solidFill>
            <a:schemeClr val="tx1"/>
          </a:solidFill>
          <a:latin typeface="+mn-lt"/>
          <a:ea typeface="+mn-ea"/>
          <a:cs typeface="+mn-cs"/>
        </a:defRPr>
      </a:lvl3pPr>
      <a:lvl4pPr marL="1825324" algn="l" defTabSz="1216883" rtl="0" eaLnBrk="1" latinLnBrk="0" hangingPunct="1">
        <a:defRPr sz="2396" kern="1200">
          <a:solidFill>
            <a:schemeClr val="tx1"/>
          </a:solidFill>
          <a:latin typeface="+mn-lt"/>
          <a:ea typeface="+mn-ea"/>
          <a:cs typeface="+mn-cs"/>
        </a:defRPr>
      </a:lvl4pPr>
      <a:lvl5pPr marL="2433767" algn="l" defTabSz="1216883" rtl="0" eaLnBrk="1" latinLnBrk="0" hangingPunct="1">
        <a:defRPr sz="2396" kern="1200">
          <a:solidFill>
            <a:schemeClr val="tx1"/>
          </a:solidFill>
          <a:latin typeface="+mn-lt"/>
          <a:ea typeface="+mn-ea"/>
          <a:cs typeface="+mn-cs"/>
        </a:defRPr>
      </a:lvl5pPr>
      <a:lvl6pPr marL="3042208" algn="l" defTabSz="1216883" rtl="0" eaLnBrk="1" latinLnBrk="0" hangingPunct="1">
        <a:defRPr sz="2396" kern="1200">
          <a:solidFill>
            <a:schemeClr val="tx1"/>
          </a:solidFill>
          <a:latin typeface="+mn-lt"/>
          <a:ea typeface="+mn-ea"/>
          <a:cs typeface="+mn-cs"/>
        </a:defRPr>
      </a:lvl6pPr>
      <a:lvl7pPr marL="3650649" algn="l" defTabSz="1216883" rtl="0" eaLnBrk="1" latinLnBrk="0" hangingPunct="1">
        <a:defRPr sz="2396" kern="1200">
          <a:solidFill>
            <a:schemeClr val="tx1"/>
          </a:solidFill>
          <a:latin typeface="+mn-lt"/>
          <a:ea typeface="+mn-ea"/>
          <a:cs typeface="+mn-cs"/>
        </a:defRPr>
      </a:lvl7pPr>
      <a:lvl8pPr marL="4259091" algn="l" defTabSz="1216883" rtl="0" eaLnBrk="1" latinLnBrk="0" hangingPunct="1">
        <a:defRPr sz="2396" kern="1200">
          <a:solidFill>
            <a:schemeClr val="tx1"/>
          </a:solidFill>
          <a:latin typeface="+mn-lt"/>
          <a:ea typeface="+mn-ea"/>
          <a:cs typeface="+mn-cs"/>
        </a:defRPr>
      </a:lvl8pPr>
      <a:lvl9pPr marL="4867532" algn="l" defTabSz="1216883" rtl="0" eaLnBrk="1" latinLnBrk="0" hangingPunct="1">
        <a:defRPr sz="23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2.png"/><Relationship Id="rId4" Type="http://schemas.openxmlformats.org/officeDocument/2006/relationships/image" Target="../media/image50.emf"/><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enTB.org" TargetMode="Externa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dr.who.int/activities/calibrating-computer-aided-detection-for-tb"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www.who.int/activities/preventing-tb/"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42785-EABE-480B-B72B-66AB661E802A}"/>
              </a:ext>
            </a:extLst>
          </p:cNvPr>
          <p:cNvSpPr/>
          <p:nvPr/>
        </p:nvSpPr>
        <p:spPr>
          <a:xfrm>
            <a:off x="890806" y="3429000"/>
            <a:ext cx="4843677" cy="1877437"/>
          </a:xfrm>
          <a:prstGeom prst="rect">
            <a:avLst/>
          </a:prstGeom>
        </p:spPr>
        <p:txBody>
          <a:bodyPr wrap="square">
            <a:spAutoFit/>
          </a:bodyPr>
          <a:lstStyle/>
          <a:p>
            <a:r>
              <a:rPr lang="en-US" sz="2000" b="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2:</a:t>
            </a:r>
          </a:p>
          <a:p>
            <a:r>
              <a:rPr lang="en-US" sz="3200" b="1">
                <a:solidFill>
                  <a:schemeClr val="bg1"/>
                </a:solidFill>
                <a:latin typeface="Source Sans Pro" panose="020B0503030403020204" pitchFamily="34" charset="0"/>
                <a:ea typeface="Source Sans Pro" panose="020B0503030403020204" pitchFamily="34" charset="0"/>
                <a:cs typeface="Calibri" panose="020F0502020204030204" pitchFamily="34" charset="0"/>
              </a:rPr>
              <a:t>Systematic screening for</a:t>
            </a:r>
          </a:p>
          <a:p>
            <a:r>
              <a:rPr lang="en-US" sz="3200">
                <a:solidFill>
                  <a:schemeClr val="bg1"/>
                </a:solidFill>
                <a:latin typeface="Source Sans Pro" panose="020B0503030403020204" pitchFamily="34" charset="0"/>
                <a:ea typeface="Source Sans Pro" panose="020B0503030403020204" pitchFamily="34" charset="0"/>
                <a:cs typeface="Calibri" panose="020F0502020204030204" pitchFamily="34" charset="0"/>
              </a:rPr>
              <a:t>TB disease</a:t>
            </a:r>
            <a:endParaRPr lang="en-US" sz="3200">
              <a:solidFill>
                <a:srgbClr val="FFFF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1026" name="Picture 2" descr="screening 7">
            <a:extLst>
              <a:ext uri="{FF2B5EF4-FFF2-40B4-BE49-F238E27FC236}">
                <a16:creationId xmlns:a16="http://schemas.microsoft.com/office/drawing/2014/main" id="{449EFDE8-4074-C91B-2D64-03F534AEC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232" y="4256428"/>
            <a:ext cx="1601897" cy="226520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module 6">
            <a:extLst>
              <a:ext uri="{FF2B5EF4-FFF2-40B4-BE49-F238E27FC236}">
                <a16:creationId xmlns:a16="http://schemas.microsoft.com/office/drawing/2014/main" id="{DB1321B6-4562-C7DE-18A3-93DD31370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909" y="4256429"/>
            <a:ext cx="1601897" cy="226520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85041"/>
      </p:ext>
    </p:extLst>
  </p:cSld>
  <p:clrMapOvr>
    <a:masterClrMapping/>
  </p:clrMapOvr>
  <mc:AlternateContent xmlns:mc="http://schemas.openxmlformats.org/markup-compatibility/2006" xmlns:p14="http://schemas.microsoft.com/office/powerpoint/2010/main">
    <mc:Choice Requires="p14">
      <p:transition p14:dur="0" advTm="18337"/>
    </mc:Choice>
    <mc:Fallback xmlns="">
      <p:transition advTm="18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Evidence: accuracy</a:t>
            </a:r>
            <a:r>
              <a:rPr kumimoji="0" lang="en-US" sz="3200" b="1" i="0" u="none" strike="noStrike" kern="0" cap="none" spc="0" normalizeH="0" baseline="0" noProof="0">
                <a:ln>
                  <a:noFill/>
                </a:ln>
                <a:solidFill>
                  <a:srgbClr val="FFFFFF"/>
                </a:solidFill>
                <a:effectLst/>
                <a:uLnTx/>
                <a:uFillTx/>
                <a:latin typeface="Source Sans Pro"/>
                <a:ea typeface="Source Sans Pro"/>
                <a:cs typeface="Calibri"/>
              </a:rPr>
              <a:t> of screening tools</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CB03702-74C7-4480-B7E9-0207C04D1A42}"/>
              </a:ext>
            </a:extLst>
          </p:cNvPr>
          <p:cNvSpPr txBox="1"/>
          <p:nvPr/>
        </p:nvSpPr>
        <p:spPr>
          <a:xfrm>
            <a:off x="556591" y="917770"/>
            <a:ext cx="9133479" cy="461665"/>
          </a:xfrm>
          <a:prstGeom prst="rect">
            <a:avLst/>
          </a:prstGeom>
          <a:noFill/>
        </p:spPr>
        <p:txBody>
          <a:bodyPr wrap="square" lIns="91440" tIns="45720" rIns="91440" bIns="45720" rtlCol="0" anchor="t">
            <a:spAutoFit/>
          </a:bodyPr>
          <a:lstStyle/>
          <a:p>
            <a:r>
              <a:rPr lang="fr-CH" sz="2400">
                <a:solidFill>
                  <a:srgbClr val="002060"/>
                </a:solidFill>
                <a:latin typeface="Atkinson Hyperlegible"/>
                <a:cs typeface="Helvetica"/>
              </a:rPr>
              <a:t>For screening </a:t>
            </a:r>
            <a:r>
              <a:rPr lang="fr-CH" sz="2400" err="1">
                <a:solidFill>
                  <a:srgbClr val="002060"/>
                </a:solidFill>
                <a:latin typeface="Atkinson Hyperlegible"/>
                <a:cs typeface="Helvetica"/>
              </a:rPr>
              <a:t>children</a:t>
            </a:r>
            <a:endParaRPr lang="fr-CH" sz="2400" err="1">
              <a:solidFill>
                <a:srgbClr val="002060"/>
              </a:solidFill>
              <a:latin typeface="Atkinson Hyperlegible" pitchFamily="50" charset="0"/>
              <a:cs typeface="Helvetica"/>
            </a:endParaRPr>
          </a:p>
        </p:txBody>
      </p:sp>
      <p:graphicFrame>
        <p:nvGraphicFramePr>
          <p:cNvPr id="4" name="Table 5">
            <a:extLst>
              <a:ext uri="{FF2B5EF4-FFF2-40B4-BE49-F238E27FC236}">
                <a16:creationId xmlns:a16="http://schemas.microsoft.com/office/drawing/2014/main" id="{7E8C9177-ADCF-D795-3236-654C1B0B03FF}"/>
              </a:ext>
            </a:extLst>
          </p:cNvPr>
          <p:cNvGraphicFramePr>
            <a:graphicFrameLocks noGrp="1"/>
          </p:cNvGraphicFramePr>
          <p:nvPr>
            <p:extLst>
              <p:ext uri="{D42A27DB-BD31-4B8C-83A1-F6EECF244321}">
                <p14:modId xmlns:p14="http://schemas.microsoft.com/office/powerpoint/2010/main" val="106486412"/>
              </p:ext>
            </p:extLst>
          </p:nvPr>
        </p:nvGraphicFramePr>
        <p:xfrm>
          <a:off x="976312" y="1714499"/>
          <a:ext cx="10399949" cy="2677072"/>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3230463717"/>
                    </a:ext>
                  </a:extLst>
                </a:gridCol>
                <a:gridCol w="2384523">
                  <a:extLst>
                    <a:ext uri="{9D8B030D-6E8A-4147-A177-3AD203B41FA5}">
                      <a16:colId xmlns:a16="http://schemas.microsoft.com/office/drawing/2014/main" val="3872534411"/>
                    </a:ext>
                  </a:extLst>
                </a:gridCol>
                <a:gridCol w="2881260">
                  <a:extLst>
                    <a:ext uri="{9D8B030D-6E8A-4147-A177-3AD203B41FA5}">
                      <a16:colId xmlns:a16="http://schemas.microsoft.com/office/drawing/2014/main" val="2159033750"/>
                    </a:ext>
                  </a:extLst>
                </a:gridCol>
                <a:gridCol w="2419541">
                  <a:extLst>
                    <a:ext uri="{9D8B030D-6E8A-4147-A177-3AD203B41FA5}">
                      <a16:colId xmlns:a16="http://schemas.microsoft.com/office/drawing/2014/main" val="4086464209"/>
                    </a:ext>
                  </a:extLst>
                </a:gridCol>
              </a:tblGrid>
              <a:tr h="955952">
                <a:tc>
                  <a:txBody>
                    <a:bodyPr/>
                    <a:lstStyle/>
                    <a:p>
                      <a:pPr lvl="0">
                        <a:buNone/>
                      </a:pPr>
                      <a:r>
                        <a:rPr lang="en-US"/>
                        <a:t>Population</a:t>
                      </a:r>
                    </a:p>
                  </a:txBody>
                  <a:tcPr>
                    <a:solidFill>
                      <a:srgbClr val="D98B74"/>
                    </a:solidFill>
                  </a:tcPr>
                </a:tc>
                <a:tc>
                  <a:txBody>
                    <a:bodyPr/>
                    <a:lstStyle/>
                    <a:p>
                      <a:pPr lvl="0">
                        <a:buNone/>
                      </a:pPr>
                      <a:r>
                        <a:rPr lang="en-US"/>
                        <a:t>Screening tool</a:t>
                      </a:r>
                    </a:p>
                  </a:txBody>
                  <a:tcPr>
                    <a:solidFill>
                      <a:srgbClr val="D98B74"/>
                    </a:solidFill>
                  </a:tcPr>
                </a:tc>
                <a:tc>
                  <a:txBody>
                    <a:bodyPr/>
                    <a:lstStyle/>
                    <a:p>
                      <a:pPr lvl="0">
                        <a:buNone/>
                      </a:pPr>
                      <a:r>
                        <a:rPr lang="en-US"/>
                        <a:t>Sensitivity</a:t>
                      </a:r>
                    </a:p>
                  </a:txBody>
                  <a:tcPr>
                    <a:solidFill>
                      <a:srgbClr val="D98B74"/>
                    </a:solidFill>
                  </a:tcPr>
                </a:tc>
                <a:tc>
                  <a:txBody>
                    <a:bodyPr/>
                    <a:lstStyle/>
                    <a:p>
                      <a:pPr lvl="0">
                        <a:buNone/>
                      </a:pPr>
                      <a:r>
                        <a:rPr lang="en-US"/>
                        <a:t>Specificity</a:t>
                      </a:r>
                    </a:p>
                  </a:txBody>
                  <a:tcPr>
                    <a:solidFill>
                      <a:srgbClr val="D98B74"/>
                    </a:solidFill>
                  </a:tcPr>
                </a:tc>
                <a:extLst>
                  <a:ext uri="{0D108BD9-81ED-4DB2-BD59-A6C34878D82A}">
                    <a16:rowId xmlns:a16="http://schemas.microsoft.com/office/drawing/2014/main" val="1082758241"/>
                  </a:ext>
                </a:extLst>
              </a:tr>
              <a:tr h="480373">
                <a:tc rowSpan="2">
                  <a:txBody>
                    <a:bodyPr/>
                    <a:lstStyle/>
                    <a:p>
                      <a:pPr lvl="0">
                        <a:buNone/>
                      </a:pPr>
                      <a:endParaRPr lang="en-US"/>
                    </a:p>
                    <a:p>
                      <a:pPr lvl="0">
                        <a:buNone/>
                      </a:pPr>
                      <a:r>
                        <a:rPr lang="en-US"/>
                        <a:t>Child contacts &lt;15 years</a:t>
                      </a:r>
                    </a:p>
                  </a:txBody>
                  <a:tcPr>
                    <a:solidFill>
                      <a:srgbClr val="F5E1DB"/>
                    </a:solidFill>
                  </a:tcPr>
                </a:tc>
                <a:tc>
                  <a:txBody>
                    <a:bodyPr/>
                    <a:lstStyle/>
                    <a:p>
                      <a:pPr lvl="0">
                        <a:buNone/>
                      </a:pPr>
                      <a:r>
                        <a:rPr lang="en-US"/>
                        <a:t>Symptom screening</a:t>
                      </a:r>
                    </a:p>
                  </a:txBody>
                  <a:tcPr>
                    <a:solidFill>
                      <a:srgbClr val="F5E1DB"/>
                    </a:solidFill>
                  </a:tcPr>
                </a:tc>
                <a:tc>
                  <a:txBody>
                    <a:bodyPr/>
                    <a:lstStyle/>
                    <a:p>
                      <a:pPr lvl="0" algn="ctr">
                        <a:buNone/>
                      </a:pPr>
                      <a:r>
                        <a:rPr lang="fr-CH" sz="1800" b="0" i="0" u="none" strike="noStrike" noProof="0">
                          <a:latin typeface="Arial"/>
                        </a:rPr>
                        <a:t>89%</a:t>
                      </a:r>
                      <a:endParaRPr lang="en-US"/>
                    </a:p>
                  </a:txBody>
                  <a:tcPr>
                    <a:solidFill>
                      <a:srgbClr val="F5E1DB"/>
                    </a:solidFill>
                  </a:tcPr>
                </a:tc>
                <a:tc>
                  <a:txBody>
                    <a:bodyPr/>
                    <a:lstStyle/>
                    <a:p>
                      <a:pPr lvl="0" algn="ctr">
                        <a:buNone/>
                      </a:pPr>
                      <a:r>
                        <a:rPr lang="fr-CH" sz="1800" b="0" i="0" u="none" strike="noStrike" noProof="0">
                          <a:latin typeface="Arial"/>
                        </a:rPr>
                        <a:t>69% </a:t>
                      </a:r>
                      <a:endParaRPr lang="en-US"/>
                    </a:p>
                  </a:txBody>
                  <a:tcPr>
                    <a:solidFill>
                      <a:srgbClr val="F5E1DB"/>
                    </a:solidFill>
                  </a:tcPr>
                </a:tc>
                <a:extLst>
                  <a:ext uri="{0D108BD9-81ED-4DB2-BD59-A6C34878D82A}">
                    <a16:rowId xmlns:a16="http://schemas.microsoft.com/office/drawing/2014/main" val="1770282080"/>
                  </a:ext>
                </a:extLst>
              </a:tr>
              <a:tr h="548788">
                <a:tc vMerge="1">
                  <a:txBody>
                    <a:bodyPr/>
                    <a:lstStyle/>
                    <a:p>
                      <a:endParaRPr lang="en-US"/>
                    </a:p>
                  </a:txBody>
                  <a:tcPr>
                    <a:solidFill>
                      <a:srgbClr val="F5E1DB"/>
                    </a:solidFill>
                  </a:tcPr>
                </a:tc>
                <a:tc>
                  <a:txBody>
                    <a:bodyPr/>
                    <a:lstStyle/>
                    <a:p>
                      <a:pPr lvl="0">
                        <a:buNone/>
                      </a:pPr>
                      <a:r>
                        <a:rPr lang="en-US"/>
                        <a:t>Chest X-ray</a:t>
                      </a:r>
                    </a:p>
                  </a:txBody>
                  <a:tcPr>
                    <a:solidFill>
                      <a:srgbClr val="F5E1DB"/>
                    </a:solidFill>
                  </a:tcPr>
                </a:tc>
                <a:tc>
                  <a:txBody>
                    <a:bodyPr/>
                    <a:lstStyle/>
                    <a:p>
                      <a:pPr lvl="0" algn="ctr">
                        <a:buNone/>
                      </a:pPr>
                      <a:r>
                        <a:rPr lang="fr-CH" sz="1800" b="0" i="0" u="none" strike="noStrike" noProof="0">
                          <a:latin typeface="Arial"/>
                        </a:rPr>
                        <a:t>84%</a:t>
                      </a:r>
                      <a:endParaRPr lang="en-US"/>
                    </a:p>
                  </a:txBody>
                  <a:tcPr>
                    <a:solidFill>
                      <a:srgbClr val="F5E1DB"/>
                    </a:solidFill>
                  </a:tcPr>
                </a:tc>
                <a:tc>
                  <a:txBody>
                    <a:bodyPr/>
                    <a:lstStyle/>
                    <a:p>
                      <a:pPr lvl="0" algn="ctr">
                        <a:buNone/>
                      </a:pPr>
                      <a:r>
                        <a:rPr lang="fr-CH" sz="1800" b="0" i="0" u="none" strike="noStrike" noProof="0">
                          <a:latin typeface="Arial"/>
                        </a:rPr>
                        <a:t>91%</a:t>
                      </a:r>
                      <a:endParaRPr lang="en-US"/>
                    </a:p>
                  </a:txBody>
                  <a:tcPr>
                    <a:solidFill>
                      <a:srgbClr val="F5E1DB"/>
                    </a:solidFill>
                  </a:tcPr>
                </a:tc>
                <a:extLst>
                  <a:ext uri="{0D108BD9-81ED-4DB2-BD59-A6C34878D82A}">
                    <a16:rowId xmlns:a16="http://schemas.microsoft.com/office/drawing/2014/main" val="4039189453"/>
                  </a:ext>
                </a:extLst>
              </a:tr>
              <a:tr h="691959">
                <a:tc>
                  <a:txBody>
                    <a:bodyPr/>
                    <a:lstStyle/>
                    <a:p>
                      <a:pPr lvl="0">
                        <a:buNone/>
                      </a:pPr>
                      <a:r>
                        <a:rPr lang="en-US"/>
                        <a:t>Children &lt;10 years</a:t>
                      </a:r>
                    </a:p>
                    <a:p>
                      <a:pPr lvl="0">
                        <a:buNone/>
                      </a:pPr>
                      <a:r>
                        <a:rPr lang="en-US"/>
                        <a:t>living with HIV</a:t>
                      </a:r>
                    </a:p>
                  </a:txBody>
                  <a:tcPr>
                    <a:solidFill>
                      <a:srgbClr val="F5E1DB"/>
                    </a:solidFill>
                  </a:tcPr>
                </a:tc>
                <a:tc>
                  <a:txBody>
                    <a:bodyPr/>
                    <a:lstStyle/>
                    <a:p>
                      <a:pPr lvl="0">
                        <a:buNone/>
                      </a:pPr>
                      <a:r>
                        <a:rPr lang="en-US"/>
                        <a:t>Symptom screening</a:t>
                      </a:r>
                    </a:p>
                  </a:txBody>
                  <a:tcPr>
                    <a:solidFill>
                      <a:srgbClr val="F5E1DB"/>
                    </a:solidFill>
                  </a:tcPr>
                </a:tc>
                <a:tc>
                  <a:txBody>
                    <a:bodyPr/>
                    <a:lstStyle/>
                    <a:p>
                      <a:pPr lvl="0" algn="ctr">
                        <a:buNone/>
                      </a:pPr>
                      <a:r>
                        <a:rPr lang="fr-CH" sz="1800" b="0" i="0" u="none" strike="noStrike" noProof="0">
                          <a:latin typeface="Arial"/>
                        </a:rPr>
                        <a:t>61% </a:t>
                      </a:r>
                      <a:endParaRPr lang="en-US"/>
                    </a:p>
                  </a:txBody>
                  <a:tcPr>
                    <a:solidFill>
                      <a:srgbClr val="F5E1DB"/>
                    </a:solidFill>
                  </a:tcPr>
                </a:tc>
                <a:tc>
                  <a:txBody>
                    <a:bodyPr/>
                    <a:lstStyle/>
                    <a:p>
                      <a:pPr lvl="0" algn="ctr">
                        <a:buNone/>
                      </a:pPr>
                      <a:r>
                        <a:rPr lang="fr-CH" sz="1800" b="0" i="0" u="none" strike="noStrike" noProof="0">
                          <a:latin typeface="Arial"/>
                        </a:rPr>
                        <a:t>94%</a:t>
                      </a:r>
                      <a:endParaRPr lang="en-US"/>
                    </a:p>
                  </a:txBody>
                  <a:tcPr>
                    <a:solidFill>
                      <a:srgbClr val="F5E1DB"/>
                    </a:solidFill>
                  </a:tcPr>
                </a:tc>
                <a:extLst>
                  <a:ext uri="{0D108BD9-81ED-4DB2-BD59-A6C34878D82A}">
                    <a16:rowId xmlns:a16="http://schemas.microsoft.com/office/drawing/2014/main" val="1410429621"/>
                  </a:ext>
                </a:extLst>
              </a:tr>
            </a:tbl>
          </a:graphicData>
        </a:graphic>
      </p:graphicFrame>
      <p:sp>
        <p:nvSpPr>
          <p:cNvPr id="6" name="TextBox 5">
            <a:extLst>
              <a:ext uri="{FF2B5EF4-FFF2-40B4-BE49-F238E27FC236}">
                <a16:creationId xmlns:a16="http://schemas.microsoft.com/office/drawing/2014/main" id="{4E7E56F8-4870-383F-8BFD-0B0F55F11D2E}"/>
              </a:ext>
            </a:extLst>
          </p:cNvPr>
          <p:cNvSpPr txBox="1"/>
          <p:nvPr/>
        </p:nvSpPr>
        <p:spPr>
          <a:xfrm>
            <a:off x="976313" y="4583906"/>
            <a:ext cx="258365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0">
                <a:latin typeface="Arial"/>
                <a:cs typeface="Arial"/>
              </a:rPr>
              <a:t>*Composite reference standard</a:t>
            </a:r>
            <a:endParaRPr lang="en-US"/>
          </a:p>
        </p:txBody>
      </p:sp>
      <p:sp>
        <p:nvSpPr>
          <p:cNvPr id="8" name="Slide Number Placeholder 2">
            <a:extLst>
              <a:ext uri="{FF2B5EF4-FFF2-40B4-BE49-F238E27FC236}">
                <a16:creationId xmlns:a16="http://schemas.microsoft.com/office/drawing/2014/main" id="{EC2C0DA4-79BA-D3AA-396F-7933CA60D2F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9</a:t>
            </a:fld>
            <a:endParaRPr lang="en-GB"/>
          </a:p>
        </p:txBody>
      </p:sp>
    </p:spTree>
    <p:extLst>
      <p:ext uri="{BB962C8B-B14F-4D97-AF65-F5344CB8AC3E}">
        <p14:creationId xmlns:p14="http://schemas.microsoft.com/office/powerpoint/2010/main" val="3923358604"/>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378636"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Recommendations: populations to be screened</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A1645AE5-331F-4603-8905-D179D95829EB}"/>
              </a:ext>
            </a:extLst>
          </p:cNvPr>
          <p:cNvGrpSpPr/>
          <p:nvPr/>
        </p:nvGrpSpPr>
        <p:grpSpPr>
          <a:xfrm>
            <a:off x="6195854" y="1803640"/>
            <a:ext cx="2404872" cy="2680030"/>
            <a:chOff x="6215102" y="1847343"/>
            <a:chExt cx="2404872" cy="2680030"/>
          </a:xfrm>
        </p:grpSpPr>
        <p:sp>
          <p:nvSpPr>
            <p:cNvPr id="5" name="Rounded Rectangle 54">
              <a:extLst>
                <a:ext uri="{FF2B5EF4-FFF2-40B4-BE49-F238E27FC236}">
                  <a16:creationId xmlns:a16="http://schemas.microsoft.com/office/drawing/2014/main" id="{BEFB6394-2C30-4BC9-8087-90A9DF8560A0}"/>
                </a:ext>
              </a:extLst>
            </p:cNvPr>
            <p:cNvSpPr/>
            <p:nvPr/>
          </p:nvSpPr>
          <p:spPr>
            <a:xfrm>
              <a:off x="6215102" y="3686125"/>
              <a:ext cx="2404872" cy="841248"/>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tkinson Hyperlegible" pitchFamily="50" charset="0"/>
                  <a:ea typeface="Calibri" panose="020F0502020204030204" pitchFamily="34" charset="0"/>
                  <a:cs typeface="Times New Roman" panose="02020603050405020304" pitchFamily="18" charset="0"/>
                </a:rPr>
                <a:t>Miners</a:t>
              </a:r>
              <a:r>
                <a:rPr lang="hu-HU" sz="2400">
                  <a:solidFill>
                    <a:schemeClr val="bg1"/>
                  </a:solidFill>
                  <a:latin typeface="Atkinson Hyperlegible" pitchFamily="50" charset="0"/>
                  <a:ea typeface="Calibri" panose="020F0502020204030204" pitchFamily="34" charset="0"/>
                  <a:cs typeface="Times New Roman" panose="02020603050405020304" pitchFamily="18" charset="0"/>
                </a:rPr>
                <a:t> </a:t>
              </a:r>
              <a:r>
                <a:rPr lang="en-US" sz="2400">
                  <a:solidFill>
                    <a:schemeClr val="bg1"/>
                  </a:solidFill>
                  <a:latin typeface="Atkinson Hyperlegible" pitchFamily="50" charset="0"/>
                  <a:ea typeface="Calibri" panose="020F0502020204030204" pitchFamily="34" charset="0"/>
                  <a:cs typeface="Times New Roman" panose="02020603050405020304" pitchFamily="18" charset="0"/>
                </a:rPr>
                <a:t>exposed to silica dust</a:t>
              </a:r>
            </a:p>
          </p:txBody>
        </p:sp>
        <p:pic>
          <p:nvPicPr>
            <p:cNvPr id="6" name="Picture 5">
              <a:extLst>
                <a:ext uri="{FF2B5EF4-FFF2-40B4-BE49-F238E27FC236}">
                  <a16:creationId xmlns:a16="http://schemas.microsoft.com/office/drawing/2014/main" id="{20A8A673-21C7-4F5D-8F55-342C9B2AF1B9}"/>
                </a:ext>
              </a:extLst>
            </p:cNvPr>
            <p:cNvPicPr>
              <a:picLocks noChangeAspect="1"/>
            </p:cNvPicPr>
            <p:nvPr/>
          </p:nvPicPr>
          <p:blipFill>
            <a:blip r:embed="rId3"/>
            <a:srcRect/>
            <a:stretch/>
          </p:blipFill>
          <p:spPr>
            <a:xfrm>
              <a:off x="6507174" y="1847343"/>
              <a:ext cx="1828800" cy="1828800"/>
            </a:xfrm>
            <a:prstGeom prst="rect">
              <a:avLst/>
            </a:prstGeom>
          </p:spPr>
        </p:pic>
      </p:grpSp>
      <p:grpSp>
        <p:nvGrpSpPr>
          <p:cNvPr id="8" name="Group 7">
            <a:extLst>
              <a:ext uri="{FF2B5EF4-FFF2-40B4-BE49-F238E27FC236}">
                <a16:creationId xmlns:a16="http://schemas.microsoft.com/office/drawing/2014/main" id="{3D2B6DC4-9A8C-47FD-B832-2E7DD0BCDAEA}"/>
              </a:ext>
            </a:extLst>
          </p:cNvPr>
          <p:cNvGrpSpPr/>
          <p:nvPr/>
        </p:nvGrpSpPr>
        <p:grpSpPr>
          <a:xfrm>
            <a:off x="8824898" y="1803640"/>
            <a:ext cx="2376000" cy="2680030"/>
            <a:chOff x="8824898" y="1847343"/>
            <a:chExt cx="2376000" cy="2680030"/>
          </a:xfrm>
        </p:grpSpPr>
        <p:sp>
          <p:nvSpPr>
            <p:cNvPr id="9" name="Rounded Rectangle 50">
              <a:extLst>
                <a:ext uri="{FF2B5EF4-FFF2-40B4-BE49-F238E27FC236}">
                  <a16:creationId xmlns:a16="http://schemas.microsoft.com/office/drawing/2014/main" id="{1CDAE539-7191-47F5-84CC-C58A3444F8AB}"/>
                </a:ext>
              </a:extLst>
            </p:cNvPr>
            <p:cNvSpPr/>
            <p:nvPr/>
          </p:nvSpPr>
          <p:spPr>
            <a:xfrm>
              <a:off x="8824898" y="3676981"/>
              <a:ext cx="2376000" cy="850392"/>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2400">
                  <a:solidFill>
                    <a:schemeClr val="bg1"/>
                  </a:solidFill>
                  <a:latin typeface="Atkinson Hyperlegible" pitchFamily="50" charset="0"/>
                </a:rPr>
                <a:t>Prisoners</a:t>
              </a:r>
            </a:p>
          </p:txBody>
        </p:sp>
        <p:pic>
          <p:nvPicPr>
            <p:cNvPr id="10" name="Picture 9">
              <a:extLst>
                <a:ext uri="{FF2B5EF4-FFF2-40B4-BE49-F238E27FC236}">
                  <a16:creationId xmlns:a16="http://schemas.microsoft.com/office/drawing/2014/main" id="{8896C40E-C5E1-4646-A290-B366C2AFEA9B}"/>
                </a:ext>
              </a:extLst>
            </p:cNvPr>
            <p:cNvPicPr>
              <a:picLocks noChangeAspect="1"/>
            </p:cNvPicPr>
            <p:nvPr/>
          </p:nvPicPr>
          <p:blipFill>
            <a:blip r:embed="rId4"/>
            <a:srcRect/>
            <a:stretch/>
          </p:blipFill>
          <p:spPr>
            <a:xfrm>
              <a:off x="9116970" y="1847343"/>
              <a:ext cx="1828800" cy="1828800"/>
            </a:xfrm>
            <a:prstGeom prst="rect">
              <a:avLst/>
            </a:prstGeom>
          </p:spPr>
        </p:pic>
      </p:grpSp>
      <p:grpSp>
        <p:nvGrpSpPr>
          <p:cNvPr id="11" name="Group 10">
            <a:extLst>
              <a:ext uri="{FF2B5EF4-FFF2-40B4-BE49-F238E27FC236}">
                <a16:creationId xmlns:a16="http://schemas.microsoft.com/office/drawing/2014/main" id="{F8CBC144-BE05-426C-9062-6873C2203BCF}"/>
              </a:ext>
            </a:extLst>
          </p:cNvPr>
          <p:cNvGrpSpPr/>
          <p:nvPr/>
        </p:nvGrpSpPr>
        <p:grpSpPr>
          <a:xfrm>
            <a:off x="3595682" y="1803640"/>
            <a:ext cx="2376000" cy="2680030"/>
            <a:chOff x="3605306" y="1847343"/>
            <a:chExt cx="2376000" cy="2680030"/>
          </a:xfrm>
        </p:grpSpPr>
        <p:sp>
          <p:nvSpPr>
            <p:cNvPr id="12" name="Rounded Rectangle 55">
              <a:extLst>
                <a:ext uri="{FF2B5EF4-FFF2-40B4-BE49-F238E27FC236}">
                  <a16:creationId xmlns:a16="http://schemas.microsoft.com/office/drawing/2014/main" id="{C5C3B2DA-CB4E-4988-9049-3197EEC122E8}"/>
                </a:ext>
              </a:extLst>
            </p:cNvPr>
            <p:cNvSpPr/>
            <p:nvPr/>
          </p:nvSpPr>
          <p:spPr>
            <a:xfrm>
              <a:off x="3605306" y="3690613"/>
              <a:ext cx="2376000" cy="836760"/>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tkinson Hyperlegible" pitchFamily="50" charset="0"/>
                  <a:cs typeface="Helvetica" panose="020B0604020202020204" pitchFamily="34" charset="0"/>
                </a:rPr>
                <a:t>People living with HIV</a:t>
              </a:r>
            </a:p>
          </p:txBody>
        </p:sp>
        <p:pic>
          <p:nvPicPr>
            <p:cNvPr id="13" name="Picture 12">
              <a:extLst>
                <a:ext uri="{FF2B5EF4-FFF2-40B4-BE49-F238E27FC236}">
                  <a16:creationId xmlns:a16="http://schemas.microsoft.com/office/drawing/2014/main" id="{C6749240-8476-4D47-BC18-C78969F9784A}"/>
                </a:ext>
              </a:extLst>
            </p:cNvPr>
            <p:cNvPicPr>
              <a:picLocks noChangeAspect="1"/>
            </p:cNvPicPr>
            <p:nvPr/>
          </p:nvPicPr>
          <p:blipFill>
            <a:blip r:embed="rId5"/>
            <a:srcRect/>
            <a:stretch/>
          </p:blipFill>
          <p:spPr>
            <a:xfrm>
              <a:off x="3897378" y="1847343"/>
              <a:ext cx="1828800" cy="1828800"/>
            </a:xfrm>
            <a:prstGeom prst="rect">
              <a:avLst/>
            </a:prstGeom>
          </p:spPr>
        </p:pic>
      </p:grpSp>
      <p:sp>
        <p:nvSpPr>
          <p:cNvPr id="14" name="Rounded Rectangle 102">
            <a:extLst>
              <a:ext uri="{FF2B5EF4-FFF2-40B4-BE49-F238E27FC236}">
                <a16:creationId xmlns:a16="http://schemas.microsoft.com/office/drawing/2014/main" id="{1B95D1D0-B873-490A-B7D2-87BFFB2E0B4D}"/>
              </a:ext>
            </a:extLst>
          </p:cNvPr>
          <p:cNvSpPr/>
          <p:nvPr/>
        </p:nvSpPr>
        <p:spPr>
          <a:xfrm>
            <a:off x="993307" y="4904309"/>
            <a:ext cx="10205386" cy="488454"/>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a:solidFill>
                  <a:schemeClr val="accent1">
                    <a:lumMod val="50000"/>
                  </a:schemeClr>
                </a:solidFill>
                <a:latin typeface="Atkinson Hyperlegible" pitchFamily="50" charset="0"/>
                <a:ea typeface="Calibri" panose="020F0502020204030204" pitchFamily="34" charset="0"/>
                <a:cs typeface="Helvetica"/>
              </a:rPr>
              <a:t>These populations should always be screened in all global settings</a:t>
            </a:r>
            <a:r>
              <a:rPr lang="hu-HU" sz="2400">
                <a:solidFill>
                  <a:schemeClr val="accent1">
                    <a:lumMod val="50000"/>
                  </a:schemeClr>
                </a:solidFill>
                <a:latin typeface="Atkinson Hyperlegible" pitchFamily="50" charset="0"/>
                <a:ea typeface="Calibri" panose="020F0502020204030204" pitchFamily="34" charset="0"/>
                <a:cs typeface="Helvetica"/>
              </a:rPr>
              <a:t>.</a:t>
            </a:r>
            <a:endParaRPr lang="en-US" sz="2400">
              <a:solidFill>
                <a:schemeClr val="accent1">
                  <a:lumMod val="50000"/>
                </a:schemeClr>
              </a:solidFill>
              <a:latin typeface="Atkinson Hyperlegible" pitchFamily="50" charset="0"/>
              <a:ea typeface="Calibri" panose="020F0502020204030204" pitchFamily="34" charset="0"/>
              <a:cs typeface="Helvetica"/>
            </a:endParaRPr>
          </a:p>
        </p:txBody>
      </p:sp>
      <p:grpSp>
        <p:nvGrpSpPr>
          <p:cNvPr id="15" name="Group 14">
            <a:extLst>
              <a:ext uri="{FF2B5EF4-FFF2-40B4-BE49-F238E27FC236}">
                <a16:creationId xmlns:a16="http://schemas.microsoft.com/office/drawing/2014/main" id="{411758DF-1873-4137-B540-9E92E9F4BC0C}"/>
              </a:ext>
            </a:extLst>
          </p:cNvPr>
          <p:cNvGrpSpPr/>
          <p:nvPr/>
        </p:nvGrpSpPr>
        <p:grpSpPr>
          <a:xfrm>
            <a:off x="761049" y="1781772"/>
            <a:ext cx="2610461" cy="2692129"/>
            <a:chOff x="761049" y="1825475"/>
            <a:chExt cx="2610461" cy="2692129"/>
          </a:xfrm>
        </p:grpSpPr>
        <p:sp>
          <p:nvSpPr>
            <p:cNvPr id="16" name="Rounded Rectangle 70">
              <a:extLst>
                <a:ext uri="{FF2B5EF4-FFF2-40B4-BE49-F238E27FC236}">
                  <a16:creationId xmlns:a16="http://schemas.microsoft.com/office/drawing/2014/main" id="{6B3EDCBB-6170-48C4-933B-87CDED2F4AB0}"/>
                </a:ext>
              </a:extLst>
            </p:cNvPr>
            <p:cNvSpPr/>
            <p:nvPr/>
          </p:nvSpPr>
          <p:spPr>
            <a:xfrm>
              <a:off x="761049" y="3690925"/>
              <a:ext cx="2610461" cy="826679"/>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tkinson Hyperlegible" pitchFamily="50" charset="0"/>
                </a:rPr>
                <a:t>Household and close contacts</a:t>
              </a:r>
            </a:p>
          </p:txBody>
        </p:sp>
        <p:pic>
          <p:nvPicPr>
            <p:cNvPr id="17" name="Picture 16">
              <a:extLst>
                <a:ext uri="{FF2B5EF4-FFF2-40B4-BE49-F238E27FC236}">
                  <a16:creationId xmlns:a16="http://schemas.microsoft.com/office/drawing/2014/main" id="{B511C10F-2C23-40B8-940C-80F7B39A31FB}"/>
                </a:ext>
              </a:extLst>
            </p:cNvPr>
            <p:cNvPicPr>
              <a:picLocks noChangeAspect="1"/>
            </p:cNvPicPr>
            <p:nvPr/>
          </p:nvPicPr>
          <p:blipFill>
            <a:blip r:embed="rId6"/>
            <a:srcRect/>
            <a:stretch/>
          </p:blipFill>
          <p:spPr>
            <a:xfrm>
              <a:off x="1276648" y="1825475"/>
              <a:ext cx="1828800" cy="1828800"/>
            </a:xfrm>
            <a:prstGeom prst="rect">
              <a:avLst/>
            </a:prstGeom>
          </p:spPr>
        </p:pic>
      </p:grpSp>
      <p:sp>
        <p:nvSpPr>
          <p:cNvPr id="18" name="Rounded Rectangle 1">
            <a:extLst>
              <a:ext uri="{FF2B5EF4-FFF2-40B4-BE49-F238E27FC236}">
                <a16:creationId xmlns:a16="http://schemas.microsoft.com/office/drawing/2014/main" id="{AD82C98F-2FA8-489F-9EA2-91FCC8B4B1DF}"/>
              </a:ext>
            </a:extLst>
          </p:cNvPr>
          <p:cNvSpPr/>
          <p:nvPr/>
        </p:nvSpPr>
        <p:spPr>
          <a:xfrm>
            <a:off x="2388200" y="1152243"/>
            <a:ext cx="6995522" cy="510778"/>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a:solidFill>
                  <a:schemeClr val="bg1"/>
                </a:solidFill>
                <a:latin typeface="Atkinson Hyperlegible" pitchFamily="50" charset="0"/>
                <a:cs typeface="Helvetica"/>
              </a:rPr>
              <a:t>TB screening is </a:t>
            </a:r>
            <a:r>
              <a:rPr lang="en-US" sz="2400" b="1">
                <a:solidFill>
                  <a:schemeClr val="bg1"/>
                </a:solidFill>
                <a:latin typeface="Atkinson Hyperlegible" pitchFamily="50" charset="0"/>
                <a:cs typeface="Helvetica"/>
              </a:rPr>
              <a:t>strongly</a:t>
            </a:r>
            <a:r>
              <a:rPr lang="en-US" sz="2400">
                <a:solidFill>
                  <a:schemeClr val="bg1"/>
                </a:solidFill>
                <a:latin typeface="Atkinson Hyperlegible" pitchFamily="50" charset="0"/>
                <a:cs typeface="Helvetica"/>
              </a:rPr>
              <a:t> recommended for:</a:t>
            </a:r>
          </a:p>
        </p:txBody>
      </p:sp>
      <p:sp>
        <p:nvSpPr>
          <p:cNvPr id="19" name="Slide Number Placeholder 2">
            <a:extLst>
              <a:ext uri="{FF2B5EF4-FFF2-40B4-BE49-F238E27FC236}">
                <a16:creationId xmlns:a16="http://schemas.microsoft.com/office/drawing/2014/main" id="{A698FFB4-808F-74A1-6E70-5F0C96CBDCB3}"/>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10</a:t>
            </a:fld>
            <a:endParaRPr lang="en-GB"/>
          </a:p>
        </p:txBody>
      </p:sp>
    </p:spTree>
    <p:extLst>
      <p:ext uri="{BB962C8B-B14F-4D97-AF65-F5344CB8AC3E}">
        <p14:creationId xmlns:p14="http://schemas.microsoft.com/office/powerpoint/2010/main" val="409830498"/>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378636" cy="81590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Recommendations: populations to be screened</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8" name="Rounded Rectangle 1">
            <a:extLst>
              <a:ext uri="{FF2B5EF4-FFF2-40B4-BE49-F238E27FC236}">
                <a16:creationId xmlns:a16="http://schemas.microsoft.com/office/drawing/2014/main" id="{AD82C98F-2FA8-489F-9EA2-91FCC8B4B1DF}"/>
              </a:ext>
            </a:extLst>
          </p:cNvPr>
          <p:cNvSpPr/>
          <p:nvPr/>
        </p:nvSpPr>
        <p:spPr>
          <a:xfrm>
            <a:off x="2602513" y="1259399"/>
            <a:ext cx="6995522" cy="510778"/>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a:solidFill>
                  <a:schemeClr val="bg1"/>
                </a:solidFill>
                <a:latin typeface="Atkinson Hyperlegible" pitchFamily="50" charset="0"/>
                <a:cs typeface="Helvetica"/>
              </a:rPr>
              <a:t>TB screening is </a:t>
            </a:r>
            <a:r>
              <a:rPr lang="en-US" sz="2400" b="1">
                <a:solidFill>
                  <a:schemeClr val="bg1"/>
                </a:solidFill>
                <a:latin typeface="Atkinson Hyperlegible" pitchFamily="50" charset="0"/>
                <a:cs typeface="Helvetica"/>
              </a:rPr>
              <a:t>strongly</a:t>
            </a:r>
            <a:r>
              <a:rPr lang="en-US" sz="2400">
                <a:solidFill>
                  <a:schemeClr val="bg1"/>
                </a:solidFill>
                <a:latin typeface="Atkinson Hyperlegible" pitchFamily="50" charset="0"/>
                <a:cs typeface="Helvetica"/>
              </a:rPr>
              <a:t> recommended for:</a:t>
            </a:r>
          </a:p>
        </p:txBody>
      </p:sp>
      <p:sp>
        <p:nvSpPr>
          <p:cNvPr id="3" name="Rounded Rectangle 50">
            <a:extLst>
              <a:ext uri="{FF2B5EF4-FFF2-40B4-BE49-F238E27FC236}">
                <a16:creationId xmlns:a16="http://schemas.microsoft.com/office/drawing/2014/main" id="{3E2D1C76-372E-9F2C-C3AF-CDC3B6A9D09D}"/>
              </a:ext>
            </a:extLst>
          </p:cNvPr>
          <p:cNvSpPr/>
          <p:nvPr/>
        </p:nvSpPr>
        <p:spPr>
          <a:xfrm>
            <a:off x="2934488" y="3808549"/>
            <a:ext cx="3045281" cy="945754"/>
          </a:xfrm>
          <a:prstGeom prst="roundRect">
            <a:avLst>
              <a:gd name="adj" fmla="val 10568"/>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bIns="10800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solidFill>
                  <a:schemeClr val="bg1"/>
                </a:solidFill>
                <a:latin typeface="Atkinson Hyperlegible" pitchFamily="50" charset="0"/>
              </a:rPr>
              <a:t>Child contacts</a:t>
            </a:r>
            <a:r>
              <a:rPr lang="hu-HU" sz="2400">
                <a:solidFill>
                  <a:schemeClr val="bg1"/>
                </a:solidFill>
                <a:latin typeface="Atkinson Hyperlegible" pitchFamily="50" charset="0"/>
              </a:rPr>
              <a:t> </a:t>
            </a:r>
            <a:r>
              <a:rPr lang="en-US" sz="2400">
                <a:solidFill>
                  <a:schemeClr val="bg1"/>
                </a:solidFill>
                <a:latin typeface="Atkinson Hyperlegible" pitchFamily="50" charset="0"/>
              </a:rPr>
              <a:t>of</a:t>
            </a:r>
            <a:r>
              <a:rPr lang="hu-HU" sz="2400">
                <a:solidFill>
                  <a:schemeClr val="bg1"/>
                </a:solidFill>
                <a:latin typeface="Atkinson Hyperlegible" pitchFamily="50" charset="0"/>
              </a:rPr>
              <a:t> people with</a:t>
            </a:r>
            <a:r>
              <a:rPr lang="en-US" sz="2400">
                <a:solidFill>
                  <a:schemeClr val="bg1"/>
                </a:solidFill>
                <a:latin typeface="Atkinson Hyperlegible" pitchFamily="50" charset="0"/>
              </a:rPr>
              <a:t> TB</a:t>
            </a:r>
            <a:endParaRPr lang="en-HU" sz="2400">
              <a:solidFill>
                <a:schemeClr val="bg1"/>
              </a:solidFill>
              <a:latin typeface="Atkinson Hyperlegible" pitchFamily="50" charset="0"/>
            </a:endParaRPr>
          </a:p>
        </p:txBody>
      </p:sp>
      <p:sp>
        <p:nvSpPr>
          <p:cNvPr id="19" name="Rounded Rectangle 52">
            <a:extLst>
              <a:ext uri="{FF2B5EF4-FFF2-40B4-BE49-F238E27FC236}">
                <a16:creationId xmlns:a16="http://schemas.microsoft.com/office/drawing/2014/main" id="{C6C9CED1-4078-2009-B66B-646A7C24C7A4}"/>
              </a:ext>
            </a:extLst>
          </p:cNvPr>
          <p:cNvSpPr/>
          <p:nvPr/>
        </p:nvSpPr>
        <p:spPr>
          <a:xfrm>
            <a:off x="6294074" y="3808549"/>
            <a:ext cx="2973843" cy="941832"/>
          </a:xfrm>
          <a:prstGeom prst="roundRect">
            <a:avLst>
              <a:gd name="adj" fmla="val 10568"/>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bIns="7200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solidFill>
                  <a:schemeClr val="bg1"/>
                </a:solidFill>
                <a:latin typeface="Atkinson Hyperlegible" pitchFamily="50" charset="0"/>
              </a:rPr>
              <a:t>Children living with HIV</a:t>
            </a:r>
          </a:p>
        </p:txBody>
      </p:sp>
      <p:pic>
        <p:nvPicPr>
          <p:cNvPr id="20" name="Picture 19">
            <a:extLst>
              <a:ext uri="{FF2B5EF4-FFF2-40B4-BE49-F238E27FC236}">
                <a16:creationId xmlns:a16="http://schemas.microsoft.com/office/drawing/2014/main" id="{E7E920C4-E7B4-CB57-02C6-7F6114FD0E02}"/>
              </a:ext>
            </a:extLst>
          </p:cNvPr>
          <p:cNvPicPr>
            <a:picLocks noChangeAspect="1"/>
          </p:cNvPicPr>
          <p:nvPr/>
        </p:nvPicPr>
        <p:blipFill>
          <a:blip r:embed="rId3"/>
          <a:srcRect/>
          <a:stretch/>
        </p:blipFill>
        <p:spPr>
          <a:xfrm>
            <a:off x="3715369" y="1986748"/>
            <a:ext cx="1828800" cy="1828800"/>
          </a:xfrm>
          <a:prstGeom prst="rect">
            <a:avLst/>
          </a:prstGeom>
        </p:spPr>
      </p:pic>
      <p:pic>
        <p:nvPicPr>
          <p:cNvPr id="21" name="Picture 20">
            <a:extLst>
              <a:ext uri="{FF2B5EF4-FFF2-40B4-BE49-F238E27FC236}">
                <a16:creationId xmlns:a16="http://schemas.microsoft.com/office/drawing/2014/main" id="{F2E1B4B2-7E68-0549-AEA5-9F65CE34DD1B}"/>
              </a:ext>
            </a:extLst>
          </p:cNvPr>
          <p:cNvPicPr>
            <a:picLocks noChangeAspect="1"/>
          </p:cNvPicPr>
          <p:nvPr/>
        </p:nvPicPr>
        <p:blipFill>
          <a:blip r:embed="rId4"/>
          <a:srcRect/>
          <a:stretch/>
        </p:blipFill>
        <p:spPr>
          <a:xfrm>
            <a:off x="6729674" y="1986748"/>
            <a:ext cx="1828800" cy="1828800"/>
          </a:xfrm>
          <a:prstGeom prst="rect">
            <a:avLst/>
          </a:prstGeom>
        </p:spPr>
      </p:pic>
      <p:sp>
        <p:nvSpPr>
          <p:cNvPr id="22" name="Rounded Rectangle 102">
            <a:extLst>
              <a:ext uri="{FF2B5EF4-FFF2-40B4-BE49-F238E27FC236}">
                <a16:creationId xmlns:a16="http://schemas.microsoft.com/office/drawing/2014/main" id="{B0D91BE7-B2F4-A1EB-F9AC-CA2E84B73670}"/>
              </a:ext>
            </a:extLst>
          </p:cNvPr>
          <p:cNvSpPr/>
          <p:nvPr/>
        </p:nvSpPr>
        <p:spPr>
          <a:xfrm>
            <a:off x="1889966" y="5010549"/>
            <a:ext cx="8507319" cy="879217"/>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buFont typeface="Arial" panose="020B0604020202020204" pitchFamily="34" charset="0"/>
              <a:buChar char="•"/>
            </a:pPr>
            <a:r>
              <a:rPr lang="hu-HU" sz="2400">
                <a:solidFill>
                  <a:schemeClr val="accent1">
                    <a:lumMod val="50000"/>
                  </a:schemeClr>
                </a:solidFill>
                <a:latin typeface="Atkinson Hyperlegible" pitchFamily="2" charset="0"/>
                <a:ea typeface="Calibri" panose="020F0502020204030204" pitchFamily="34" charset="0"/>
                <a:cs typeface="Helvetica"/>
              </a:rPr>
              <a:t>V</a:t>
            </a:r>
            <a:r>
              <a:rPr lang="en-US" sz="2400">
                <a:solidFill>
                  <a:schemeClr val="accent1">
                    <a:lumMod val="50000"/>
                  </a:schemeClr>
                </a:solidFill>
                <a:latin typeface="Atkinson Hyperlegible" pitchFamily="2" charset="0"/>
                <a:ea typeface="Calibri" panose="020F0502020204030204" pitchFamily="34" charset="0"/>
                <a:cs typeface="Helvetica"/>
              </a:rPr>
              <a:t>ery high risk of TB</a:t>
            </a:r>
          </a:p>
          <a:p>
            <a:pPr marL="457200" indent="-457200">
              <a:buFont typeface="Arial" panose="020B0604020202020204" pitchFamily="34" charset="0"/>
              <a:buChar char="•"/>
            </a:pPr>
            <a:r>
              <a:rPr lang="hu-HU" sz="2400">
                <a:solidFill>
                  <a:schemeClr val="accent1">
                    <a:lumMod val="50000"/>
                  </a:schemeClr>
                </a:solidFill>
                <a:latin typeface="Atkinson Hyperlegible" pitchFamily="2" charset="0"/>
                <a:ea typeface="Calibri" panose="020F0502020204030204" pitchFamily="34" charset="0"/>
                <a:cs typeface="Helvetica"/>
              </a:rPr>
              <a:t>H</a:t>
            </a:r>
            <a:r>
              <a:rPr lang="en-US" sz="2400">
                <a:solidFill>
                  <a:schemeClr val="accent1">
                    <a:lumMod val="50000"/>
                  </a:schemeClr>
                </a:solidFill>
                <a:latin typeface="Atkinson Hyperlegible" pitchFamily="2" charset="0"/>
                <a:ea typeface="Calibri" panose="020F0502020204030204" pitchFamily="34" charset="0"/>
                <a:cs typeface="Helvetica"/>
              </a:rPr>
              <a:t>igher risk of rapid progression from infection to disease</a:t>
            </a:r>
          </a:p>
        </p:txBody>
      </p:sp>
      <p:sp>
        <p:nvSpPr>
          <p:cNvPr id="10" name="Slide Number Placeholder 2">
            <a:extLst>
              <a:ext uri="{FF2B5EF4-FFF2-40B4-BE49-F238E27FC236}">
                <a16:creationId xmlns:a16="http://schemas.microsoft.com/office/drawing/2014/main" id="{16FC263A-A945-7CD6-C41B-0C6968DEDCCA}"/>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11</a:t>
            </a:fld>
            <a:endParaRPr lang="en-GB"/>
          </a:p>
        </p:txBody>
      </p:sp>
    </p:spTree>
    <p:extLst>
      <p:ext uri="{BB962C8B-B14F-4D97-AF65-F5344CB8AC3E}">
        <p14:creationId xmlns:p14="http://schemas.microsoft.com/office/powerpoint/2010/main" val="586799968"/>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617175"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Recommendations: populations to be screened</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Rounded Rectangle 53">
            <a:extLst>
              <a:ext uri="{FF2B5EF4-FFF2-40B4-BE49-F238E27FC236}">
                <a16:creationId xmlns:a16="http://schemas.microsoft.com/office/drawing/2014/main" id="{04AAF100-7B50-4B41-BE5F-FE3685CB826B}"/>
              </a:ext>
            </a:extLst>
          </p:cNvPr>
          <p:cNvSpPr/>
          <p:nvPr/>
        </p:nvSpPr>
        <p:spPr>
          <a:xfrm>
            <a:off x="175219" y="1749986"/>
            <a:ext cx="5817004" cy="3419654"/>
          </a:xfrm>
          <a:prstGeom prst="roundRect">
            <a:avLst>
              <a:gd name="adj" fmla="val 4623"/>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spAutoFit/>
          </a:bodyPr>
          <a:lstStyle/>
          <a:p>
            <a:pPr marL="457200" indent="-457200">
              <a:spcBef>
                <a:spcPts val="200"/>
              </a:spcBef>
              <a:spcAft>
                <a:spcPts val="200"/>
              </a:spcAft>
              <a:buFont typeface="Arial" panose="020B0604020202020204" pitchFamily="34" charset="0"/>
              <a:buChar char="•"/>
            </a:pPr>
            <a:r>
              <a:rPr lang="en-US" sz="2400">
                <a:solidFill>
                  <a:srgbClr val="002060"/>
                </a:solidFill>
                <a:latin typeface="Atkinson Hyperlegible"/>
                <a:cs typeface="Helvetica"/>
              </a:rPr>
              <a:t>People with risk factors for TB seeking health-care service in settings with ≥0.1% TB prevalence </a:t>
            </a:r>
            <a:endParaRPr lang="en-US" sz="2400">
              <a:solidFill>
                <a:srgbClr val="002060"/>
              </a:solidFill>
              <a:latin typeface="Atkinson Hyperlegible" pitchFamily="2" charset="0"/>
              <a:cs typeface="Helvetica"/>
            </a:endParaRP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Malnourishment</a:t>
            </a: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Diabetes</a:t>
            </a: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History of previous TB</a:t>
            </a: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Chronic lung disease</a:t>
            </a: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Health care workers</a:t>
            </a:r>
          </a:p>
          <a:p>
            <a:pPr marL="914400" lvl="1" indent="-457200">
              <a:spcBef>
                <a:spcPts val="200"/>
              </a:spcBef>
              <a:spcAft>
                <a:spcPts val="200"/>
              </a:spcAft>
              <a:buFont typeface="Wingdings" pitchFamily="2" charset="2"/>
              <a:buChar char="ü"/>
            </a:pPr>
            <a:r>
              <a:rPr lang="hu-HU" sz="2000" err="1">
                <a:solidFill>
                  <a:srgbClr val="002060"/>
                </a:solidFill>
                <a:latin typeface="Atkinson Hyperlegible" pitchFamily="2" charset="0"/>
                <a:cs typeface="Helvetica"/>
              </a:rPr>
              <a:t>Those</a:t>
            </a:r>
            <a:r>
              <a:rPr lang="hu-HU" sz="2000">
                <a:solidFill>
                  <a:srgbClr val="002060"/>
                </a:solidFill>
                <a:latin typeface="Atkinson Hyperlegible" pitchFamily="2" charset="0"/>
                <a:cs typeface="Helvetica"/>
              </a:rPr>
              <a:t> </a:t>
            </a:r>
            <a:r>
              <a:rPr lang="hu-HU" sz="2000" err="1">
                <a:solidFill>
                  <a:srgbClr val="002060"/>
                </a:solidFill>
                <a:latin typeface="Atkinson Hyperlegible" pitchFamily="2" charset="0"/>
                <a:cs typeface="Helvetica"/>
              </a:rPr>
              <a:t>with</a:t>
            </a:r>
            <a:r>
              <a:rPr lang="hu-HU" sz="2000">
                <a:solidFill>
                  <a:srgbClr val="002060"/>
                </a:solidFill>
                <a:latin typeface="Atkinson Hyperlegible" pitchFamily="2" charset="0"/>
                <a:cs typeface="Helvetica"/>
              </a:rPr>
              <a:t> </a:t>
            </a:r>
            <a:r>
              <a:rPr lang="hu-HU" sz="2000" err="1">
                <a:solidFill>
                  <a:srgbClr val="002060"/>
                </a:solidFill>
                <a:latin typeface="Atkinson Hyperlegible" pitchFamily="2" charset="0"/>
                <a:cs typeface="Helvetica"/>
              </a:rPr>
              <a:t>other</a:t>
            </a:r>
            <a:r>
              <a:rPr lang="hu-HU" sz="2000">
                <a:solidFill>
                  <a:srgbClr val="002060"/>
                </a:solidFill>
                <a:latin typeface="Atkinson Hyperlegible" pitchFamily="2" charset="0"/>
                <a:cs typeface="Helvetica"/>
              </a:rPr>
              <a:t> </a:t>
            </a:r>
            <a:r>
              <a:rPr lang="hu-HU" sz="2000" err="1">
                <a:solidFill>
                  <a:srgbClr val="002060"/>
                </a:solidFill>
                <a:latin typeface="Atkinson Hyperlegible" pitchFamily="2" charset="0"/>
                <a:cs typeface="Helvetica"/>
              </a:rPr>
              <a:t>risk</a:t>
            </a:r>
            <a:r>
              <a:rPr lang="hu-HU" sz="2000">
                <a:solidFill>
                  <a:srgbClr val="002060"/>
                </a:solidFill>
                <a:latin typeface="Atkinson Hyperlegible" pitchFamily="2" charset="0"/>
                <a:cs typeface="Helvetica"/>
              </a:rPr>
              <a:t> </a:t>
            </a:r>
            <a:r>
              <a:rPr lang="hu-HU" sz="2000" err="1">
                <a:solidFill>
                  <a:srgbClr val="002060"/>
                </a:solidFill>
                <a:latin typeface="Atkinson Hyperlegible" pitchFamily="2" charset="0"/>
                <a:cs typeface="Helvetica"/>
              </a:rPr>
              <a:t>factors</a:t>
            </a:r>
            <a:r>
              <a:rPr lang="hu-HU" sz="2000">
                <a:solidFill>
                  <a:srgbClr val="002060"/>
                </a:solidFill>
                <a:latin typeface="Atkinson Hyperlegible" pitchFamily="2" charset="0"/>
                <a:cs typeface="Helvetica"/>
              </a:rPr>
              <a:t> </a:t>
            </a:r>
            <a:r>
              <a:rPr lang="hu-HU" sz="2000" err="1">
                <a:solidFill>
                  <a:srgbClr val="002060"/>
                </a:solidFill>
                <a:latin typeface="Atkinson Hyperlegible" pitchFamily="2" charset="0"/>
                <a:cs typeface="Helvetica"/>
              </a:rPr>
              <a:t>for</a:t>
            </a:r>
            <a:r>
              <a:rPr lang="hu-HU" sz="2000">
                <a:solidFill>
                  <a:srgbClr val="002060"/>
                </a:solidFill>
                <a:latin typeface="Atkinson Hyperlegible" pitchFamily="2" charset="0"/>
                <a:cs typeface="Helvetica"/>
              </a:rPr>
              <a:t> TB</a:t>
            </a:r>
            <a:endParaRPr lang="en-US" sz="2000">
              <a:solidFill>
                <a:srgbClr val="002060"/>
              </a:solidFill>
              <a:latin typeface="Atkinson Hyperlegible"/>
              <a:cs typeface="Helvetica"/>
            </a:endParaRPr>
          </a:p>
        </p:txBody>
      </p:sp>
      <p:sp>
        <p:nvSpPr>
          <p:cNvPr id="5" name="Rounded Rectangle 58">
            <a:extLst>
              <a:ext uri="{FF2B5EF4-FFF2-40B4-BE49-F238E27FC236}">
                <a16:creationId xmlns:a16="http://schemas.microsoft.com/office/drawing/2014/main" id="{8477C919-E1C3-49C9-B32C-4A50A0FEA7FB}"/>
              </a:ext>
            </a:extLst>
          </p:cNvPr>
          <p:cNvSpPr/>
          <p:nvPr/>
        </p:nvSpPr>
        <p:spPr>
          <a:xfrm>
            <a:off x="175219" y="5357463"/>
            <a:ext cx="5817004" cy="871180"/>
          </a:xfrm>
          <a:prstGeom prst="roundRect">
            <a:avLst>
              <a:gd name="adj" fmla="val 8025"/>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457200" indent="-457200">
              <a:spcBef>
                <a:spcPts val="200"/>
              </a:spcBef>
              <a:spcAft>
                <a:spcPts val="200"/>
              </a:spcAft>
              <a:buFont typeface="Arial" panose="020B0604020202020204" pitchFamily="34" charset="0"/>
              <a:buChar char="•"/>
            </a:pPr>
            <a:r>
              <a:rPr lang="en-US" sz="2400">
                <a:solidFill>
                  <a:srgbClr val="002060"/>
                </a:solidFill>
                <a:latin typeface="Atkinson Hyperlegible" pitchFamily="2" charset="0"/>
                <a:cs typeface="Helvetica"/>
              </a:rPr>
              <a:t>People with untreated fibrotic lesions on chest X-ray</a:t>
            </a:r>
          </a:p>
        </p:txBody>
      </p:sp>
      <p:sp>
        <p:nvSpPr>
          <p:cNvPr id="6" name="Rounded Rectangle 51">
            <a:extLst>
              <a:ext uri="{FF2B5EF4-FFF2-40B4-BE49-F238E27FC236}">
                <a16:creationId xmlns:a16="http://schemas.microsoft.com/office/drawing/2014/main" id="{17B4A6D9-3D20-4791-93E5-ADF1FF1D5BFE}"/>
              </a:ext>
            </a:extLst>
          </p:cNvPr>
          <p:cNvSpPr/>
          <p:nvPr/>
        </p:nvSpPr>
        <p:spPr>
          <a:xfrm>
            <a:off x="2248430" y="1099526"/>
            <a:ext cx="7695139" cy="512064"/>
          </a:xfrm>
          <a:prstGeom prst="roundRect">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a:solidFill>
                  <a:schemeClr val="bg1"/>
                </a:solidFill>
                <a:latin typeface="Atkinson Hyperlegible" pitchFamily="2" charset="0"/>
                <a:cs typeface="Helvetica"/>
              </a:rPr>
              <a:t>TB screening is </a:t>
            </a:r>
            <a:r>
              <a:rPr lang="en-US" sz="2400" b="1">
                <a:solidFill>
                  <a:schemeClr val="bg1"/>
                </a:solidFill>
                <a:latin typeface="Atkinson Hyperlegible" pitchFamily="2" charset="0"/>
                <a:cs typeface="Helvetica"/>
              </a:rPr>
              <a:t>conditionally</a:t>
            </a:r>
            <a:r>
              <a:rPr lang="en-US" sz="2400">
                <a:solidFill>
                  <a:schemeClr val="bg1"/>
                </a:solidFill>
                <a:latin typeface="Atkinson Hyperlegible" pitchFamily="2" charset="0"/>
                <a:cs typeface="Helvetica"/>
              </a:rPr>
              <a:t> recommended for:</a:t>
            </a:r>
          </a:p>
        </p:txBody>
      </p:sp>
      <p:sp>
        <p:nvSpPr>
          <p:cNvPr id="8" name="Rounded Rectangle 55">
            <a:extLst>
              <a:ext uri="{FF2B5EF4-FFF2-40B4-BE49-F238E27FC236}">
                <a16:creationId xmlns:a16="http://schemas.microsoft.com/office/drawing/2014/main" id="{E3BD5F57-CB22-4A1C-8958-84E8AD863869}"/>
              </a:ext>
            </a:extLst>
          </p:cNvPr>
          <p:cNvSpPr/>
          <p:nvPr/>
        </p:nvSpPr>
        <p:spPr>
          <a:xfrm>
            <a:off x="6096000" y="1707372"/>
            <a:ext cx="5920781" cy="3504883"/>
          </a:xfrm>
          <a:prstGeom prst="roundRect">
            <a:avLst>
              <a:gd name="adj" fmla="val 6269"/>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spcBef>
                <a:spcPts val="200"/>
              </a:spcBef>
              <a:spcAft>
                <a:spcPts val="200"/>
              </a:spcAft>
            </a:pPr>
            <a:endParaRPr lang="en-US" sz="2400">
              <a:solidFill>
                <a:srgbClr val="002060"/>
              </a:solidFill>
              <a:latin typeface="Atkinson Hyperlegible"/>
              <a:cs typeface="Helvetica"/>
            </a:endParaRPr>
          </a:p>
          <a:p>
            <a:pPr marL="457200" indent="-457200">
              <a:spcBef>
                <a:spcPts val="200"/>
              </a:spcBef>
              <a:spcAft>
                <a:spcPts val="200"/>
              </a:spcAft>
              <a:buFont typeface="Arial" panose="020B0604020202020204" pitchFamily="34" charset="0"/>
              <a:buChar char="•"/>
            </a:pPr>
            <a:r>
              <a:rPr lang="en-US" sz="2400">
                <a:solidFill>
                  <a:srgbClr val="002060"/>
                </a:solidFill>
                <a:latin typeface="Atkinson Hyperlegible"/>
                <a:cs typeface="Helvetica"/>
              </a:rPr>
              <a:t>People with structural risk factors for TB and limited access to health care </a:t>
            </a:r>
            <a:endParaRPr lang="en-US"/>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Urban poor</a:t>
            </a:r>
            <a:endParaRPr lang="en-US" sz="2000">
              <a:solidFill>
                <a:srgbClr val="002060"/>
              </a:solidFill>
              <a:latin typeface="Atkinson Hyperlegible" pitchFamily="2" charset="0"/>
              <a:cs typeface="Helvetica"/>
            </a:endParaRP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Homeless </a:t>
            </a: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Refugees</a:t>
            </a:r>
            <a:endParaRPr lang="en-US" sz="2000">
              <a:solidFill>
                <a:srgbClr val="002060"/>
              </a:solidFill>
              <a:latin typeface="Atkinson Hyperlegible" pitchFamily="2" charset="0"/>
              <a:cs typeface="Helvetica"/>
            </a:endParaRPr>
          </a:p>
          <a:p>
            <a:pPr marL="914400" lvl="1" indent="-457200">
              <a:spcBef>
                <a:spcPts val="200"/>
              </a:spcBef>
              <a:spcAft>
                <a:spcPts val="200"/>
              </a:spcAft>
              <a:buFont typeface="Wingdings" pitchFamily="2" charset="2"/>
              <a:buChar char="ü"/>
            </a:pPr>
            <a:r>
              <a:rPr lang="en-US" sz="2000">
                <a:solidFill>
                  <a:srgbClr val="002060"/>
                </a:solidFill>
                <a:latin typeface="Atkinson Hyperlegible"/>
                <a:cs typeface="Helvetica"/>
              </a:rPr>
              <a:t>Migrants</a:t>
            </a:r>
          </a:p>
          <a:p>
            <a:pPr marL="914400" lvl="1" indent="-457200">
              <a:spcBef>
                <a:spcPts val="200"/>
              </a:spcBef>
              <a:spcAft>
                <a:spcPts val="200"/>
              </a:spcAft>
              <a:buFont typeface="Wingdings" pitchFamily="2" charset="2"/>
              <a:buChar char="ü"/>
            </a:pPr>
            <a:r>
              <a:rPr lang="hu-HU" sz="2000">
                <a:solidFill>
                  <a:srgbClr val="002060"/>
                </a:solidFill>
                <a:latin typeface="Atkinson Hyperlegible"/>
                <a:cs typeface="Helvetica"/>
              </a:rPr>
              <a:t>O</a:t>
            </a:r>
            <a:r>
              <a:rPr lang="en-US" sz="2000" err="1">
                <a:solidFill>
                  <a:srgbClr val="002060"/>
                </a:solidFill>
                <a:latin typeface="Atkinson Hyperlegible"/>
                <a:cs typeface="Helvetica"/>
              </a:rPr>
              <a:t>ther</a:t>
            </a:r>
            <a:r>
              <a:rPr lang="en-US" sz="2000">
                <a:solidFill>
                  <a:srgbClr val="002060"/>
                </a:solidFill>
                <a:latin typeface="Atkinson Hyperlegible"/>
                <a:cs typeface="Helvetica"/>
              </a:rPr>
              <a:t> vulnerable, marginalized groups</a:t>
            </a:r>
          </a:p>
          <a:p>
            <a:pPr lvl="1">
              <a:spcBef>
                <a:spcPts val="200"/>
              </a:spcBef>
              <a:spcAft>
                <a:spcPts val="200"/>
              </a:spcAft>
            </a:pPr>
            <a:endParaRPr lang="en-US" sz="2000">
              <a:solidFill>
                <a:srgbClr val="002060"/>
              </a:solidFill>
              <a:latin typeface="Atkinson Hyperlegible" pitchFamily="2" charset="0"/>
              <a:cs typeface="Helvetica"/>
            </a:endParaRPr>
          </a:p>
        </p:txBody>
      </p:sp>
      <p:sp>
        <p:nvSpPr>
          <p:cNvPr id="9" name="Rounded Rectangle 55">
            <a:extLst>
              <a:ext uri="{FF2B5EF4-FFF2-40B4-BE49-F238E27FC236}">
                <a16:creationId xmlns:a16="http://schemas.microsoft.com/office/drawing/2014/main" id="{D91ACE44-B13E-44D2-9A69-CD9E0EBA88E0}"/>
              </a:ext>
            </a:extLst>
          </p:cNvPr>
          <p:cNvSpPr/>
          <p:nvPr/>
        </p:nvSpPr>
        <p:spPr>
          <a:xfrm>
            <a:off x="6199779" y="5381573"/>
            <a:ext cx="5817002" cy="847070"/>
          </a:xfrm>
          <a:prstGeom prst="roundRect">
            <a:avLst>
              <a:gd name="adj" fmla="val 4623"/>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457200" indent="-457200">
              <a:buFont typeface="Arial" panose="020B0604020202020204" pitchFamily="34" charset="0"/>
              <a:buChar char="•"/>
            </a:pPr>
            <a:r>
              <a:rPr lang="en-US" sz="2400">
                <a:solidFill>
                  <a:srgbClr val="002060"/>
                </a:solidFill>
                <a:latin typeface="Atkinson Hyperlegible"/>
                <a:cs typeface="Helvetica"/>
              </a:rPr>
              <a:t>People in settings with </a:t>
            </a:r>
            <a:r>
              <a:rPr lang="en-US" sz="2400">
                <a:solidFill>
                  <a:srgbClr val="002060"/>
                </a:solidFill>
                <a:latin typeface="Atkinson Hyperlegible" pitchFamily="2" charset="0"/>
                <a:cs typeface="Helvetica"/>
              </a:rPr>
              <a:t>0</a:t>
            </a:r>
            <a:r>
              <a:rPr lang="hu-HU" sz="2400">
                <a:solidFill>
                  <a:srgbClr val="002060"/>
                </a:solidFill>
                <a:latin typeface="Atkinson Hyperlegible" pitchFamily="2" charset="0"/>
                <a:cs typeface="Helvetica"/>
              </a:rPr>
              <a:t>.5</a:t>
            </a:r>
            <a:r>
              <a:rPr lang="en-US" sz="2400">
                <a:solidFill>
                  <a:srgbClr val="002060"/>
                </a:solidFill>
                <a:latin typeface="Atkinson Hyperlegible" pitchFamily="2" charset="0"/>
                <a:cs typeface="Helvetica"/>
              </a:rPr>
              <a:t>% TB prevalence </a:t>
            </a:r>
          </a:p>
        </p:txBody>
      </p:sp>
      <p:sp>
        <p:nvSpPr>
          <p:cNvPr id="10" name="Slide Number Placeholder 2">
            <a:extLst>
              <a:ext uri="{FF2B5EF4-FFF2-40B4-BE49-F238E27FC236}">
                <a16:creationId xmlns:a16="http://schemas.microsoft.com/office/drawing/2014/main" id="{5E7E3D96-D106-6101-30B7-352586EEB59C}"/>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12</a:t>
            </a:fld>
            <a:endParaRPr lang="en-GB"/>
          </a:p>
        </p:txBody>
      </p:sp>
    </p:spTree>
    <p:extLst>
      <p:ext uri="{BB962C8B-B14F-4D97-AF65-F5344CB8AC3E}">
        <p14:creationId xmlns:p14="http://schemas.microsoft.com/office/powerpoint/2010/main" val="3477386013"/>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9389114" cy="815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H" sz="3000" kern="0">
                <a:solidFill>
                  <a:srgbClr val="FFFFFF"/>
                </a:solidFill>
                <a:latin typeface="Source Sans Pro"/>
                <a:ea typeface="Source Sans Pro"/>
                <a:cs typeface="Calibri"/>
              </a:rPr>
              <a:t>R</a:t>
            </a:r>
            <a:r>
              <a:rPr lang="en-US" sz="3000" kern="0" err="1">
                <a:solidFill>
                  <a:srgbClr val="FFFFFF"/>
                </a:solidFill>
                <a:latin typeface="Source Sans Pro"/>
                <a:ea typeface="Source Sans Pro"/>
                <a:cs typeface="Calibri"/>
              </a:rPr>
              <a:t>ecommendations</a:t>
            </a:r>
            <a:r>
              <a:rPr lang="en-US" sz="3000" kern="0">
                <a:solidFill>
                  <a:srgbClr val="FFFFFF"/>
                </a:solidFill>
                <a:latin typeface="Source Sans Pro"/>
                <a:ea typeface="Source Sans Pro"/>
                <a:cs typeface="Calibri"/>
              </a:rPr>
              <a:t>: tools for screening (</a:t>
            </a:r>
            <a:r>
              <a:rPr lang="fr-CH" sz="3000" kern="0">
                <a:solidFill>
                  <a:srgbClr val="FFFFFF"/>
                </a:solidFill>
                <a:latin typeface="Source Sans Pro"/>
                <a:ea typeface="Source Sans Pro"/>
                <a:cs typeface="Calibri"/>
              </a:rPr>
              <a:t>&gt;15 </a:t>
            </a:r>
            <a:r>
              <a:rPr lang="fr-CH" sz="3000" kern="0" err="1">
                <a:solidFill>
                  <a:srgbClr val="FFFFFF"/>
                </a:solidFill>
                <a:latin typeface="Source Sans Pro"/>
                <a:ea typeface="Source Sans Pro"/>
                <a:cs typeface="Calibri"/>
              </a:rPr>
              <a:t>years</a:t>
            </a:r>
            <a:r>
              <a:rPr lang="fr-CH" sz="3000" kern="0">
                <a:solidFill>
                  <a:srgbClr val="FFFFFF"/>
                </a:solidFill>
                <a:latin typeface="Source Sans Pro"/>
                <a:ea typeface="Source Sans Pro"/>
                <a:cs typeface="Calibri"/>
              </a:rPr>
              <a:t>)</a:t>
            </a:r>
            <a:endParaRPr lang="en-US" sz="3000" kern="0">
              <a:solidFill>
                <a:srgbClr val="FFFFFF"/>
              </a:solidFill>
              <a:latin typeface="Source Sans Pro"/>
              <a:ea typeface="Source Sans Pro"/>
              <a:cs typeface="Calibri"/>
            </a:endParaRPr>
          </a:p>
        </p:txBody>
      </p:sp>
      <p:sp>
        <p:nvSpPr>
          <p:cNvPr id="4" name="Rounded Rectangle 50">
            <a:extLst>
              <a:ext uri="{FF2B5EF4-FFF2-40B4-BE49-F238E27FC236}">
                <a16:creationId xmlns:a16="http://schemas.microsoft.com/office/drawing/2014/main" id="{EBF5AF69-1201-4AC8-A18E-E4E2A74251EC}"/>
              </a:ext>
            </a:extLst>
          </p:cNvPr>
          <p:cNvSpPr/>
          <p:nvPr/>
        </p:nvSpPr>
        <p:spPr>
          <a:xfrm>
            <a:off x="3707537" y="1199496"/>
            <a:ext cx="2908666" cy="1471073"/>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CH" sz="2000" err="1">
                <a:solidFill>
                  <a:srgbClr val="002060"/>
                </a:solidFill>
                <a:latin typeface="Atkinson Hyperlegible"/>
                <a:cs typeface="Helvetica"/>
              </a:rPr>
              <a:t>Symptom</a:t>
            </a:r>
            <a:r>
              <a:rPr lang="fr-CH" sz="2000">
                <a:solidFill>
                  <a:srgbClr val="002060"/>
                </a:solidFill>
                <a:latin typeface="Atkinson Hyperlegible"/>
                <a:cs typeface="Helvetica"/>
              </a:rPr>
              <a:t> screening:</a:t>
            </a:r>
          </a:p>
          <a:p>
            <a:pPr marL="342900" indent="-342900">
              <a:buFont typeface="Arial" panose="020B0604020202020204" pitchFamily="34" charset="0"/>
              <a:buChar char="•"/>
            </a:pPr>
            <a:r>
              <a:rPr lang="hu-HU" sz="2000">
                <a:solidFill>
                  <a:srgbClr val="002060"/>
                </a:solidFill>
                <a:latin typeface="Atkinson Hyperlegible" pitchFamily="2" charset="0"/>
                <a:cs typeface="Helvetica"/>
              </a:rPr>
              <a:t>C</a:t>
            </a:r>
            <a:r>
              <a:rPr lang="en-US" sz="2000" err="1">
                <a:solidFill>
                  <a:srgbClr val="002060"/>
                </a:solidFill>
                <a:latin typeface="Atkinson Hyperlegible"/>
                <a:cs typeface="Helvetica"/>
              </a:rPr>
              <a:t>ough</a:t>
            </a:r>
            <a:endParaRPr lang="en-US" sz="2000">
              <a:solidFill>
                <a:srgbClr val="002060"/>
              </a:solidFill>
              <a:latin typeface="Atkinson Hyperlegible"/>
              <a:cs typeface="Helvetica"/>
            </a:endParaRPr>
          </a:p>
          <a:p>
            <a:pPr marL="342900" indent="-342900">
              <a:buFont typeface="Arial" panose="020B0604020202020204" pitchFamily="34" charset="0"/>
              <a:buChar char="•"/>
            </a:pPr>
            <a:r>
              <a:rPr lang="en-US" sz="2000">
                <a:solidFill>
                  <a:srgbClr val="002060"/>
                </a:solidFill>
                <a:latin typeface="Atkinson Hyperlegible"/>
                <a:cs typeface="Helvetica"/>
              </a:rPr>
              <a:t>Multiple symptom</a:t>
            </a:r>
          </a:p>
        </p:txBody>
      </p:sp>
      <p:pic>
        <p:nvPicPr>
          <p:cNvPr id="6" name="Picture 5">
            <a:extLst>
              <a:ext uri="{FF2B5EF4-FFF2-40B4-BE49-F238E27FC236}">
                <a16:creationId xmlns:a16="http://schemas.microsoft.com/office/drawing/2014/main" id="{B1B5E8E1-E16F-4DBB-B83B-FD0942D520B9}"/>
              </a:ext>
            </a:extLst>
          </p:cNvPr>
          <p:cNvPicPr>
            <a:picLocks noChangeAspect="1"/>
          </p:cNvPicPr>
          <p:nvPr/>
        </p:nvPicPr>
        <p:blipFill>
          <a:blip r:embed="rId3"/>
          <a:srcRect/>
          <a:stretch/>
        </p:blipFill>
        <p:spPr>
          <a:xfrm>
            <a:off x="401798" y="1200435"/>
            <a:ext cx="1366666" cy="1366666"/>
          </a:xfrm>
          <a:prstGeom prst="rect">
            <a:avLst/>
          </a:prstGeom>
        </p:spPr>
      </p:pic>
      <p:pic>
        <p:nvPicPr>
          <p:cNvPr id="8" name="Picture 7">
            <a:extLst>
              <a:ext uri="{FF2B5EF4-FFF2-40B4-BE49-F238E27FC236}">
                <a16:creationId xmlns:a16="http://schemas.microsoft.com/office/drawing/2014/main" id="{F1EF32A2-844B-405B-83EE-D93F46E96C60}"/>
              </a:ext>
            </a:extLst>
          </p:cNvPr>
          <p:cNvPicPr>
            <a:picLocks noChangeAspect="1"/>
          </p:cNvPicPr>
          <p:nvPr/>
        </p:nvPicPr>
        <p:blipFill>
          <a:blip r:embed="rId4"/>
          <a:srcRect/>
          <a:stretch/>
        </p:blipFill>
        <p:spPr>
          <a:xfrm>
            <a:off x="2043646" y="1205231"/>
            <a:ext cx="1361870" cy="1361870"/>
          </a:xfrm>
          <a:prstGeom prst="rect">
            <a:avLst/>
          </a:prstGeom>
        </p:spPr>
      </p:pic>
      <p:sp>
        <p:nvSpPr>
          <p:cNvPr id="9" name="Rounded Rectangle 51">
            <a:extLst>
              <a:ext uri="{FF2B5EF4-FFF2-40B4-BE49-F238E27FC236}">
                <a16:creationId xmlns:a16="http://schemas.microsoft.com/office/drawing/2014/main" id="{9867D753-1CF0-4C39-BB66-13A0D6155164}"/>
              </a:ext>
            </a:extLst>
          </p:cNvPr>
          <p:cNvSpPr/>
          <p:nvPr/>
        </p:nvSpPr>
        <p:spPr>
          <a:xfrm>
            <a:off x="3707537" y="3248583"/>
            <a:ext cx="3050734" cy="1123712"/>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indent="-342900">
              <a:buFont typeface="Arial" panose="020B0604020202020204" pitchFamily="34" charset="0"/>
              <a:buChar char="•"/>
            </a:pPr>
            <a:r>
              <a:rPr lang="en-US" sz="2000">
                <a:solidFill>
                  <a:srgbClr val="002060"/>
                </a:solidFill>
                <a:latin typeface="Atkinson Hyperlegible"/>
                <a:cs typeface="Helvetica"/>
              </a:rPr>
              <a:t>Chest X-ray</a:t>
            </a:r>
          </a:p>
          <a:p>
            <a:pPr marL="342900" indent="-342900">
              <a:buFont typeface="Arial" panose="020B0604020202020204" pitchFamily="34" charset="0"/>
              <a:buChar char="•"/>
            </a:pPr>
            <a:r>
              <a:rPr lang="en-US" sz="2000">
                <a:solidFill>
                  <a:srgbClr val="002060"/>
                </a:solidFill>
                <a:latin typeface="Atkinson Hyperlegible"/>
                <a:cs typeface="Helvetica"/>
              </a:rPr>
              <a:t>Computer-aided detection (CAD)</a:t>
            </a:r>
            <a:endParaRPr lang="hu-HU" sz="2000">
              <a:solidFill>
                <a:srgbClr val="002060"/>
              </a:solidFill>
              <a:latin typeface="Atkinson Hyperlegible" pitchFamily="2" charset="0"/>
              <a:cs typeface="Helvetica"/>
            </a:endParaRPr>
          </a:p>
        </p:txBody>
      </p:sp>
      <p:pic>
        <p:nvPicPr>
          <p:cNvPr id="10" name="Picture 9">
            <a:extLst>
              <a:ext uri="{FF2B5EF4-FFF2-40B4-BE49-F238E27FC236}">
                <a16:creationId xmlns:a16="http://schemas.microsoft.com/office/drawing/2014/main" id="{DD49733C-F27B-43F2-9B7F-E67D03E38FC3}"/>
              </a:ext>
            </a:extLst>
          </p:cNvPr>
          <p:cNvPicPr>
            <a:picLocks noChangeAspect="1"/>
          </p:cNvPicPr>
          <p:nvPr/>
        </p:nvPicPr>
        <p:blipFill>
          <a:blip r:embed="rId5"/>
          <a:srcRect/>
          <a:stretch/>
        </p:blipFill>
        <p:spPr>
          <a:xfrm>
            <a:off x="401657" y="3149570"/>
            <a:ext cx="1410925" cy="1426779"/>
          </a:xfrm>
          <a:prstGeom prst="rect">
            <a:avLst/>
          </a:prstGeom>
        </p:spPr>
      </p:pic>
      <p:pic>
        <p:nvPicPr>
          <p:cNvPr id="11" name="Picture 10">
            <a:extLst>
              <a:ext uri="{FF2B5EF4-FFF2-40B4-BE49-F238E27FC236}">
                <a16:creationId xmlns:a16="http://schemas.microsoft.com/office/drawing/2014/main" id="{E82FD440-D597-4471-836F-E5C0B5B7C824}"/>
              </a:ext>
            </a:extLst>
          </p:cNvPr>
          <p:cNvPicPr>
            <a:picLocks noChangeAspect="1"/>
          </p:cNvPicPr>
          <p:nvPr/>
        </p:nvPicPr>
        <p:blipFill>
          <a:blip r:embed="rId6"/>
          <a:srcRect/>
          <a:stretch/>
        </p:blipFill>
        <p:spPr>
          <a:xfrm flipH="1">
            <a:off x="1954691" y="2962607"/>
            <a:ext cx="818248" cy="1650365"/>
          </a:xfrm>
          <a:prstGeom prst="rect">
            <a:avLst/>
          </a:prstGeom>
        </p:spPr>
      </p:pic>
      <p:pic>
        <p:nvPicPr>
          <p:cNvPr id="12" name="Picture 11">
            <a:extLst>
              <a:ext uri="{FF2B5EF4-FFF2-40B4-BE49-F238E27FC236}">
                <a16:creationId xmlns:a16="http://schemas.microsoft.com/office/drawing/2014/main" id="{40C2885F-019B-4844-A2EE-5B98358ABA3D}"/>
              </a:ext>
            </a:extLst>
          </p:cNvPr>
          <p:cNvPicPr>
            <a:picLocks noChangeAspect="1"/>
          </p:cNvPicPr>
          <p:nvPr/>
        </p:nvPicPr>
        <p:blipFill>
          <a:blip r:embed="rId7"/>
          <a:srcRect/>
          <a:stretch/>
        </p:blipFill>
        <p:spPr>
          <a:xfrm flipH="1">
            <a:off x="2357049" y="3313130"/>
            <a:ext cx="1260159" cy="1260159"/>
          </a:xfrm>
          <a:prstGeom prst="rect">
            <a:avLst/>
          </a:prstGeom>
        </p:spPr>
      </p:pic>
      <p:pic>
        <p:nvPicPr>
          <p:cNvPr id="13" name="Picture 51">
            <a:extLst>
              <a:ext uri="{FF2B5EF4-FFF2-40B4-BE49-F238E27FC236}">
                <a16:creationId xmlns:a16="http://schemas.microsoft.com/office/drawing/2014/main" id="{F7D5325E-40AC-43DB-82B7-DA3DFAB25B21}"/>
              </a:ext>
            </a:extLst>
          </p:cNvPr>
          <p:cNvPicPr>
            <a:picLocks noChangeAspect="1"/>
          </p:cNvPicPr>
          <p:nvPr/>
        </p:nvPicPr>
        <p:blipFill>
          <a:blip r:embed="rId8"/>
          <a:srcRect/>
          <a:stretch/>
        </p:blipFill>
        <p:spPr>
          <a:xfrm>
            <a:off x="431340" y="4922306"/>
            <a:ext cx="1422707" cy="1422707"/>
          </a:xfrm>
          <a:prstGeom prst="rect">
            <a:avLst/>
          </a:prstGeom>
        </p:spPr>
      </p:pic>
      <p:sp>
        <p:nvSpPr>
          <p:cNvPr id="14" name="Rounded Rectangle 51">
            <a:extLst>
              <a:ext uri="{FF2B5EF4-FFF2-40B4-BE49-F238E27FC236}">
                <a16:creationId xmlns:a16="http://schemas.microsoft.com/office/drawing/2014/main" id="{9FD4027B-9BE3-443B-A35D-BCD7EBADF91C}"/>
              </a:ext>
            </a:extLst>
          </p:cNvPr>
          <p:cNvSpPr/>
          <p:nvPr/>
        </p:nvSpPr>
        <p:spPr>
          <a:xfrm>
            <a:off x="3654867" y="5315975"/>
            <a:ext cx="3050734" cy="442674"/>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2000">
                <a:solidFill>
                  <a:srgbClr val="002060"/>
                </a:solidFill>
                <a:latin typeface="Atkinson Hyperlegible"/>
                <a:cs typeface="Helvetica"/>
              </a:rPr>
              <a:t>Rapid molecular tests</a:t>
            </a:r>
            <a:endParaRPr lang="hu-HU" sz="2000">
              <a:solidFill>
                <a:srgbClr val="002060"/>
              </a:solidFill>
              <a:latin typeface="Atkinson Hyperlegible" pitchFamily="2" charset="0"/>
              <a:cs typeface="Helvetica"/>
            </a:endParaRPr>
          </a:p>
        </p:txBody>
      </p:sp>
      <p:sp>
        <p:nvSpPr>
          <p:cNvPr id="15" name="Rounded Rectangle 55">
            <a:extLst>
              <a:ext uri="{FF2B5EF4-FFF2-40B4-BE49-F238E27FC236}">
                <a16:creationId xmlns:a16="http://schemas.microsoft.com/office/drawing/2014/main" id="{E15A0B23-BD57-4CE5-A6BE-89518A7E9C10}"/>
              </a:ext>
            </a:extLst>
          </p:cNvPr>
          <p:cNvSpPr/>
          <p:nvPr/>
        </p:nvSpPr>
        <p:spPr>
          <a:xfrm>
            <a:off x="6895236" y="1129613"/>
            <a:ext cx="5008477" cy="1534478"/>
          </a:xfrm>
          <a:prstGeom prst="roundRect">
            <a:avLst>
              <a:gd name="adj" fmla="val 736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indent="-342900">
              <a:spcBef>
                <a:spcPts val="200"/>
              </a:spcBef>
              <a:spcAft>
                <a:spcPts val="200"/>
              </a:spcAft>
              <a:buFont typeface="Arial" panose="020B0604020202020204" pitchFamily="34" charset="0"/>
              <a:buChar char="•"/>
            </a:pPr>
            <a:r>
              <a:rPr lang="en-US" sz="2000" b="0">
                <a:solidFill>
                  <a:srgbClr val="002060"/>
                </a:solidFill>
                <a:latin typeface="Atkinson Hyperlegible"/>
                <a:cs typeface="Helvetica"/>
              </a:rPr>
              <a:t>Feasible and easy to implement </a:t>
            </a:r>
            <a:endParaRPr lang="en-US" sz="2000" b="0">
              <a:solidFill>
                <a:srgbClr val="002060"/>
              </a:solidFill>
              <a:latin typeface="Atkinson Hyperlegible" pitchFamily="2" charset="0"/>
              <a:cs typeface="Helvetica" panose="020B0604020202020204" pitchFamily="34" charset="0"/>
            </a:endParaRPr>
          </a:p>
          <a:p>
            <a:pPr marL="342900" indent="-342900">
              <a:spcBef>
                <a:spcPts val="200"/>
              </a:spcBef>
              <a:spcAft>
                <a:spcPts val="200"/>
              </a:spcAft>
              <a:buFont typeface="Arial" panose="020B0604020202020204" pitchFamily="34" charset="0"/>
              <a:buChar char="•"/>
            </a:pPr>
            <a:r>
              <a:rPr lang="en-US" sz="2000" b="0">
                <a:solidFill>
                  <a:srgbClr val="002060"/>
                </a:solidFill>
                <a:latin typeface="Atkinson Hyperlegible"/>
                <a:cs typeface="Helvetica"/>
              </a:rPr>
              <a:t>Low resource requirements</a:t>
            </a:r>
          </a:p>
          <a:p>
            <a:pPr marL="342900" indent="-342900">
              <a:spcBef>
                <a:spcPts val="200"/>
              </a:spcBef>
              <a:spcAft>
                <a:spcPts val="200"/>
              </a:spcAft>
              <a:buFont typeface="Arial" panose="020B0604020202020204" pitchFamily="34" charset="0"/>
              <a:buChar char="•"/>
            </a:pPr>
            <a:r>
              <a:rPr lang="en-US" sz="2000" b="0">
                <a:solidFill>
                  <a:srgbClr val="002060"/>
                </a:solidFill>
                <a:latin typeface="Atkinson Hyperlegible"/>
                <a:cs typeface="Helvetica"/>
              </a:rPr>
              <a:t>Not highly accurate</a:t>
            </a:r>
          </a:p>
          <a:p>
            <a:pPr marL="342900" indent="-342900">
              <a:spcBef>
                <a:spcPts val="200"/>
              </a:spcBef>
              <a:spcAft>
                <a:spcPts val="200"/>
              </a:spcAft>
              <a:buFont typeface="Arial" panose="020B0604020202020204" pitchFamily="34" charset="0"/>
              <a:buChar char="•"/>
            </a:pPr>
            <a:r>
              <a:rPr lang="en-US" sz="2000" b="0">
                <a:solidFill>
                  <a:srgbClr val="002060"/>
                </a:solidFill>
                <a:latin typeface="Atkinson Hyperlegible"/>
                <a:cs typeface="Helvetica"/>
              </a:rPr>
              <a:t>Does not detect everyone with TB</a:t>
            </a:r>
            <a:endParaRPr lang="en-US" sz="2000" b="0">
              <a:solidFill>
                <a:srgbClr val="002060"/>
              </a:solidFill>
              <a:latin typeface="Atkinson Hyperlegible"/>
              <a:cs typeface="Helvetica" panose="020B0604020202020204" pitchFamily="34" charset="0"/>
            </a:endParaRPr>
          </a:p>
        </p:txBody>
      </p:sp>
      <p:sp>
        <p:nvSpPr>
          <p:cNvPr id="16" name="Rounded Rectangle 51">
            <a:extLst>
              <a:ext uri="{FF2B5EF4-FFF2-40B4-BE49-F238E27FC236}">
                <a16:creationId xmlns:a16="http://schemas.microsoft.com/office/drawing/2014/main" id="{0270B1E9-830A-4725-98A4-4C95B20F0822}"/>
              </a:ext>
            </a:extLst>
          </p:cNvPr>
          <p:cNvSpPr/>
          <p:nvPr/>
        </p:nvSpPr>
        <p:spPr>
          <a:xfrm>
            <a:off x="6895234" y="3130843"/>
            <a:ext cx="5008477" cy="146423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indent="-342900">
              <a:buFont typeface="Arial" panose="020B0604020202020204" pitchFamily="34" charset="0"/>
              <a:buChar char="•"/>
            </a:pPr>
            <a:r>
              <a:rPr lang="en-US" sz="2000" b="0">
                <a:solidFill>
                  <a:srgbClr val="002060"/>
                </a:solidFill>
                <a:latin typeface="Atkinson Hyperlegible"/>
                <a:cs typeface="Helvetica"/>
              </a:rPr>
              <a:t>Highly sensitive for TB disease</a:t>
            </a:r>
          </a:p>
          <a:p>
            <a:pPr marL="342900" indent="-342900">
              <a:buFont typeface="Arial" panose="020B0604020202020204" pitchFamily="34" charset="0"/>
              <a:buChar char="•"/>
            </a:pPr>
            <a:r>
              <a:rPr lang="en-US" sz="2000" b="0">
                <a:solidFill>
                  <a:srgbClr val="002060"/>
                </a:solidFill>
                <a:latin typeface="Atkinson Hyperlegible"/>
                <a:cs typeface="Helvetica"/>
              </a:rPr>
              <a:t>Can detect TB before onset of symptoms</a:t>
            </a:r>
          </a:p>
          <a:p>
            <a:pPr marL="342900" indent="-342900">
              <a:buFont typeface="Arial" panose="020B0604020202020204" pitchFamily="34" charset="0"/>
              <a:buChar char="•"/>
            </a:pPr>
            <a:r>
              <a:rPr lang="en-US" sz="2000" b="0">
                <a:solidFill>
                  <a:srgbClr val="002060"/>
                </a:solidFill>
                <a:latin typeface="Atkinson Hyperlegible"/>
                <a:cs typeface="Helvetica"/>
              </a:rPr>
              <a:t>CAD approved in place of human reading of CXR for adults (</a:t>
            </a:r>
            <a:r>
              <a:rPr lang="en-US" sz="2000" b="0">
                <a:solidFill>
                  <a:srgbClr val="002060"/>
                </a:solidFill>
                <a:latin typeface="Calibri"/>
                <a:cs typeface="Calibri"/>
              </a:rPr>
              <a:t>&gt;15 y)</a:t>
            </a:r>
          </a:p>
        </p:txBody>
      </p:sp>
      <p:sp>
        <p:nvSpPr>
          <p:cNvPr id="17" name="Rounded Rectangle 52">
            <a:extLst>
              <a:ext uri="{FF2B5EF4-FFF2-40B4-BE49-F238E27FC236}">
                <a16:creationId xmlns:a16="http://schemas.microsoft.com/office/drawing/2014/main" id="{9067C0BA-1BB3-4F29-B938-DC4ABFC8D770}"/>
              </a:ext>
            </a:extLst>
          </p:cNvPr>
          <p:cNvSpPr/>
          <p:nvPr/>
        </p:nvSpPr>
        <p:spPr>
          <a:xfrm>
            <a:off x="6895234" y="5018857"/>
            <a:ext cx="5008477" cy="1074599"/>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indent="-342900">
              <a:buFont typeface="Arial" panose="020B0604020202020204" pitchFamily="34" charset="0"/>
              <a:buChar char="•"/>
            </a:pPr>
            <a:r>
              <a:rPr lang="en-US" sz="2000" b="0">
                <a:solidFill>
                  <a:srgbClr val="002060"/>
                </a:solidFill>
                <a:latin typeface="Atkinson Hyperlegible"/>
                <a:cs typeface="Helvetica"/>
              </a:rPr>
              <a:t>Less sensitive as screening tool but highly specific</a:t>
            </a:r>
          </a:p>
          <a:p>
            <a:pPr marL="342900" indent="-342900">
              <a:buFont typeface="Arial" panose="020B0604020202020204" pitchFamily="34" charset="0"/>
              <a:buChar char="•"/>
            </a:pPr>
            <a:r>
              <a:rPr lang="en-US" sz="2000" b="0">
                <a:solidFill>
                  <a:srgbClr val="002060"/>
                </a:solidFill>
                <a:latin typeface="Atkinson Hyperlegible"/>
                <a:cs typeface="Helvetica"/>
              </a:rPr>
              <a:t>Still requires a follow-up test</a:t>
            </a:r>
          </a:p>
        </p:txBody>
      </p:sp>
      <p:sp>
        <p:nvSpPr>
          <p:cNvPr id="3" name="Rectangle: Rounded Corners 2">
            <a:extLst>
              <a:ext uri="{FF2B5EF4-FFF2-40B4-BE49-F238E27FC236}">
                <a16:creationId xmlns:a16="http://schemas.microsoft.com/office/drawing/2014/main" id="{0CEEAA02-DE17-981A-D834-470B18CFB868}"/>
              </a:ext>
            </a:extLst>
          </p:cNvPr>
          <p:cNvSpPr/>
          <p:nvPr/>
        </p:nvSpPr>
        <p:spPr>
          <a:xfrm>
            <a:off x="187794" y="893773"/>
            <a:ext cx="11810999" cy="1987378"/>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8D2384A-C9FC-7CB9-AAB5-383063FF0F24}"/>
              </a:ext>
            </a:extLst>
          </p:cNvPr>
          <p:cNvSpPr/>
          <p:nvPr/>
        </p:nvSpPr>
        <p:spPr>
          <a:xfrm>
            <a:off x="226540" y="2888831"/>
            <a:ext cx="11810999" cy="1843216"/>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9AFCB50-CC90-8333-E4DE-8FB960679E72}"/>
              </a:ext>
            </a:extLst>
          </p:cNvPr>
          <p:cNvSpPr/>
          <p:nvPr/>
        </p:nvSpPr>
        <p:spPr>
          <a:xfrm>
            <a:off x="226540" y="4732047"/>
            <a:ext cx="11810999" cy="1616676"/>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2">
            <a:extLst>
              <a:ext uri="{FF2B5EF4-FFF2-40B4-BE49-F238E27FC236}">
                <a16:creationId xmlns:a16="http://schemas.microsoft.com/office/drawing/2014/main" id="{23621505-417A-E588-D0A8-6304DED412F6}"/>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13</a:t>
            </a:fld>
            <a:endParaRPr lang="en-GB"/>
          </a:p>
        </p:txBody>
      </p:sp>
      <p:sp>
        <p:nvSpPr>
          <p:cNvPr id="2" name="TextBox 1">
            <a:extLst>
              <a:ext uri="{FF2B5EF4-FFF2-40B4-BE49-F238E27FC236}">
                <a16:creationId xmlns:a16="http://schemas.microsoft.com/office/drawing/2014/main" id="{D8612227-954A-A772-B41A-B7AC3F428B45}"/>
              </a:ext>
            </a:extLst>
          </p:cNvPr>
          <p:cNvSpPr txBox="1"/>
          <p:nvPr/>
        </p:nvSpPr>
        <p:spPr>
          <a:xfrm>
            <a:off x="1535723" y="6435969"/>
            <a:ext cx="38568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8DBEE6"/>
                </a:solidFill>
                <a:latin typeface="Calibri"/>
              </a:rPr>
              <a:t>Module 2: Systematic screening for TB disease</a:t>
            </a:r>
            <a:r>
              <a:rPr lang="en-US" sz="1400">
                <a:solidFill>
                  <a:srgbClr val="8DBEE6"/>
                </a:solidFill>
                <a:latin typeface="Calibri"/>
                <a:cs typeface="Calibri"/>
              </a:rPr>
              <a:t>​</a:t>
            </a:r>
            <a:endParaRPr lang="en-US"/>
          </a:p>
        </p:txBody>
      </p:sp>
    </p:spTree>
    <p:extLst>
      <p:ext uri="{BB962C8B-B14F-4D97-AF65-F5344CB8AC3E}">
        <p14:creationId xmlns:p14="http://schemas.microsoft.com/office/powerpoint/2010/main" val="242617986"/>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human body with lungs&#10;&#10;Description automatically generated">
            <a:extLst>
              <a:ext uri="{FF2B5EF4-FFF2-40B4-BE49-F238E27FC236}">
                <a16:creationId xmlns:a16="http://schemas.microsoft.com/office/drawing/2014/main" id="{BEC9039F-BC16-5513-69CE-F3F9175B4778}"/>
              </a:ext>
            </a:extLst>
          </p:cNvPr>
          <p:cNvPicPr>
            <a:picLocks noChangeAspect="1"/>
          </p:cNvPicPr>
          <p:nvPr/>
        </p:nvPicPr>
        <p:blipFill>
          <a:blip r:embed="rId3"/>
          <a:srcRect/>
          <a:stretch/>
        </p:blipFill>
        <p:spPr>
          <a:xfrm flipH="1">
            <a:off x="488134" y="4014106"/>
            <a:ext cx="758717" cy="1531303"/>
          </a:xfrm>
          <a:prstGeom prst="rect">
            <a:avLst/>
          </a:prstGeom>
        </p:spPr>
      </p:pic>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833860" cy="8278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CH" sz="3000" kern="0">
                <a:solidFill>
                  <a:srgbClr val="FFFFFF"/>
                </a:solidFill>
                <a:latin typeface="Source Sans Pro"/>
                <a:ea typeface="Source Sans Pro"/>
                <a:cs typeface="Calibri"/>
              </a:rPr>
              <a:t>R</a:t>
            </a:r>
            <a:r>
              <a:rPr lang="en-US" sz="3000" kern="0" err="1">
                <a:solidFill>
                  <a:srgbClr val="FFFFFF"/>
                </a:solidFill>
                <a:latin typeface="Source Sans Pro"/>
                <a:ea typeface="Source Sans Pro"/>
                <a:cs typeface="Calibri"/>
              </a:rPr>
              <a:t>ecommendations</a:t>
            </a:r>
            <a:r>
              <a:rPr lang="en-US" sz="3000" kern="0">
                <a:solidFill>
                  <a:srgbClr val="FFFFFF"/>
                </a:solidFill>
                <a:latin typeface="Source Sans Pro"/>
                <a:ea typeface="Source Sans Pro"/>
                <a:cs typeface="Calibri"/>
              </a:rPr>
              <a:t>: tools for screening - HIV</a:t>
            </a:r>
            <a:endParaRPr lang="en-US" sz="30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1AD0662-1650-4131-9A89-FAEE6A9F399E}"/>
              </a:ext>
            </a:extLst>
          </p:cNvPr>
          <p:cNvSpPr txBox="1"/>
          <p:nvPr/>
        </p:nvSpPr>
        <p:spPr>
          <a:xfrm>
            <a:off x="288861" y="753013"/>
            <a:ext cx="9133479" cy="461665"/>
          </a:xfrm>
          <a:prstGeom prst="rect">
            <a:avLst/>
          </a:prstGeom>
          <a:noFill/>
        </p:spPr>
        <p:txBody>
          <a:bodyPr wrap="square" lIns="91440" tIns="45720" rIns="91440" bIns="45720" rtlCol="0" anchor="t">
            <a:spAutoFit/>
          </a:bodyPr>
          <a:lstStyle/>
          <a:p>
            <a:r>
              <a:rPr lang="fr-CH" sz="2400">
                <a:solidFill>
                  <a:schemeClr val="tx1"/>
                </a:solidFill>
                <a:latin typeface="Calibri"/>
                <a:cs typeface="Calibri"/>
              </a:rPr>
              <a:t>For </a:t>
            </a:r>
            <a:r>
              <a:rPr lang="fr-CH" sz="2400" err="1">
                <a:solidFill>
                  <a:schemeClr val="tx1"/>
                </a:solidFill>
                <a:latin typeface="Calibri"/>
                <a:cs typeface="Calibri"/>
              </a:rPr>
              <a:t>adults</a:t>
            </a:r>
            <a:r>
              <a:rPr lang="fr-CH" sz="2400">
                <a:solidFill>
                  <a:schemeClr val="tx1"/>
                </a:solidFill>
                <a:latin typeface="Calibri"/>
                <a:cs typeface="Calibri"/>
              </a:rPr>
              <a:t> &amp; adolescents (&gt;10 </a:t>
            </a:r>
            <a:r>
              <a:rPr lang="fr-CH" sz="2400" err="1">
                <a:solidFill>
                  <a:schemeClr val="tx1"/>
                </a:solidFill>
                <a:latin typeface="Calibri"/>
                <a:cs typeface="Calibri"/>
              </a:rPr>
              <a:t>years</a:t>
            </a:r>
            <a:r>
              <a:rPr lang="fr-CH" sz="2400">
                <a:solidFill>
                  <a:schemeClr val="tx1"/>
                </a:solidFill>
                <a:latin typeface="Calibri"/>
                <a:cs typeface="Calibri"/>
              </a:rPr>
              <a:t>) living </a:t>
            </a:r>
            <a:r>
              <a:rPr lang="fr-CH" sz="2400" err="1">
                <a:solidFill>
                  <a:schemeClr val="tx1"/>
                </a:solidFill>
                <a:latin typeface="Calibri"/>
                <a:cs typeface="Calibri"/>
              </a:rPr>
              <a:t>with</a:t>
            </a:r>
            <a:r>
              <a:rPr lang="fr-CH" sz="2400">
                <a:solidFill>
                  <a:schemeClr val="tx1"/>
                </a:solidFill>
                <a:latin typeface="Calibri"/>
                <a:cs typeface="Calibri"/>
              </a:rPr>
              <a:t> HIV:</a:t>
            </a:r>
            <a:endParaRPr lang="en-US" sz="2400">
              <a:solidFill>
                <a:schemeClr val="tx1"/>
              </a:solidFill>
              <a:latin typeface="Calibri"/>
              <a:cs typeface="Calibri"/>
            </a:endParaRPr>
          </a:p>
        </p:txBody>
      </p:sp>
      <p:pic>
        <p:nvPicPr>
          <p:cNvPr id="5" name="Picture 4">
            <a:extLst>
              <a:ext uri="{FF2B5EF4-FFF2-40B4-BE49-F238E27FC236}">
                <a16:creationId xmlns:a16="http://schemas.microsoft.com/office/drawing/2014/main" id="{6A5D4996-F4F5-4112-97DC-AE0F332C9652}"/>
              </a:ext>
            </a:extLst>
          </p:cNvPr>
          <p:cNvPicPr>
            <a:picLocks noChangeAspect="1"/>
          </p:cNvPicPr>
          <p:nvPr/>
        </p:nvPicPr>
        <p:blipFill>
          <a:blip r:embed="rId4"/>
          <a:srcRect/>
          <a:stretch/>
        </p:blipFill>
        <p:spPr>
          <a:xfrm>
            <a:off x="6568361" y="1439276"/>
            <a:ext cx="1427865" cy="1404052"/>
          </a:xfrm>
          <a:prstGeom prst="rect">
            <a:avLst/>
          </a:prstGeom>
        </p:spPr>
      </p:pic>
      <p:sp>
        <p:nvSpPr>
          <p:cNvPr id="6" name="Rounded Rectangle 52">
            <a:extLst>
              <a:ext uri="{FF2B5EF4-FFF2-40B4-BE49-F238E27FC236}">
                <a16:creationId xmlns:a16="http://schemas.microsoft.com/office/drawing/2014/main" id="{157EBE8A-DA94-4162-A4C1-48B0C859EF3B}"/>
              </a:ext>
            </a:extLst>
          </p:cNvPr>
          <p:cNvSpPr/>
          <p:nvPr/>
        </p:nvSpPr>
        <p:spPr>
          <a:xfrm>
            <a:off x="8067033" y="1437378"/>
            <a:ext cx="3628010" cy="1725870"/>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2000">
                <a:solidFill>
                  <a:srgbClr val="002060"/>
                </a:solidFill>
                <a:latin typeface="Atkinson Hyperlegible"/>
                <a:cs typeface="Helvetica"/>
              </a:rPr>
              <a:t>C-Reactive Protein</a:t>
            </a:r>
          </a:p>
          <a:p>
            <a:pPr marL="342900" indent="-342900">
              <a:buFont typeface="Arial" panose="020B0604020202020204" pitchFamily="34" charset="0"/>
              <a:buChar char="•"/>
            </a:pPr>
            <a:r>
              <a:rPr lang="en-US" sz="1600">
                <a:solidFill>
                  <a:srgbClr val="002060"/>
                </a:solidFill>
                <a:latin typeface="Atkinson Hyperlegible"/>
                <a:cs typeface="Helvetica"/>
              </a:rPr>
              <a:t>A general marker of inflammation, can be used as a point-of-care test</a:t>
            </a:r>
          </a:p>
          <a:p>
            <a:pPr marL="342900" indent="-342900">
              <a:buFont typeface="Arial" panose="020B0604020202020204" pitchFamily="34" charset="0"/>
              <a:buChar char="•"/>
            </a:pPr>
            <a:r>
              <a:rPr lang="en-US" sz="1600">
                <a:solidFill>
                  <a:srgbClr val="002060"/>
                </a:solidFill>
                <a:latin typeface="Atkinson Hyperlegible"/>
                <a:cs typeface="Helvetica"/>
              </a:rPr>
              <a:t>Increases specificity of screening, particularly among those not yet on ART</a:t>
            </a:r>
            <a:endParaRPr lang="en-US" sz="1600">
              <a:solidFill>
                <a:srgbClr val="002060"/>
              </a:solidFill>
              <a:latin typeface="Atkinson Hyperlegible"/>
              <a:cs typeface="Helvetica" panose="020B0604020202020204" pitchFamily="34" charset="0"/>
            </a:endParaRPr>
          </a:p>
        </p:txBody>
      </p:sp>
      <p:pic>
        <p:nvPicPr>
          <p:cNvPr id="13" name="Picture 12">
            <a:extLst>
              <a:ext uri="{FF2B5EF4-FFF2-40B4-BE49-F238E27FC236}">
                <a16:creationId xmlns:a16="http://schemas.microsoft.com/office/drawing/2014/main" id="{D66893BE-6F37-6907-BA83-56FF23CA026F}"/>
              </a:ext>
            </a:extLst>
          </p:cNvPr>
          <p:cNvPicPr>
            <a:picLocks noChangeAspect="1"/>
          </p:cNvPicPr>
          <p:nvPr/>
        </p:nvPicPr>
        <p:blipFill>
          <a:blip r:embed="rId5"/>
          <a:srcRect/>
          <a:stretch/>
        </p:blipFill>
        <p:spPr>
          <a:xfrm>
            <a:off x="496957" y="1459970"/>
            <a:ext cx="1523273" cy="1509087"/>
          </a:xfrm>
          <a:prstGeom prst="rect">
            <a:avLst/>
          </a:prstGeom>
        </p:spPr>
      </p:pic>
      <p:sp>
        <p:nvSpPr>
          <p:cNvPr id="14" name="Rounded Rectangle 50">
            <a:extLst>
              <a:ext uri="{FF2B5EF4-FFF2-40B4-BE49-F238E27FC236}">
                <a16:creationId xmlns:a16="http://schemas.microsoft.com/office/drawing/2014/main" id="{63B590D6-75A0-69EE-F980-899F28301D6B}"/>
              </a:ext>
            </a:extLst>
          </p:cNvPr>
          <p:cNvSpPr/>
          <p:nvPr/>
        </p:nvSpPr>
        <p:spPr>
          <a:xfrm>
            <a:off x="2099266" y="1436792"/>
            <a:ext cx="3996733" cy="1888062"/>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rgbClr val="002060"/>
                </a:solidFill>
                <a:latin typeface="Atkinson Hyperlegible"/>
                <a:cs typeface="Helvetica"/>
              </a:rPr>
              <a:t>WHO 4-symptom screen (W4SS)</a:t>
            </a:r>
          </a:p>
          <a:p>
            <a:pPr marL="342900" indent="-342900">
              <a:buFont typeface="Arial" panose="020B0604020202020204" pitchFamily="34" charset="0"/>
              <a:buChar char="•"/>
            </a:pPr>
            <a:r>
              <a:rPr lang="en-US" sz="1600">
                <a:solidFill>
                  <a:srgbClr val="002060"/>
                </a:solidFill>
                <a:latin typeface="Atkinson Hyperlegible"/>
                <a:cs typeface="Helvetica"/>
              </a:rPr>
              <a:t>Any one of cough, fever, night sweats, weight loss</a:t>
            </a:r>
          </a:p>
          <a:p>
            <a:pPr marL="342900" indent="-342900">
              <a:buFont typeface="Arial" panose="020B0604020202020204" pitchFamily="34" charset="0"/>
              <a:buChar char="•"/>
            </a:pPr>
            <a:r>
              <a:rPr lang="en-US" sz="1600">
                <a:solidFill>
                  <a:srgbClr val="002060"/>
                </a:solidFill>
                <a:latin typeface="Atkinson Hyperlegible"/>
                <a:cs typeface="Helvetica"/>
              </a:rPr>
              <a:t>Recommended to be done at every health visit</a:t>
            </a:r>
          </a:p>
          <a:p>
            <a:pPr marL="342900" indent="-342900">
              <a:buFont typeface="Arial" panose="020B0604020202020204" pitchFamily="34" charset="0"/>
              <a:buChar char="•"/>
            </a:pPr>
            <a:endParaRPr lang="en-US" sz="1600">
              <a:solidFill>
                <a:srgbClr val="002060"/>
              </a:solidFill>
              <a:latin typeface="Atkinson Hyperlegible"/>
              <a:cs typeface="Helvetica"/>
            </a:endParaRPr>
          </a:p>
        </p:txBody>
      </p:sp>
      <p:pic>
        <p:nvPicPr>
          <p:cNvPr id="16" name="Picture 15">
            <a:extLst>
              <a:ext uri="{FF2B5EF4-FFF2-40B4-BE49-F238E27FC236}">
                <a16:creationId xmlns:a16="http://schemas.microsoft.com/office/drawing/2014/main" id="{345C577F-E07C-F89C-DE97-0408ABC66C03}"/>
              </a:ext>
            </a:extLst>
          </p:cNvPr>
          <p:cNvPicPr>
            <a:picLocks noChangeAspect="1"/>
          </p:cNvPicPr>
          <p:nvPr/>
        </p:nvPicPr>
        <p:blipFill>
          <a:blip r:embed="rId6"/>
          <a:stretch>
            <a:fillRect/>
          </a:stretch>
        </p:blipFill>
        <p:spPr>
          <a:xfrm>
            <a:off x="1039796" y="2031795"/>
            <a:ext cx="454884" cy="397726"/>
          </a:xfrm>
          <a:prstGeom prst="rect">
            <a:avLst/>
          </a:prstGeom>
        </p:spPr>
      </p:pic>
      <p:sp>
        <p:nvSpPr>
          <p:cNvPr id="9" name="Rounded Rectangle 51">
            <a:extLst>
              <a:ext uri="{FF2B5EF4-FFF2-40B4-BE49-F238E27FC236}">
                <a16:creationId xmlns:a16="http://schemas.microsoft.com/office/drawing/2014/main" id="{E0461A03-DE57-AFFE-3D80-B614F1141EB1}"/>
              </a:ext>
            </a:extLst>
          </p:cNvPr>
          <p:cNvSpPr/>
          <p:nvPr/>
        </p:nvSpPr>
        <p:spPr>
          <a:xfrm>
            <a:off x="2099265" y="3737077"/>
            <a:ext cx="3996733" cy="1804749"/>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2000">
                <a:solidFill>
                  <a:srgbClr val="002060"/>
                </a:solidFill>
                <a:latin typeface="Atkinson Hyperlegible"/>
                <a:cs typeface="Helvetica"/>
              </a:rPr>
              <a:t>Chest X-ray &amp; CAD</a:t>
            </a:r>
          </a:p>
          <a:p>
            <a:pPr marL="342900" indent="-342900">
              <a:buFont typeface="Arial" panose="020B0604020202020204" pitchFamily="34" charset="0"/>
              <a:buChar char="•"/>
            </a:pPr>
            <a:r>
              <a:rPr lang="en-US" sz="1600">
                <a:solidFill>
                  <a:srgbClr val="002060"/>
                </a:solidFill>
                <a:latin typeface="Atkinson Hyperlegible"/>
                <a:cs typeface="Helvetica"/>
              </a:rPr>
              <a:t>Improves the sensitivity of screening, particularly among those in regular ART care</a:t>
            </a:r>
          </a:p>
          <a:p>
            <a:pPr marL="342900" indent="-342900">
              <a:buFont typeface="Arial" panose="020B0604020202020204" pitchFamily="34" charset="0"/>
              <a:buChar char="•"/>
            </a:pPr>
            <a:r>
              <a:rPr lang="en-US" sz="1600">
                <a:solidFill>
                  <a:srgbClr val="002060"/>
                </a:solidFill>
                <a:latin typeface="Atkinson Hyperlegible"/>
                <a:cs typeface="Helvetica"/>
              </a:rPr>
              <a:t>CAD only recommended for those 15 years &amp; older</a:t>
            </a:r>
          </a:p>
        </p:txBody>
      </p:sp>
      <p:pic>
        <p:nvPicPr>
          <p:cNvPr id="17" name="Picture 16" descr="A computer with lungs in the screen&#10;&#10;Description automatically generated">
            <a:extLst>
              <a:ext uri="{FF2B5EF4-FFF2-40B4-BE49-F238E27FC236}">
                <a16:creationId xmlns:a16="http://schemas.microsoft.com/office/drawing/2014/main" id="{1E5DC601-303F-029C-A771-C9793277F289}"/>
              </a:ext>
            </a:extLst>
          </p:cNvPr>
          <p:cNvPicPr>
            <a:picLocks noChangeAspect="1"/>
          </p:cNvPicPr>
          <p:nvPr/>
        </p:nvPicPr>
        <p:blipFill>
          <a:blip r:embed="rId7"/>
          <a:srcRect/>
          <a:stretch/>
        </p:blipFill>
        <p:spPr>
          <a:xfrm flipH="1">
            <a:off x="779474" y="4009373"/>
            <a:ext cx="1260159" cy="1260159"/>
          </a:xfrm>
          <a:prstGeom prst="rect">
            <a:avLst/>
          </a:prstGeom>
        </p:spPr>
      </p:pic>
      <p:sp>
        <p:nvSpPr>
          <p:cNvPr id="21" name="Rectangle: Rounded Corners 20">
            <a:extLst>
              <a:ext uri="{FF2B5EF4-FFF2-40B4-BE49-F238E27FC236}">
                <a16:creationId xmlns:a16="http://schemas.microsoft.com/office/drawing/2014/main" id="{A616F9CF-9E49-881F-88BE-A374D6826E52}"/>
              </a:ext>
            </a:extLst>
          </p:cNvPr>
          <p:cNvSpPr/>
          <p:nvPr/>
        </p:nvSpPr>
        <p:spPr>
          <a:xfrm>
            <a:off x="300135" y="3551917"/>
            <a:ext cx="5983267" cy="2538449"/>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51">
            <a:extLst>
              <a:ext uri="{FF2B5EF4-FFF2-40B4-BE49-F238E27FC236}">
                <a16:creationId xmlns:a16="http://schemas.microsoft.com/office/drawing/2014/main" id="{727E7C97-6315-E507-3585-FAE0AF1AA1ED}"/>
              </a:ext>
            </a:extLst>
          </p:cNvPr>
          <p:cNvPicPr>
            <a:picLocks noChangeAspect="1"/>
          </p:cNvPicPr>
          <p:nvPr/>
        </p:nvPicPr>
        <p:blipFill>
          <a:blip r:embed="rId8"/>
          <a:srcRect/>
          <a:stretch/>
        </p:blipFill>
        <p:spPr>
          <a:xfrm>
            <a:off x="6570939" y="3943286"/>
            <a:ext cx="1422707" cy="1422707"/>
          </a:xfrm>
          <a:prstGeom prst="rect">
            <a:avLst/>
          </a:prstGeom>
        </p:spPr>
      </p:pic>
      <p:sp>
        <p:nvSpPr>
          <p:cNvPr id="27" name="Rounded Rectangle 51">
            <a:extLst>
              <a:ext uri="{FF2B5EF4-FFF2-40B4-BE49-F238E27FC236}">
                <a16:creationId xmlns:a16="http://schemas.microsoft.com/office/drawing/2014/main" id="{859AA32B-021D-EBC9-C646-E1797C0DB476}"/>
              </a:ext>
            </a:extLst>
          </p:cNvPr>
          <p:cNvSpPr/>
          <p:nvPr/>
        </p:nvSpPr>
        <p:spPr>
          <a:xfrm>
            <a:off x="8062698" y="3646351"/>
            <a:ext cx="3628010" cy="2349579"/>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2000">
                <a:solidFill>
                  <a:srgbClr val="002060"/>
                </a:solidFill>
                <a:latin typeface="Atkinson Hyperlegible"/>
                <a:cs typeface="Helvetica"/>
              </a:rPr>
              <a:t>Rapid molecular tests</a:t>
            </a:r>
            <a:endParaRPr lang="en-US" sz="1600">
              <a:solidFill>
                <a:srgbClr val="002060"/>
              </a:solidFill>
              <a:latin typeface="Atkinson Hyperlegible"/>
              <a:cs typeface="Helvetica"/>
            </a:endParaRPr>
          </a:p>
          <a:p>
            <a:pPr marL="342900" indent="-342900">
              <a:buFont typeface="Arial" panose="020B0604020202020204" pitchFamily="34" charset="0"/>
              <a:buChar char="•"/>
            </a:pPr>
            <a:r>
              <a:rPr lang="en-US" sz="1600">
                <a:solidFill>
                  <a:srgbClr val="002060"/>
                </a:solidFill>
                <a:latin typeface="Atkinson Hyperlegible"/>
                <a:cs typeface="Helvetica"/>
              </a:rPr>
              <a:t>Can be used for screening all people living with HIV</a:t>
            </a:r>
          </a:p>
          <a:p>
            <a:pPr marL="342900" indent="-342900">
              <a:buFont typeface="Arial" panose="020B0604020202020204" pitchFamily="34" charset="0"/>
              <a:buChar char="•"/>
            </a:pPr>
            <a:r>
              <a:rPr lang="en-US" sz="1600">
                <a:solidFill>
                  <a:srgbClr val="002060"/>
                </a:solidFill>
                <a:latin typeface="Atkinson Hyperlegible"/>
                <a:cs typeface="Helvetica"/>
              </a:rPr>
              <a:t>Strongly recommended for acutely ill and hospitalized patients in a “test and treat” strategy directly to guide treatment</a:t>
            </a:r>
            <a:endParaRPr lang="en-US" sz="2000">
              <a:solidFill>
                <a:srgbClr val="002060"/>
              </a:solidFill>
              <a:latin typeface="Atkinson Hyperlegible"/>
              <a:cs typeface="Helvetica"/>
            </a:endParaRPr>
          </a:p>
        </p:txBody>
      </p:sp>
      <p:sp>
        <p:nvSpPr>
          <p:cNvPr id="31" name="Rectangle: Rounded Corners 30">
            <a:extLst>
              <a:ext uri="{FF2B5EF4-FFF2-40B4-BE49-F238E27FC236}">
                <a16:creationId xmlns:a16="http://schemas.microsoft.com/office/drawing/2014/main" id="{FF47DEC7-39F7-5507-D5E4-5609EAD272F4}"/>
              </a:ext>
            </a:extLst>
          </p:cNvPr>
          <p:cNvSpPr/>
          <p:nvPr/>
        </p:nvSpPr>
        <p:spPr>
          <a:xfrm>
            <a:off x="6430687" y="3551917"/>
            <a:ext cx="5618758" cy="2538449"/>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AABF6B7D-861C-C7C8-4CE3-E3E7E0AF04DC}"/>
              </a:ext>
            </a:extLst>
          </p:cNvPr>
          <p:cNvSpPr/>
          <p:nvPr/>
        </p:nvSpPr>
        <p:spPr>
          <a:xfrm>
            <a:off x="277975" y="1337302"/>
            <a:ext cx="5983267" cy="2091698"/>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4E895ED-5920-3EBE-3AF9-BCE322BF9387}"/>
              </a:ext>
            </a:extLst>
          </p:cNvPr>
          <p:cNvSpPr/>
          <p:nvPr/>
        </p:nvSpPr>
        <p:spPr>
          <a:xfrm>
            <a:off x="6430687" y="1340183"/>
            <a:ext cx="5618758" cy="2088817"/>
          </a:xfrm>
          <a:prstGeom prst="roundRect">
            <a:avLst/>
          </a:prstGeom>
          <a:noFill/>
          <a:ln>
            <a:solidFill>
              <a:srgbClr val="CB5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
            <a:extLst>
              <a:ext uri="{FF2B5EF4-FFF2-40B4-BE49-F238E27FC236}">
                <a16:creationId xmlns:a16="http://schemas.microsoft.com/office/drawing/2014/main" id="{332E37E1-0021-4FF2-FA8D-1472A77C4786}"/>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14</a:t>
            </a:fld>
            <a:endParaRPr lang="en-GB"/>
          </a:p>
        </p:txBody>
      </p:sp>
    </p:spTree>
    <p:extLst>
      <p:ext uri="{BB962C8B-B14F-4D97-AF65-F5344CB8AC3E}">
        <p14:creationId xmlns:p14="http://schemas.microsoft.com/office/powerpoint/2010/main" val="2868130274"/>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762297" cy="82780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CH" sz="3200" kern="0">
                <a:solidFill>
                  <a:srgbClr val="FFFFFF"/>
                </a:solidFill>
                <a:latin typeface="Source Sans Pro"/>
                <a:ea typeface="Source Sans Pro"/>
                <a:cs typeface="Calibri"/>
              </a:rPr>
              <a:t>R</a:t>
            </a:r>
            <a:r>
              <a:rPr lang="en-US" sz="3200" kern="0" err="1">
                <a:solidFill>
                  <a:srgbClr val="FFFFFF"/>
                </a:solidFill>
                <a:latin typeface="Source Sans Pro"/>
                <a:ea typeface="Source Sans Pro"/>
                <a:cs typeface="Calibri"/>
              </a:rPr>
              <a:t>ecommendations</a:t>
            </a:r>
            <a:r>
              <a:rPr lang="en-US" sz="3200" kern="0">
                <a:solidFill>
                  <a:srgbClr val="FFFFFF"/>
                </a:solidFill>
                <a:latin typeface="Source Sans Pro"/>
                <a:ea typeface="Source Sans Pro"/>
                <a:cs typeface="Calibri"/>
              </a:rPr>
              <a:t>: tools for screening children</a:t>
            </a:r>
            <a:endPar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5234606F-D033-4DC1-AA70-67FF4E252E53}"/>
              </a:ext>
            </a:extLst>
          </p:cNvPr>
          <p:cNvSpPr txBox="1"/>
          <p:nvPr/>
        </p:nvSpPr>
        <p:spPr>
          <a:xfrm>
            <a:off x="556590" y="1583486"/>
            <a:ext cx="9133479" cy="523220"/>
          </a:xfrm>
          <a:prstGeom prst="rect">
            <a:avLst/>
          </a:prstGeom>
          <a:noFill/>
        </p:spPr>
        <p:txBody>
          <a:bodyPr wrap="square" rtlCol="0">
            <a:spAutoFit/>
          </a:bodyPr>
          <a:lstStyle/>
          <a:p>
            <a:r>
              <a:rPr lang="fr-CH" sz="2800"/>
              <a:t>For </a:t>
            </a:r>
            <a:r>
              <a:rPr lang="fr-CH" sz="2800" err="1"/>
              <a:t>child</a:t>
            </a:r>
            <a:r>
              <a:rPr lang="fr-CH" sz="2800"/>
              <a:t> contacts of TB patients </a:t>
            </a:r>
            <a:r>
              <a:rPr lang="en-US" sz="2800"/>
              <a:t>(</a:t>
            </a:r>
            <a:r>
              <a:rPr lang="fr-CH" sz="2800"/>
              <a:t>≤ 15 </a:t>
            </a:r>
            <a:r>
              <a:rPr lang="fr-CH" sz="2800" err="1"/>
              <a:t>years</a:t>
            </a:r>
            <a:r>
              <a:rPr lang="fr-CH" sz="2800"/>
              <a:t>)</a:t>
            </a:r>
            <a:endParaRPr lang="en-US" sz="2800"/>
          </a:p>
        </p:txBody>
      </p:sp>
      <p:sp>
        <p:nvSpPr>
          <p:cNvPr id="10" name="TextBox 9">
            <a:extLst>
              <a:ext uri="{FF2B5EF4-FFF2-40B4-BE49-F238E27FC236}">
                <a16:creationId xmlns:a16="http://schemas.microsoft.com/office/drawing/2014/main" id="{432E185F-C411-41E6-BC59-D3201A8F3CEC}"/>
              </a:ext>
            </a:extLst>
          </p:cNvPr>
          <p:cNvSpPr txBox="1"/>
          <p:nvPr/>
        </p:nvSpPr>
        <p:spPr>
          <a:xfrm>
            <a:off x="618373" y="3758433"/>
            <a:ext cx="9133479" cy="523220"/>
          </a:xfrm>
          <a:prstGeom prst="rect">
            <a:avLst/>
          </a:prstGeom>
          <a:noFill/>
        </p:spPr>
        <p:txBody>
          <a:bodyPr wrap="square" rtlCol="0">
            <a:spAutoFit/>
          </a:bodyPr>
          <a:lstStyle/>
          <a:p>
            <a:r>
              <a:rPr lang="fr-CH" sz="2800"/>
              <a:t>For </a:t>
            </a:r>
            <a:r>
              <a:rPr lang="fr-CH" sz="2800" err="1"/>
              <a:t>childen</a:t>
            </a:r>
            <a:r>
              <a:rPr lang="fr-CH" sz="2800"/>
              <a:t> living </a:t>
            </a:r>
            <a:r>
              <a:rPr lang="fr-CH" sz="2800" err="1"/>
              <a:t>with</a:t>
            </a:r>
            <a:r>
              <a:rPr lang="fr-CH" sz="2800"/>
              <a:t> HIV (≤ 10 </a:t>
            </a:r>
            <a:r>
              <a:rPr lang="fr-CH" sz="2800" err="1"/>
              <a:t>years</a:t>
            </a:r>
            <a:r>
              <a:rPr lang="fr-CH" sz="2800"/>
              <a:t>)</a:t>
            </a:r>
            <a:endParaRPr lang="en-US" sz="2800"/>
          </a:p>
        </p:txBody>
      </p:sp>
      <p:sp>
        <p:nvSpPr>
          <p:cNvPr id="11" name="Rounded Rectangle 52">
            <a:extLst>
              <a:ext uri="{FF2B5EF4-FFF2-40B4-BE49-F238E27FC236}">
                <a16:creationId xmlns:a16="http://schemas.microsoft.com/office/drawing/2014/main" id="{F99E310D-36C3-4A55-8016-C299125C308D}"/>
              </a:ext>
            </a:extLst>
          </p:cNvPr>
          <p:cNvSpPr/>
          <p:nvPr/>
        </p:nvSpPr>
        <p:spPr>
          <a:xfrm>
            <a:off x="4259514" y="2077692"/>
            <a:ext cx="6615507" cy="1074599"/>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indent="-342900">
              <a:buFont typeface="Arial" panose="020B0604020202020204" pitchFamily="34" charset="0"/>
              <a:buChar char="•"/>
            </a:pPr>
            <a:r>
              <a:rPr lang="en-US" sz="2000">
                <a:solidFill>
                  <a:srgbClr val="002060"/>
                </a:solidFill>
                <a:latin typeface="Atkinson Hyperlegible"/>
                <a:cs typeface="Helvetica"/>
              </a:rPr>
              <a:t>Symptom screening (cough, fever, weight loss/lack of weight gain, reduced playfulness)</a:t>
            </a:r>
          </a:p>
          <a:p>
            <a:pPr marL="342900" indent="-342900">
              <a:buFont typeface="Arial" panose="020B0604020202020204" pitchFamily="34" charset="0"/>
              <a:buChar char="•"/>
            </a:pPr>
            <a:r>
              <a:rPr lang="en-US" sz="2000">
                <a:solidFill>
                  <a:srgbClr val="002060"/>
                </a:solidFill>
                <a:latin typeface="Atkinson Hyperlegible"/>
                <a:cs typeface="Helvetica"/>
              </a:rPr>
              <a:t>Chest X-ray</a:t>
            </a:r>
            <a:endParaRPr lang="en-US" sz="2000">
              <a:solidFill>
                <a:srgbClr val="002060"/>
              </a:solidFill>
              <a:latin typeface="Atkinson Hyperlegible"/>
              <a:cs typeface="Helvetica" panose="020B0604020202020204" pitchFamily="34" charset="0"/>
            </a:endParaRPr>
          </a:p>
        </p:txBody>
      </p:sp>
      <p:sp>
        <p:nvSpPr>
          <p:cNvPr id="12" name="Rounded Rectangle 52">
            <a:extLst>
              <a:ext uri="{FF2B5EF4-FFF2-40B4-BE49-F238E27FC236}">
                <a16:creationId xmlns:a16="http://schemas.microsoft.com/office/drawing/2014/main" id="{CD97478E-07FD-4DBC-9293-65D8E2D3FC02}"/>
              </a:ext>
            </a:extLst>
          </p:cNvPr>
          <p:cNvSpPr/>
          <p:nvPr/>
        </p:nvSpPr>
        <p:spPr>
          <a:xfrm>
            <a:off x="4259514" y="4388100"/>
            <a:ext cx="6615507" cy="1074599"/>
          </a:xfrm>
          <a:prstGeom prst="roundRect">
            <a:avLst>
              <a:gd name="adj" fmla="val 10568"/>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342900" indent="-342900">
              <a:buFont typeface="Arial" panose="020B0604020202020204" pitchFamily="34" charset="0"/>
              <a:buChar char="•"/>
            </a:pPr>
            <a:r>
              <a:rPr lang="en-US" sz="2000">
                <a:solidFill>
                  <a:srgbClr val="002060"/>
                </a:solidFill>
                <a:latin typeface="Atkinson Hyperlegible"/>
                <a:cs typeface="Helvetica"/>
              </a:rPr>
              <a:t>Symptom screening (cough, fever, weight loss/lack of weight gain, reduced playfulness)</a:t>
            </a:r>
          </a:p>
          <a:p>
            <a:pPr marL="342900" indent="-342900">
              <a:buFont typeface="Arial" panose="020B0604020202020204" pitchFamily="34" charset="0"/>
              <a:buChar char="•"/>
            </a:pPr>
            <a:r>
              <a:rPr lang="en-US" sz="2000">
                <a:solidFill>
                  <a:srgbClr val="002060"/>
                </a:solidFill>
                <a:latin typeface="Atkinson Hyperlegible"/>
                <a:cs typeface="Helvetica"/>
              </a:rPr>
              <a:t>Contact with TB patient</a:t>
            </a:r>
          </a:p>
        </p:txBody>
      </p:sp>
      <p:pic>
        <p:nvPicPr>
          <p:cNvPr id="3" name="Picture 2" descr="Icon&#10;&#10;Description automatically generated">
            <a:extLst>
              <a:ext uri="{FF2B5EF4-FFF2-40B4-BE49-F238E27FC236}">
                <a16:creationId xmlns:a16="http://schemas.microsoft.com/office/drawing/2014/main" id="{2F8A0DCD-7CC8-B16D-2BC5-2CC02068E13A}"/>
              </a:ext>
            </a:extLst>
          </p:cNvPr>
          <p:cNvPicPr>
            <a:picLocks noChangeAspect="1"/>
          </p:cNvPicPr>
          <p:nvPr/>
        </p:nvPicPr>
        <p:blipFill>
          <a:blip r:embed="rId3"/>
          <a:stretch>
            <a:fillRect/>
          </a:stretch>
        </p:blipFill>
        <p:spPr>
          <a:xfrm>
            <a:off x="2076450" y="4283868"/>
            <a:ext cx="1657350" cy="1552575"/>
          </a:xfrm>
          <a:prstGeom prst="rect">
            <a:avLst/>
          </a:prstGeom>
        </p:spPr>
      </p:pic>
      <p:pic>
        <p:nvPicPr>
          <p:cNvPr id="5" name="Picture 4" descr="A magnifying glass with a couple of people&#10;&#10;Description automatically generated">
            <a:extLst>
              <a:ext uri="{FF2B5EF4-FFF2-40B4-BE49-F238E27FC236}">
                <a16:creationId xmlns:a16="http://schemas.microsoft.com/office/drawing/2014/main" id="{281CC6FC-4C82-A646-37F2-DFDD9E93E377}"/>
              </a:ext>
            </a:extLst>
          </p:cNvPr>
          <p:cNvPicPr>
            <a:picLocks noChangeAspect="1"/>
          </p:cNvPicPr>
          <p:nvPr/>
        </p:nvPicPr>
        <p:blipFill>
          <a:blip r:embed="rId4"/>
          <a:stretch>
            <a:fillRect/>
          </a:stretch>
        </p:blipFill>
        <p:spPr>
          <a:xfrm>
            <a:off x="9755980" y="104775"/>
            <a:ext cx="1812132" cy="1802607"/>
          </a:xfrm>
          <a:prstGeom prst="rect">
            <a:avLst/>
          </a:prstGeom>
        </p:spPr>
      </p:pic>
      <p:pic>
        <p:nvPicPr>
          <p:cNvPr id="6" name="Picture 5" descr="A close-up of a sign&#10;&#10;Description automatically generated">
            <a:extLst>
              <a:ext uri="{FF2B5EF4-FFF2-40B4-BE49-F238E27FC236}">
                <a16:creationId xmlns:a16="http://schemas.microsoft.com/office/drawing/2014/main" id="{D477F8E6-209E-B075-AA50-07C5A4CB9CAF}"/>
              </a:ext>
            </a:extLst>
          </p:cNvPr>
          <p:cNvPicPr>
            <a:picLocks noChangeAspect="1"/>
          </p:cNvPicPr>
          <p:nvPr/>
        </p:nvPicPr>
        <p:blipFill>
          <a:blip r:embed="rId5"/>
          <a:stretch>
            <a:fillRect/>
          </a:stretch>
        </p:blipFill>
        <p:spPr>
          <a:xfrm>
            <a:off x="1131093" y="2131218"/>
            <a:ext cx="1095375" cy="1095375"/>
          </a:xfrm>
          <a:prstGeom prst="rect">
            <a:avLst/>
          </a:prstGeom>
        </p:spPr>
      </p:pic>
      <p:pic>
        <p:nvPicPr>
          <p:cNvPr id="8" name="Picture 7" descr="A blue and orange symbol of a person holding a tablet&#10;&#10;Description automatically generated">
            <a:extLst>
              <a:ext uri="{FF2B5EF4-FFF2-40B4-BE49-F238E27FC236}">
                <a16:creationId xmlns:a16="http://schemas.microsoft.com/office/drawing/2014/main" id="{DE02E952-3071-F6DE-285E-54E4253C2C42}"/>
              </a:ext>
            </a:extLst>
          </p:cNvPr>
          <p:cNvPicPr>
            <a:picLocks noChangeAspect="1"/>
          </p:cNvPicPr>
          <p:nvPr/>
        </p:nvPicPr>
        <p:blipFill>
          <a:blip r:embed="rId6"/>
          <a:stretch>
            <a:fillRect/>
          </a:stretch>
        </p:blipFill>
        <p:spPr>
          <a:xfrm>
            <a:off x="2500312" y="2109787"/>
            <a:ext cx="1095375" cy="1114425"/>
          </a:xfrm>
          <a:prstGeom prst="rect">
            <a:avLst/>
          </a:prstGeom>
        </p:spPr>
      </p:pic>
      <p:sp>
        <p:nvSpPr>
          <p:cNvPr id="13" name="Slide Number Placeholder 2">
            <a:extLst>
              <a:ext uri="{FF2B5EF4-FFF2-40B4-BE49-F238E27FC236}">
                <a16:creationId xmlns:a16="http://schemas.microsoft.com/office/drawing/2014/main" id="{C0EA3E72-B8C0-F726-078E-DDBE80154C24}"/>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15</a:t>
            </a:fld>
            <a:endParaRPr lang="en-GB"/>
          </a:p>
        </p:txBody>
      </p:sp>
    </p:spTree>
    <p:extLst>
      <p:ext uri="{BB962C8B-B14F-4D97-AF65-F5344CB8AC3E}">
        <p14:creationId xmlns:p14="http://schemas.microsoft.com/office/powerpoint/2010/main" val="3736576681"/>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Operational handbook</a:t>
            </a:r>
          </a:p>
        </p:txBody>
      </p:sp>
      <p:sp>
        <p:nvSpPr>
          <p:cNvPr id="9" name="Rectangle 8">
            <a:extLst>
              <a:ext uri="{FF2B5EF4-FFF2-40B4-BE49-F238E27FC236}">
                <a16:creationId xmlns:a16="http://schemas.microsoft.com/office/drawing/2014/main" id="{5323B68C-4C30-4A7D-945D-FB9A21C7F0C3}"/>
              </a:ext>
            </a:extLst>
          </p:cNvPr>
          <p:cNvSpPr/>
          <p:nvPr/>
        </p:nvSpPr>
        <p:spPr>
          <a:xfrm>
            <a:off x="7381634" y="5752365"/>
            <a:ext cx="3324466" cy="707886"/>
          </a:xfrm>
          <a:prstGeom prst="rect">
            <a:avLst/>
          </a:prstGeom>
        </p:spPr>
        <p:txBody>
          <a:bodyPr wrap="square">
            <a:spAutoFit/>
          </a:bodyPr>
          <a:lstStyle/>
          <a:p>
            <a:r>
              <a:rPr lang="en-US" sz="2000" b="0">
                <a:latin typeface="Source Sans Pro" panose="020B0503030403020204" pitchFamily="34" charset="0"/>
                <a:ea typeface="Source Sans Pro" panose="020B0503030403020204" pitchFamily="34" charset="0"/>
                <a:cs typeface="Courier New" panose="02070309020205020404" pitchFamily="49" charset="0"/>
              </a:rPr>
              <a:t>https://extranet.who.int/tbknowledge/en/node/1275</a:t>
            </a:r>
          </a:p>
        </p:txBody>
      </p:sp>
      <p:sp>
        <p:nvSpPr>
          <p:cNvPr id="10" name="Rectangle 9">
            <a:extLst>
              <a:ext uri="{FF2B5EF4-FFF2-40B4-BE49-F238E27FC236}">
                <a16:creationId xmlns:a16="http://schemas.microsoft.com/office/drawing/2014/main" id="{4E3354A7-F786-4718-AE98-86E264011A34}"/>
              </a:ext>
            </a:extLst>
          </p:cNvPr>
          <p:cNvSpPr/>
          <p:nvPr/>
        </p:nvSpPr>
        <p:spPr>
          <a:xfrm>
            <a:off x="318233" y="974388"/>
            <a:ext cx="6797569" cy="4316566"/>
          </a:xfrm>
          <a:prstGeom prst="rect">
            <a:avLst/>
          </a:prstGeom>
        </p:spPr>
        <p:txBody>
          <a:bodyPr wrap="square" lIns="91440" tIns="45720" rIns="91440" bIns="45720" anchor="t">
            <a:spAutoFit/>
          </a:bodyPr>
          <a:lstStyle/>
          <a:p>
            <a:r>
              <a:rPr lang="en-US" sz="2200" b="0">
                <a:solidFill>
                  <a:schemeClr val="tx1"/>
                </a:solidFill>
                <a:latin typeface="Source Sans Pro"/>
                <a:ea typeface="Source Sans Pro"/>
                <a:cs typeface="Calibri"/>
              </a:rPr>
              <a:t>The handbook provides </a:t>
            </a:r>
            <a:endParaRPr lang="en-US">
              <a:solidFill>
                <a:schemeClr val="tx1"/>
              </a:solidFill>
              <a:latin typeface="Source Sans Pro"/>
              <a:ea typeface="Source Sans Pro"/>
              <a:cs typeface="Calibri"/>
            </a:endParaRPr>
          </a:p>
          <a:p>
            <a:pPr marL="342900" indent="-342900">
              <a:buFont typeface="Arial"/>
              <a:buChar char="•"/>
            </a:pPr>
            <a:r>
              <a:rPr lang="en-US" sz="2200" b="0">
                <a:solidFill>
                  <a:schemeClr val="tx1"/>
                </a:solidFill>
                <a:latin typeface="Source Sans Pro"/>
                <a:ea typeface="Source Sans Pro"/>
                <a:cs typeface="Calibri"/>
              </a:rPr>
              <a:t>Support on developing context-specific screening approaches</a:t>
            </a:r>
            <a:endParaRPr lang="en-US">
              <a:solidFill>
                <a:schemeClr val="tx1"/>
              </a:solidFill>
              <a:ea typeface="Source Sans Pro"/>
            </a:endParaRPr>
          </a:p>
          <a:p>
            <a:pPr marL="342900" indent="-342900">
              <a:buFont typeface="Arial"/>
              <a:buChar char="•"/>
            </a:pPr>
            <a:r>
              <a:rPr lang="en-US" sz="2200" b="0">
                <a:solidFill>
                  <a:schemeClr val="tx1"/>
                </a:solidFill>
                <a:latin typeface="Source Sans Pro"/>
                <a:ea typeface="Source Sans Pro"/>
                <a:cs typeface="Calibri"/>
              </a:rPr>
              <a:t>A sound basis for national guidelines based on TB epidemiology in different risk groups and the health care system in the country</a:t>
            </a:r>
            <a:endParaRPr lang="en-US">
              <a:solidFill>
                <a:schemeClr val="tx1"/>
              </a:solidFill>
            </a:endParaRPr>
          </a:p>
          <a:p>
            <a:endParaRPr lang="en-US" sz="1050" b="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r>
              <a:rPr lang="en-US" sz="2200" b="0">
                <a:solidFill>
                  <a:schemeClr val="tx1"/>
                </a:solidFill>
                <a:latin typeface="Source Sans Pro"/>
                <a:ea typeface="Source Sans Pro"/>
                <a:cs typeface="Calibri"/>
              </a:rPr>
              <a:t>Target audience: </a:t>
            </a:r>
            <a:endParaRPr lang="en-GB" sz="2200" b="0" kern="0">
              <a:solidFill>
                <a:schemeClr val="tx1"/>
              </a:solidFill>
              <a:latin typeface="Source Sans Pro"/>
              <a:ea typeface="Source Sans Pro"/>
              <a:cs typeface="Calibri"/>
            </a:endParaRPr>
          </a:p>
          <a:p>
            <a:pPr marL="342900" indent="-342900">
              <a:buFont typeface="Arial"/>
              <a:buChar char="•"/>
            </a:pPr>
            <a:r>
              <a:rPr lang="en-US" sz="2200" b="0">
                <a:solidFill>
                  <a:schemeClr val="tx1"/>
                </a:solidFill>
                <a:latin typeface="Source Sans Pro"/>
                <a:ea typeface="Source Sans Pro"/>
                <a:cs typeface="Calibri"/>
              </a:rPr>
              <a:t>Staff in national TB </a:t>
            </a:r>
            <a:r>
              <a:rPr lang="en-US" sz="2200" b="0" err="1">
                <a:solidFill>
                  <a:schemeClr val="tx1"/>
                </a:solidFill>
                <a:latin typeface="Source Sans Pro"/>
                <a:ea typeface="Source Sans Pro"/>
                <a:cs typeface="Calibri"/>
              </a:rPr>
              <a:t>programmes</a:t>
            </a:r>
            <a:r>
              <a:rPr lang="en-US" sz="2200" b="0">
                <a:solidFill>
                  <a:schemeClr val="tx1"/>
                </a:solidFill>
                <a:latin typeface="Source Sans Pro"/>
                <a:ea typeface="Source Sans Pro"/>
                <a:cs typeface="Calibri"/>
              </a:rPr>
              <a:t> and national HIV/AIDS </a:t>
            </a:r>
            <a:r>
              <a:rPr lang="en-US" sz="2200" b="0" err="1">
                <a:solidFill>
                  <a:schemeClr val="tx1"/>
                </a:solidFill>
                <a:latin typeface="Source Sans Pro"/>
                <a:ea typeface="Source Sans Pro"/>
                <a:cs typeface="Calibri"/>
              </a:rPr>
              <a:t>programmes</a:t>
            </a:r>
            <a:endParaRPr lang="en-GB" sz="2200" b="0" kern="0" err="1">
              <a:solidFill>
                <a:schemeClr val="tx1"/>
              </a:solidFill>
              <a:latin typeface="Source Sans Pro"/>
              <a:ea typeface="Source Sans Pro"/>
              <a:cs typeface="Calibri"/>
            </a:endParaRPr>
          </a:p>
          <a:p>
            <a:pPr marL="342900" indent="-342900">
              <a:buFont typeface="Arial"/>
              <a:buChar char="•"/>
            </a:pPr>
            <a:r>
              <a:rPr lang="en-US" sz="2200" b="0">
                <a:solidFill>
                  <a:schemeClr val="tx1"/>
                </a:solidFill>
                <a:latin typeface="Source Sans Pro"/>
                <a:ea typeface="Source Sans Pro"/>
                <a:cs typeface="Calibri"/>
              </a:rPr>
              <a:t>Other health </a:t>
            </a:r>
            <a:r>
              <a:rPr lang="en-US" sz="2200" b="0" err="1">
                <a:solidFill>
                  <a:schemeClr val="tx1"/>
                </a:solidFill>
                <a:latin typeface="Source Sans Pro"/>
                <a:ea typeface="Source Sans Pro"/>
                <a:cs typeface="Calibri"/>
              </a:rPr>
              <a:t>programmes</a:t>
            </a:r>
            <a:r>
              <a:rPr lang="en-US" sz="2200" b="0">
                <a:solidFill>
                  <a:schemeClr val="tx1"/>
                </a:solidFill>
                <a:latin typeface="Source Sans Pro"/>
                <a:ea typeface="Source Sans Pro"/>
                <a:cs typeface="Calibri"/>
              </a:rPr>
              <a:t> involved in screening in public and private sectors</a:t>
            </a:r>
            <a:endParaRPr lang="en-GB" sz="2200" b="0" kern="0">
              <a:solidFill>
                <a:schemeClr val="tx1"/>
              </a:solidFill>
              <a:latin typeface="Source Sans Pro"/>
              <a:ea typeface="Source Sans Pro"/>
              <a:cs typeface="Calibri"/>
            </a:endParaRPr>
          </a:p>
          <a:p>
            <a:pPr marL="342900" indent="-342900">
              <a:buFont typeface="Arial"/>
              <a:buChar char="•"/>
            </a:pPr>
            <a:r>
              <a:rPr lang="en-US" sz="2200" b="0">
                <a:solidFill>
                  <a:schemeClr val="tx1"/>
                </a:solidFill>
                <a:latin typeface="Source Sans Pro"/>
                <a:ea typeface="Source Sans Pro"/>
                <a:cs typeface="Calibri"/>
              </a:rPr>
              <a:t>Communities and implementing partners</a:t>
            </a:r>
            <a:endParaRPr lang="en-GB" sz="2200" b="0" kern="0">
              <a:solidFill>
                <a:schemeClr val="tx1"/>
              </a:solidFill>
              <a:latin typeface="Source Sans Pro"/>
              <a:ea typeface="Source Sans Pro"/>
              <a:cs typeface="Calibri"/>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a:t>Module 2: Systematic screening for TB disease</a:t>
            </a:r>
            <a:endParaRPr lang="en-GB"/>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16</a:t>
            </a:fld>
            <a:endParaRPr lang="en-GB"/>
          </a:p>
        </p:txBody>
      </p:sp>
      <p:pic>
        <p:nvPicPr>
          <p:cNvPr id="2050" name="Picture 2" descr="screening 7">
            <a:extLst>
              <a:ext uri="{FF2B5EF4-FFF2-40B4-BE49-F238E27FC236}">
                <a16:creationId xmlns:a16="http://schemas.microsoft.com/office/drawing/2014/main" id="{F3779E31-6982-14DB-8DAE-A090B7F3D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972" y="1436559"/>
            <a:ext cx="2815178" cy="3980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AA58B29-39BA-A885-E4E4-CE772480DAB7}"/>
              </a:ext>
            </a:extLst>
          </p:cNvPr>
          <p:cNvPicPr>
            <a:picLocks noChangeAspect="1"/>
          </p:cNvPicPr>
          <p:nvPr/>
        </p:nvPicPr>
        <p:blipFill>
          <a:blip r:embed="rId4"/>
          <a:stretch>
            <a:fillRect/>
          </a:stretch>
        </p:blipFill>
        <p:spPr>
          <a:xfrm>
            <a:off x="10623982" y="0"/>
            <a:ext cx="1436559" cy="1436559"/>
          </a:xfrm>
          <a:prstGeom prst="rect">
            <a:avLst/>
          </a:prstGeom>
        </p:spPr>
      </p:pic>
    </p:spTree>
    <p:extLst>
      <p:ext uri="{BB962C8B-B14F-4D97-AF65-F5344CB8AC3E}">
        <p14:creationId xmlns:p14="http://schemas.microsoft.com/office/powerpoint/2010/main" val="1425587822"/>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79BFC3-3785-4EF3-87FB-5AA75D34E96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B9347CEB-C1C9-45B3-90E8-5829D6BDE3AC}"/>
              </a:ext>
            </a:extLst>
          </p:cNvPr>
          <p:cNvSpPr>
            <a:spLocks noGrp="1"/>
          </p:cNvSpPr>
          <p:nvPr>
            <p:ph type="sldNum" sz="quarter" idx="12"/>
          </p:nvPr>
        </p:nvSpPr>
        <p:spPr/>
        <p:txBody>
          <a:bodyPr/>
          <a:lstStyle/>
          <a:p>
            <a:fld id="{92E002D6-D190-45E2-A289-FEFF1EC166F2}" type="slidenum">
              <a:rPr lang="en-GB" smtClean="0"/>
              <a:pPr/>
              <a:t>17</a:t>
            </a:fld>
            <a:endParaRPr lang="en-GB"/>
          </a:p>
        </p:txBody>
      </p:sp>
      <p:sp>
        <p:nvSpPr>
          <p:cNvPr id="4" name="Title 20">
            <a:extLst>
              <a:ext uri="{FF2B5EF4-FFF2-40B4-BE49-F238E27FC236}">
                <a16:creationId xmlns:a16="http://schemas.microsoft.com/office/drawing/2014/main" id="{D65F7514-19D6-45C5-98F7-7961B78F4EA6}"/>
              </a:ext>
            </a:extLst>
          </p:cNvPr>
          <p:cNvSpPr txBox="1">
            <a:spLocks/>
          </p:cNvSpPr>
          <p:nvPr/>
        </p:nvSpPr>
        <p:spPr>
          <a:xfrm>
            <a:off x="288286" y="101869"/>
            <a:ext cx="8921347"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Operational handbook</a:t>
            </a:r>
            <a:endParaRPr lang="en-US" sz="3200" b="1" i="0" u="none" strike="noStrike" kern="0" cap="none" spc="0" normalizeH="0" baseline="0" noProof="0">
              <a:ln>
                <a:noFill/>
              </a:ln>
              <a:solidFill>
                <a:srgbClr val="FFFFFF"/>
              </a:solidFill>
              <a:effectLst/>
              <a:uLnTx/>
              <a:uFillTx/>
              <a:latin typeface="Source Sans Pro"/>
              <a:ea typeface="Source Sans Pro"/>
              <a:cs typeface="Calibri"/>
            </a:endParaRPr>
          </a:p>
        </p:txBody>
      </p:sp>
      <p:grpSp>
        <p:nvGrpSpPr>
          <p:cNvPr id="5" name="Group 4">
            <a:extLst>
              <a:ext uri="{FF2B5EF4-FFF2-40B4-BE49-F238E27FC236}">
                <a16:creationId xmlns:a16="http://schemas.microsoft.com/office/drawing/2014/main" id="{4AAF00E7-CABB-403E-908C-51BE74E8AC79}"/>
              </a:ext>
            </a:extLst>
          </p:cNvPr>
          <p:cNvGrpSpPr/>
          <p:nvPr/>
        </p:nvGrpSpPr>
        <p:grpSpPr>
          <a:xfrm>
            <a:off x="164037" y="1495906"/>
            <a:ext cx="11203015" cy="4871615"/>
            <a:chOff x="162903" y="886249"/>
            <a:chExt cx="11597549" cy="5513532"/>
          </a:xfrm>
        </p:grpSpPr>
        <p:pic>
          <p:nvPicPr>
            <p:cNvPr id="6" name="Picture 5">
              <a:extLst>
                <a:ext uri="{FF2B5EF4-FFF2-40B4-BE49-F238E27FC236}">
                  <a16:creationId xmlns:a16="http://schemas.microsoft.com/office/drawing/2014/main" id="{6FF510D6-2293-45C6-B65A-556817A9A3BC}"/>
                </a:ext>
              </a:extLst>
            </p:cNvPr>
            <p:cNvPicPr>
              <a:picLocks noChangeAspect="1"/>
            </p:cNvPicPr>
            <p:nvPr/>
          </p:nvPicPr>
          <p:blipFill>
            <a:blip r:embed="rId3"/>
            <a:stretch>
              <a:fillRect/>
            </a:stretch>
          </p:blipFill>
          <p:spPr>
            <a:xfrm>
              <a:off x="4285530" y="995208"/>
              <a:ext cx="2504500" cy="1629151"/>
            </a:xfrm>
            <a:prstGeom prst="rect">
              <a:avLst/>
            </a:prstGeom>
          </p:spPr>
        </p:pic>
        <p:pic>
          <p:nvPicPr>
            <p:cNvPr id="7" name="Picture 6">
              <a:extLst>
                <a:ext uri="{FF2B5EF4-FFF2-40B4-BE49-F238E27FC236}">
                  <a16:creationId xmlns:a16="http://schemas.microsoft.com/office/drawing/2014/main" id="{CBC95A77-8C59-4084-9AEF-8D213C4A1691}"/>
                </a:ext>
              </a:extLst>
            </p:cNvPr>
            <p:cNvPicPr>
              <a:picLocks noChangeAspect="1"/>
            </p:cNvPicPr>
            <p:nvPr/>
          </p:nvPicPr>
          <p:blipFill>
            <a:blip r:embed="rId4"/>
            <a:stretch>
              <a:fillRect/>
            </a:stretch>
          </p:blipFill>
          <p:spPr>
            <a:xfrm>
              <a:off x="6529804" y="1335549"/>
              <a:ext cx="1888334" cy="1826624"/>
            </a:xfrm>
            <a:prstGeom prst="rect">
              <a:avLst/>
            </a:prstGeom>
          </p:spPr>
        </p:pic>
        <p:pic>
          <p:nvPicPr>
            <p:cNvPr id="8" name="Picture 7">
              <a:extLst>
                <a:ext uri="{FF2B5EF4-FFF2-40B4-BE49-F238E27FC236}">
                  <a16:creationId xmlns:a16="http://schemas.microsoft.com/office/drawing/2014/main" id="{504195C4-18B4-41BC-B984-0C5F0DCFE4CA}"/>
                </a:ext>
              </a:extLst>
            </p:cNvPr>
            <p:cNvPicPr>
              <a:picLocks noChangeAspect="1"/>
            </p:cNvPicPr>
            <p:nvPr/>
          </p:nvPicPr>
          <p:blipFill>
            <a:blip r:embed="rId5"/>
            <a:stretch>
              <a:fillRect/>
            </a:stretch>
          </p:blipFill>
          <p:spPr>
            <a:xfrm rot="159535">
              <a:off x="7006201" y="2859755"/>
              <a:ext cx="1382310" cy="2122832"/>
            </a:xfrm>
            <a:prstGeom prst="rect">
              <a:avLst/>
            </a:prstGeom>
          </p:spPr>
        </p:pic>
        <p:pic>
          <p:nvPicPr>
            <p:cNvPr id="9" name="Picture 8">
              <a:extLst>
                <a:ext uri="{FF2B5EF4-FFF2-40B4-BE49-F238E27FC236}">
                  <a16:creationId xmlns:a16="http://schemas.microsoft.com/office/drawing/2014/main" id="{E4DA2BB7-4932-446D-BE06-B8F38CE9D7CA}"/>
                </a:ext>
              </a:extLst>
            </p:cNvPr>
            <p:cNvPicPr>
              <a:picLocks noChangeAspect="1"/>
            </p:cNvPicPr>
            <p:nvPr/>
          </p:nvPicPr>
          <p:blipFill>
            <a:blip r:embed="rId6"/>
            <a:stretch>
              <a:fillRect/>
            </a:stretch>
          </p:blipFill>
          <p:spPr>
            <a:xfrm>
              <a:off x="5438122" y="4542915"/>
              <a:ext cx="2406700" cy="1579782"/>
            </a:xfrm>
            <a:prstGeom prst="rect">
              <a:avLst/>
            </a:prstGeom>
          </p:spPr>
        </p:pic>
        <p:sp>
          <p:nvSpPr>
            <p:cNvPr id="10" name="TextBox 9">
              <a:extLst>
                <a:ext uri="{FF2B5EF4-FFF2-40B4-BE49-F238E27FC236}">
                  <a16:creationId xmlns:a16="http://schemas.microsoft.com/office/drawing/2014/main" id="{D5ED358F-D92C-4B7A-9CC9-5E6942862CD8}"/>
                </a:ext>
              </a:extLst>
            </p:cNvPr>
            <p:cNvSpPr txBox="1"/>
            <p:nvPr/>
          </p:nvSpPr>
          <p:spPr>
            <a:xfrm>
              <a:off x="5271704" y="1534296"/>
              <a:ext cx="702666" cy="707886"/>
            </a:xfrm>
            <a:prstGeom prst="rect">
              <a:avLst/>
            </a:prstGeom>
            <a:noFill/>
          </p:spPr>
          <p:txBody>
            <a:bodyPr wrap="square">
              <a:spAutoFit/>
            </a:bodyPr>
            <a:lstStyle/>
            <a:p>
              <a:pPr algn="ctr"/>
              <a:r>
                <a:rPr lang="en-US" sz="4000" b="1">
                  <a:solidFill>
                    <a:schemeClr val="bg1"/>
                  </a:solidFill>
                  <a:latin typeface="Atkinson Hyperlegible" pitchFamily="2" charset="0"/>
                </a:rPr>
                <a:t>1</a:t>
              </a:r>
              <a:endParaRPr lang="en-HU" sz="4000" b="1">
                <a:solidFill>
                  <a:schemeClr val="bg1"/>
                </a:solidFill>
                <a:latin typeface="Atkinson Hyperlegible" pitchFamily="2" charset="0"/>
              </a:endParaRPr>
            </a:p>
          </p:txBody>
        </p:sp>
        <p:sp>
          <p:nvSpPr>
            <p:cNvPr id="11" name="TextBox 10">
              <a:extLst>
                <a:ext uri="{FF2B5EF4-FFF2-40B4-BE49-F238E27FC236}">
                  <a16:creationId xmlns:a16="http://schemas.microsoft.com/office/drawing/2014/main" id="{E4BC585F-A5C6-4B6B-8325-5885A312882A}"/>
                </a:ext>
              </a:extLst>
            </p:cNvPr>
            <p:cNvSpPr txBox="1"/>
            <p:nvPr/>
          </p:nvSpPr>
          <p:spPr>
            <a:xfrm>
              <a:off x="7139064" y="1997601"/>
              <a:ext cx="702666" cy="707886"/>
            </a:xfrm>
            <a:prstGeom prst="rect">
              <a:avLst/>
            </a:prstGeom>
            <a:noFill/>
          </p:spPr>
          <p:txBody>
            <a:bodyPr wrap="square">
              <a:spAutoFit/>
            </a:bodyPr>
            <a:lstStyle/>
            <a:p>
              <a:pPr algn="ctr"/>
              <a:r>
                <a:rPr lang="en-US" sz="4000" b="1">
                  <a:solidFill>
                    <a:schemeClr val="bg1"/>
                  </a:solidFill>
                  <a:latin typeface="Atkinson Hyperlegible" pitchFamily="2" charset="0"/>
                </a:rPr>
                <a:t>2</a:t>
              </a:r>
              <a:endParaRPr lang="en-HU" sz="4000" b="1">
                <a:solidFill>
                  <a:schemeClr val="bg1"/>
                </a:solidFill>
                <a:latin typeface="Atkinson Hyperlegible" pitchFamily="2" charset="0"/>
              </a:endParaRPr>
            </a:p>
          </p:txBody>
        </p:sp>
        <p:sp>
          <p:nvSpPr>
            <p:cNvPr id="12" name="TextBox 11">
              <a:extLst>
                <a:ext uri="{FF2B5EF4-FFF2-40B4-BE49-F238E27FC236}">
                  <a16:creationId xmlns:a16="http://schemas.microsoft.com/office/drawing/2014/main" id="{E5002EA9-B327-4C76-B497-3613A23D79AB}"/>
                </a:ext>
              </a:extLst>
            </p:cNvPr>
            <p:cNvSpPr txBox="1"/>
            <p:nvPr/>
          </p:nvSpPr>
          <p:spPr>
            <a:xfrm>
              <a:off x="7541737" y="3695828"/>
              <a:ext cx="647525" cy="707886"/>
            </a:xfrm>
            <a:prstGeom prst="rect">
              <a:avLst/>
            </a:prstGeom>
            <a:noFill/>
          </p:spPr>
          <p:txBody>
            <a:bodyPr wrap="square">
              <a:spAutoFit/>
            </a:bodyPr>
            <a:lstStyle/>
            <a:p>
              <a:pPr algn="ctr"/>
              <a:r>
                <a:rPr lang="en-US" sz="4000" b="1">
                  <a:solidFill>
                    <a:schemeClr val="bg1"/>
                  </a:solidFill>
                  <a:latin typeface="Atkinson Hyperlegible" pitchFamily="2" charset="0"/>
                </a:rPr>
                <a:t>3</a:t>
              </a:r>
              <a:endParaRPr lang="en-HU" sz="4000" b="1">
                <a:solidFill>
                  <a:schemeClr val="bg1"/>
                </a:solidFill>
                <a:latin typeface="Atkinson Hyperlegible" pitchFamily="2" charset="0"/>
              </a:endParaRPr>
            </a:p>
          </p:txBody>
        </p:sp>
        <p:sp>
          <p:nvSpPr>
            <p:cNvPr id="13" name="TextBox 12">
              <a:extLst>
                <a:ext uri="{FF2B5EF4-FFF2-40B4-BE49-F238E27FC236}">
                  <a16:creationId xmlns:a16="http://schemas.microsoft.com/office/drawing/2014/main" id="{95A25414-9688-4E56-A789-D8CCBF123BF0}"/>
                </a:ext>
              </a:extLst>
            </p:cNvPr>
            <p:cNvSpPr txBox="1"/>
            <p:nvPr/>
          </p:nvSpPr>
          <p:spPr>
            <a:xfrm>
              <a:off x="6214187" y="4978863"/>
              <a:ext cx="647525" cy="707886"/>
            </a:xfrm>
            <a:prstGeom prst="rect">
              <a:avLst/>
            </a:prstGeom>
            <a:noFill/>
          </p:spPr>
          <p:txBody>
            <a:bodyPr wrap="square">
              <a:spAutoFit/>
            </a:bodyPr>
            <a:lstStyle/>
            <a:p>
              <a:pPr algn="ctr"/>
              <a:r>
                <a:rPr lang="en-US" sz="4000" b="1">
                  <a:solidFill>
                    <a:schemeClr val="bg1"/>
                  </a:solidFill>
                  <a:latin typeface="Atkinson Hyperlegible" pitchFamily="2" charset="0"/>
                </a:rPr>
                <a:t>4</a:t>
              </a:r>
              <a:endParaRPr lang="en-HU" sz="4000" b="1">
                <a:solidFill>
                  <a:schemeClr val="bg1"/>
                </a:solidFill>
                <a:latin typeface="Atkinson Hyperlegible" pitchFamily="2" charset="0"/>
              </a:endParaRPr>
            </a:p>
          </p:txBody>
        </p:sp>
        <p:pic>
          <p:nvPicPr>
            <p:cNvPr id="14" name="Picture 13">
              <a:extLst>
                <a:ext uri="{FF2B5EF4-FFF2-40B4-BE49-F238E27FC236}">
                  <a16:creationId xmlns:a16="http://schemas.microsoft.com/office/drawing/2014/main" id="{B47180CD-4244-477A-8CBF-A3B3325DD0A6}"/>
                </a:ext>
              </a:extLst>
            </p:cNvPr>
            <p:cNvPicPr>
              <a:picLocks noChangeAspect="1"/>
            </p:cNvPicPr>
            <p:nvPr/>
          </p:nvPicPr>
          <p:blipFill>
            <a:blip r:embed="rId7"/>
            <a:stretch>
              <a:fillRect/>
            </a:stretch>
          </p:blipFill>
          <p:spPr>
            <a:xfrm>
              <a:off x="3796118" y="3935110"/>
              <a:ext cx="1875992" cy="1875992"/>
            </a:xfrm>
            <a:prstGeom prst="rect">
              <a:avLst/>
            </a:prstGeom>
          </p:spPr>
        </p:pic>
        <p:pic>
          <p:nvPicPr>
            <p:cNvPr id="15" name="Picture 14">
              <a:extLst>
                <a:ext uri="{FF2B5EF4-FFF2-40B4-BE49-F238E27FC236}">
                  <a16:creationId xmlns:a16="http://schemas.microsoft.com/office/drawing/2014/main" id="{6979E9AF-D418-47B3-8FB6-EAC0E1B45728}"/>
                </a:ext>
              </a:extLst>
            </p:cNvPr>
            <p:cNvPicPr>
              <a:picLocks noChangeAspect="1"/>
            </p:cNvPicPr>
            <p:nvPr/>
          </p:nvPicPr>
          <p:blipFill>
            <a:blip r:embed="rId8"/>
            <a:stretch>
              <a:fillRect/>
            </a:stretch>
          </p:blipFill>
          <p:spPr>
            <a:xfrm>
              <a:off x="3737005" y="2175640"/>
              <a:ext cx="1486628" cy="2110490"/>
            </a:xfrm>
            <a:prstGeom prst="rect">
              <a:avLst/>
            </a:prstGeom>
          </p:spPr>
        </p:pic>
        <p:sp>
          <p:nvSpPr>
            <p:cNvPr id="16" name="TextBox 15">
              <a:extLst>
                <a:ext uri="{FF2B5EF4-FFF2-40B4-BE49-F238E27FC236}">
                  <a16:creationId xmlns:a16="http://schemas.microsoft.com/office/drawing/2014/main" id="{D80BEAF9-755B-4384-B523-2EF470760FE5}"/>
                </a:ext>
              </a:extLst>
            </p:cNvPr>
            <p:cNvSpPr txBox="1"/>
            <p:nvPr/>
          </p:nvSpPr>
          <p:spPr>
            <a:xfrm>
              <a:off x="4443992" y="4519163"/>
              <a:ext cx="702666" cy="707886"/>
            </a:xfrm>
            <a:prstGeom prst="rect">
              <a:avLst/>
            </a:prstGeom>
            <a:noFill/>
          </p:spPr>
          <p:txBody>
            <a:bodyPr wrap="square">
              <a:spAutoFit/>
            </a:bodyPr>
            <a:lstStyle/>
            <a:p>
              <a:pPr algn="ctr"/>
              <a:r>
                <a:rPr lang="en-US" sz="4000" b="1">
                  <a:solidFill>
                    <a:schemeClr val="bg1"/>
                  </a:solidFill>
                  <a:latin typeface="Atkinson Hyperlegible" pitchFamily="2" charset="0"/>
                </a:rPr>
                <a:t>5</a:t>
              </a:r>
              <a:endParaRPr lang="en-HU" sz="4000" b="1">
                <a:solidFill>
                  <a:schemeClr val="bg1"/>
                </a:solidFill>
                <a:latin typeface="Atkinson Hyperlegible" pitchFamily="2" charset="0"/>
              </a:endParaRPr>
            </a:p>
          </p:txBody>
        </p:sp>
        <p:sp>
          <p:nvSpPr>
            <p:cNvPr id="17" name="TextBox 16">
              <a:extLst>
                <a:ext uri="{FF2B5EF4-FFF2-40B4-BE49-F238E27FC236}">
                  <a16:creationId xmlns:a16="http://schemas.microsoft.com/office/drawing/2014/main" id="{A17EEB53-16FD-4035-A3B0-F2D829F98378}"/>
                </a:ext>
              </a:extLst>
            </p:cNvPr>
            <p:cNvSpPr txBox="1"/>
            <p:nvPr/>
          </p:nvSpPr>
          <p:spPr>
            <a:xfrm>
              <a:off x="3994650" y="2776199"/>
              <a:ext cx="702666" cy="707886"/>
            </a:xfrm>
            <a:prstGeom prst="rect">
              <a:avLst/>
            </a:prstGeom>
            <a:noFill/>
          </p:spPr>
          <p:txBody>
            <a:bodyPr wrap="square">
              <a:spAutoFit/>
            </a:bodyPr>
            <a:lstStyle/>
            <a:p>
              <a:pPr algn="ctr"/>
              <a:r>
                <a:rPr lang="en-US" sz="4000" b="1">
                  <a:solidFill>
                    <a:schemeClr val="bg1"/>
                  </a:solidFill>
                  <a:latin typeface="Atkinson Hyperlegible" pitchFamily="2" charset="0"/>
                </a:rPr>
                <a:t>6</a:t>
              </a:r>
              <a:endParaRPr lang="en-HU" sz="4000" b="1">
                <a:solidFill>
                  <a:schemeClr val="bg1"/>
                </a:solidFill>
                <a:latin typeface="Atkinson Hyperlegible" pitchFamily="2" charset="0"/>
              </a:endParaRPr>
            </a:p>
          </p:txBody>
        </p:sp>
        <p:sp>
          <p:nvSpPr>
            <p:cNvPr id="18" name="Rounded Rectangle 1">
              <a:extLst>
                <a:ext uri="{FF2B5EF4-FFF2-40B4-BE49-F238E27FC236}">
                  <a16:creationId xmlns:a16="http://schemas.microsoft.com/office/drawing/2014/main" id="{909ED97E-2621-41CF-AC67-3D18FADF97BD}"/>
                </a:ext>
              </a:extLst>
            </p:cNvPr>
            <p:cNvSpPr/>
            <p:nvPr/>
          </p:nvSpPr>
          <p:spPr>
            <a:xfrm>
              <a:off x="1112926" y="1069221"/>
              <a:ext cx="3809746" cy="510778"/>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a:solidFill>
                    <a:srgbClr val="0C2C69"/>
                  </a:solidFill>
                  <a:latin typeface="Atkinson Hyperlegible" pitchFamily="2" charset="0"/>
                </a:rPr>
                <a:t>Assessing the situation</a:t>
              </a:r>
              <a:endParaRPr lang="en-HU" sz="2400">
                <a:solidFill>
                  <a:srgbClr val="0C2C69"/>
                </a:solidFill>
              </a:endParaRPr>
            </a:p>
          </p:txBody>
        </p:sp>
        <p:sp>
          <p:nvSpPr>
            <p:cNvPr id="19" name="Rounded Rectangle 1">
              <a:extLst>
                <a:ext uri="{FF2B5EF4-FFF2-40B4-BE49-F238E27FC236}">
                  <a16:creationId xmlns:a16="http://schemas.microsoft.com/office/drawing/2014/main" id="{1C697124-D7E8-43E8-9DE2-6179317FF134}"/>
                </a:ext>
              </a:extLst>
            </p:cNvPr>
            <p:cNvSpPr/>
            <p:nvPr/>
          </p:nvSpPr>
          <p:spPr>
            <a:xfrm>
              <a:off x="7595483" y="886249"/>
              <a:ext cx="3087386" cy="91940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a:solidFill>
                    <a:srgbClr val="0C2C69"/>
                  </a:solidFill>
                  <a:latin typeface="Atkinson Hyperlegible" pitchFamily="2" charset="0"/>
                </a:rPr>
                <a:t>Setting goals and specific objectives</a:t>
              </a:r>
              <a:endParaRPr lang="en-HU" sz="2400">
                <a:solidFill>
                  <a:srgbClr val="0C2C69"/>
                </a:solidFill>
              </a:endParaRPr>
            </a:p>
          </p:txBody>
        </p:sp>
        <p:sp>
          <p:nvSpPr>
            <p:cNvPr id="20" name="Rounded Rectangle 1">
              <a:extLst>
                <a:ext uri="{FF2B5EF4-FFF2-40B4-BE49-F238E27FC236}">
                  <a16:creationId xmlns:a16="http://schemas.microsoft.com/office/drawing/2014/main" id="{C123F2B7-0749-4099-85EE-392BF2626A35}"/>
                </a:ext>
              </a:extLst>
            </p:cNvPr>
            <p:cNvSpPr/>
            <p:nvPr/>
          </p:nvSpPr>
          <p:spPr>
            <a:xfrm>
              <a:off x="8432805" y="3400898"/>
              <a:ext cx="3327647" cy="1040548"/>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US" sz="2400">
                  <a:solidFill>
                    <a:srgbClr val="0C2C69"/>
                  </a:solidFill>
                  <a:latin typeface="Atkinson Hyperlegible"/>
                </a:rPr>
                <a:t>Identifying and prioritizing risk groups</a:t>
              </a:r>
            </a:p>
          </p:txBody>
        </p:sp>
        <p:sp>
          <p:nvSpPr>
            <p:cNvPr id="21" name="Rounded Rectangle 1">
              <a:extLst>
                <a:ext uri="{FF2B5EF4-FFF2-40B4-BE49-F238E27FC236}">
                  <a16:creationId xmlns:a16="http://schemas.microsoft.com/office/drawing/2014/main" id="{E039881F-BF77-40DB-9087-EBBC3B85FE3B}"/>
                </a:ext>
              </a:extLst>
            </p:cNvPr>
            <p:cNvSpPr/>
            <p:nvPr/>
          </p:nvSpPr>
          <p:spPr>
            <a:xfrm>
              <a:off x="7305502" y="5480380"/>
              <a:ext cx="3631926" cy="91940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a:solidFill>
                    <a:srgbClr val="0C2C69"/>
                  </a:solidFill>
                  <a:latin typeface="Atkinson Hyperlegible" pitchFamily="2" charset="0"/>
                </a:rPr>
                <a:t>Choosing algorithms for prioritized risk groups</a:t>
              </a:r>
              <a:endParaRPr lang="en-HU" sz="2400">
                <a:solidFill>
                  <a:srgbClr val="0C2C69"/>
                </a:solidFill>
              </a:endParaRPr>
            </a:p>
          </p:txBody>
        </p:sp>
        <p:sp>
          <p:nvSpPr>
            <p:cNvPr id="22" name="Rounded Rectangle 1">
              <a:extLst>
                <a:ext uri="{FF2B5EF4-FFF2-40B4-BE49-F238E27FC236}">
                  <a16:creationId xmlns:a16="http://schemas.microsoft.com/office/drawing/2014/main" id="{31A982E3-B348-4BFC-A3E8-BBFBCEF6FBCC}"/>
                </a:ext>
              </a:extLst>
            </p:cNvPr>
            <p:cNvSpPr/>
            <p:nvPr/>
          </p:nvSpPr>
          <p:spPr>
            <a:xfrm>
              <a:off x="1379703" y="5101481"/>
              <a:ext cx="3013008" cy="91940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a:solidFill>
                    <a:srgbClr val="0C2C69"/>
                  </a:solidFill>
                  <a:latin typeface="Atkinson Hyperlegible" pitchFamily="2" charset="0"/>
                </a:rPr>
                <a:t>Planning, budgeting and implementing</a:t>
              </a:r>
              <a:endParaRPr lang="en-HU" sz="2400">
                <a:solidFill>
                  <a:srgbClr val="0C2C69"/>
                </a:solidFill>
              </a:endParaRPr>
            </a:p>
          </p:txBody>
        </p:sp>
        <p:sp>
          <p:nvSpPr>
            <p:cNvPr id="23" name="Rounded Rectangle 1">
              <a:extLst>
                <a:ext uri="{FF2B5EF4-FFF2-40B4-BE49-F238E27FC236}">
                  <a16:creationId xmlns:a16="http://schemas.microsoft.com/office/drawing/2014/main" id="{C6F8503C-0479-4A96-AD00-67A3B0A10CCC}"/>
                </a:ext>
              </a:extLst>
            </p:cNvPr>
            <p:cNvSpPr/>
            <p:nvPr/>
          </p:nvSpPr>
          <p:spPr>
            <a:xfrm>
              <a:off x="162903" y="2498161"/>
              <a:ext cx="3477730" cy="1328023"/>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a:solidFill>
                    <a:srgbClr val="0C2C69"/>
                  </a:solidFill>
                  <a:latin typeface="Atkinson Hyperlegible" pitchFamily="2" charset="0"/>
                </a:rPr>
                <a:t>Monitoring, evaluation, </a:t>
              </a:r>
            </a:p>
            <a:p>
              <a:pPr algn="ctr"/>
              <a:r>
                <a:rPr lang="en-US" sz="2400">
                  <a:solidFill>
                    <a:srgbClr val="0C2C69"/>
                  </a:solidFill>
                  <a:latin typeface="Atkinson Hyperlegible" pitchFamily="2" charset="0"/>
                </a:rPr>
                <a:t>and modifying the programme</a:t>
              </a:r>
              <a:endParaRPr lang="en-HU" sz="2400">
                <a:solidFill>
                  <a:srgbClr val="0C2C69"/>
                </a:solidFill>
              </a:endParaRPr>
            </a:p>
          </p:txBody>
        </p:sp>
      </p:grpSp>
      <p:sp>
        <p:nvSpPr>
          <p:cNvPr id="24" name="TextBox 23">
            <a:extLst>
              <a:ext uri="{FF2B5EF4-FFF2-40B4-BE49-F238E27FC236}">
                <a16:creationId xmlns:a16="http://schemas.microsoft.com/office/drawing/2014/main" id="{86C8B46F-7132-A799-69AF-9CF21E863107}"/>
              </a:ext>
            </a:extLst>
          </p:cNvPr>
          <p:cNvSpPr txBox="1"/>
          <p:nvPr/>
        </p:nvSpPr>
        <p:spPr>
          <a:xfrm>
            <a:off x="277431" y="810163"/>
            <a:ext cx="10048694" cy="430887"/>
          </a:xfrm>
          <a:prstGeom prst="rect">
            <a:avLst/>
          </a:prstGeom>
          <a:noFill/>
        </p:spPr>
        <p:txBody>
          <a:bodyPr wrap="square" lIns="91440" tIns="45720" rIns="91440" bIns="45720" rtlCol="0" anchor="t">
            <a:spAutoFit/>
          </a:bodyPr>
          <a:lstStyle/>
          <a:p>
            <a:r>
              <a:rPr lang="en-US" sz="2200">
                <a:solidFill>
                  <a:srgbClr val="00B050"/>
                </a:solidFill>
              </a:rPr>
              <a:t>How to create, implement, and update a national TB screening strategy?</a:t>
            </a:r>
          </a:p>
        </p:txBody>
      </p:sp>
    </p:spTree>
    <p:extLst>
      <p:ext uri="{BB962C8B-B14F-4D97-AF65-F5344CB8AC3E}">
        <p14:creationId xmlns:p14="http://schemas.microsoft.com/office/powerpoint/2010/main" val="392567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1576F9-6EE8-47EE-92F1-B745B0B80E1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3509ECCC-CB4D-4201-942B-7965B0736D9D}"/>
              </a:ext>
            </a:extLst>
          </p:cNvPr>
          <p:cNvSpPr>
            <a:spLocks noGrp="1"/>
          </p:cNvSpPr>
          <p:nvPr>
            <p:ph type="sldNum" sz="quarter" idx="12"/>
          </p:nvPr>
        </p:nvSpPr>
        <p:spPr/>
        <p:txBody>
          <a:bodyPr/>
          <a:lstStyle/>
          <a:p>
            <a:fld id="{92E002D6-D190-45E2-A289-FEFF1EC166F2}" type="slidenum">
              <a:rPr lang="en-GB" smtClean="0"/>
              <a:pPr/>
              <a:t>18</a:t>
            </a:fld>
            <a:endParaRPr lang="en-GB"/>
          </a:p>
        </p:txBody>
      </p:sp>
      <p:sp>
        <p:nvSpPr>
          <p:cNvPr id="4" name="Title 20">
            <a:extLst>
              <a:ext uri="{FF2B5EF4-FFF2-40B4-BE49-F238E27FC236}">
                <a16:creationId xmlns:a16="http://schemas.microsoft.com/office/drawing/2014/main" id="{C7413F36-0D29-4E1A-B710-B547BC4018C8}"/>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Operational handbook</a:t>
            </a:r>
            <a:endParaRPr lang="en-US" sz="3200" b="1" i="0" u="none" strike="noStrike" kern="0" cap="none" spc="0" normalizeH="0" baseline="0" noProof="0">
              <a:ln>
                <a:noFill/>
              </a:ln>
              <a:solidFill>
                <a:srgbClr val="FFFFFF"/>
              </a:solidFill>
              <a:effectLst/>
              <a:uLnTx/>
              <a:uFillTx/>
              <a:latin typeface="Source Sans Pro"/>
              <a:ea typeface="Source Sans Pro"/>
              <a:cs typeface="Calibri"/>
            </a:endParaRPr>
          </a:p>
        </p:txBody>
      </p:sp>
      <p:grpSp>
        <p:nvGrpSpPr>
          <p:cNvPr id="5" name="Group 4">
            <a:extLst>
              <a:ext uri="{FF2B5EF4-FFF2-40B4-BE49-F238E27FC236}">
                <a16:creationId xmlns:a16="http://schemas.microsoft.com/office/drawing/2014/main" id="{032EB694-8FDB-423D-AE3A-7023C66B6CBF}"/>
              </a:ext>
            </a:extLst>
          </p:cNvPr>
          <p:cNvGrpSpPr/>
          <p:nvPr/>
        </p:nvGrpSpPr>
        <p:grpSpPr>
          <a:xfrm>
            <a:off x="9589744" y="1515370"/>
            <a:ext cx="1914948" cy="2962429"/>
            <a:chOff x="9724586" y="1120997"/>
            <a:chExt cx="1780106" cy="3253673"/>
          </a:xfrm>
        </p:grpSpPr>
        <p:pic>
          <p:nvPicPr>
            <p:cNvPr id="6" name="Picture 5">
              <a:extLst>
                <a:ext uri="{FF2B5EF4-FFF2-40B4-BE49-F238E27FC236}">
                  <a16:creationId xmlns:a16="http://schemas.microsoft.com/office/drawing/2014/main" id="{3D000C29-CF13-4EB1-B49A-E8AEA8C74126}"/>
                </a:ext>
              </a:extLst>
            </p:cNvPr>
            <p:cNvPicPr>
              <a:picLocks noChangeAspect="1"/>
            </p:cNvPicPr>
            <p:nvPr/>
          </p:nvPicPr>
          <p:blipFill>
            <a:blip r:embed="rId3"/>
            <a:srcRect/>
            <a:stretch/>
          </p:blipFill>
          <p:spPr>
            <a:xfrm>
              <a:off x="9786570" y="1120997"/>
              <a:ext cx="1656137" cy="1656137"/>
            </a:xfrm>
            <a:prstGeom prst="rect">
              <a:avLst/>
            </a:prstGeom>
          </p:spPr>
        </p:pic>
        <p:sp>
          <p:nvSpPr>
            <p:cNvPr id="7" name="Rounded Rectangle 52">
              <a:extLst>
                <a:ext uri="{FF2B5EF4-FFF2-40B4-BE49-F238E27FC236}">
                  <a16:creationId xmlns:a16="http://schemas.microsoft.com/office/drawing/2014/main" id="{FF610AC3-6AE9-4FB4-9900-B3011CA3059C}"/>
                </a:ext>
              </a:extLst>
            </p:cNvPr>
            <p:cNvSpPr/>
            <p:nvPr/>
          </p:nvSpPr>
          <p:spPr>
            <a:xfrm>
              <a:off x="9724586" y="2811846"/>
              <a:ext cx="1780106" cy="1562824"/>
            </a:xfrm>
            <a:prstGeom prst="roundRect">
              <a:avLst>
                <a:gd name="adj" fmla="val 24289"/>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tkinson Hyperlegible" pitchFamily="2" charset="0"/>
                  <a:cs typeface="Helvetica"/>
                </a:rPr>
                <a:t>Home</a:t>
              </a:r>
              <a:endParaRPr lang="en-US" sz="2400">
                <a:solidFill>
                  <a:schemeClr val="bg1"/>
                </a:solidFill>
                <a:latin typeface="Atkinson Hyperlegible" pitchFamily="2" charset="0"/>
              </a:endParaRPr>
            </a:p>
          </p:txBody>
        </p:sp>
      </p:grpSp>
      <p:grpSp>
        <p:nvGrpSpPr>
          <p:cNvPr id="8" name="Group 7">
            <a:extLst>
              <a:ext uri="{FF2B5EF4-FFF2-40B4-BE49-F238E27FC236}">
                <a16:creationId xmlns:a16="http://schemas.microsoft.com/office/drawing/2014/main" id="{045E3C71-F0A5-4E29-A32A-9327A9D57021}"/>
              </a:ext>
            </a:extLst>
          </p:cNvPr>
          <p:cNvGrpSpPr/>
          <p:nvPr/>
        </p:nvGrpSpPr>
        <p:grpSpPr>
          <a:xfrm>
            <a:off x="5262928" y="1515370"/>
            <a:ext cx="2164063" cy="2962429"/>
            <a:chOff x="5415311" y="1120997"/>
            <a:chExt cx="2011680" cy="3253673"/>
          </a:xfrm>
        </p:grpSpPr>
        <p:pic>
          <p:nvPicPr>
            <p:cNvPr id="9" name="Picture 8">
              <a:extLst>
                <a:ext uri="{FF2B5EF4-FFF2-40B4-BE49-F238E27FC236}">
                  <a16:creationId xmlns:a16="http://schemas.microsoft.com/office/drawing/2014/main" id="{1C11FD8A-38D9-4AEC-A7B0-7B44E26E9B26}"/>
                </a:ext>
              </a:extLst>
            </p:cNvPr>
            <p:cNvPicPr>
              <a:picLocks noChangeAspect="1"/>
            </p:cNvPicPr>
            <p:nvPr/>
          </p:nvPicPr>
          <p:blipFill>
            <a:blip r:embed="rId4"/>
            <a:srcRect/>
            <a:stretch/>
          </p:blipFill>
          <p:spPr>
            <a:xfrm>
              <a:off x="5589301" y="1120997"/>
              <a:ext cx="1663700" cy="1663700"/>
            </a:xfrm>
            <a:prstGeom prst="rect">
              <a:avLst/>
            </a:prstGeom>
          </p:spPr>
        </p:pic>
        <p:sp>
          <p:nvSpPr>
            <p:cNvPr id="10" name="Rounded Rectangle 53">
              <a:extLst>
                <a:ext uri="{FF2B5EF4-FFF2-40B4-BE49-F238E27FC236}">
                  <a16:creationId xmlns:a16="http://schemas.microsoft.com/office/drawing/2014/main" id="{DF98595E-6958-4C00-BDAB-02966EB4B3AB}"/>
                </a:ext>
              </a:extLst>
            </p:cNvPr>
            <p:cNvSpPr/>
            <p:nvPr/>
          </p:nvSpPr>
          <p:spPr>
            <a:xfrm>
              <a:off x="5415311" y="2811846"/>
              <a:ext cx="2011680" cy="1562824"/>
            </a:xfrm>
            <a:prstGeom prst="roundRect">
              <a:avLst>
                <a:gd name="adj" fmla="val 24289"/>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tkinson Hyperlegible" pitchFamily="2" charset="0"/>
                </a:rPr>
                <a:t>Community events and gatherings</a:t>
              </a:r>
              <a:endParaRPr lang="en-US" sz="2400">
                <a:solidFill>
                  <a:schemeClr val="bg1"/>
                </a:solidFill>
                <a:latin typeface="Atkinson Hyperlegible" pitchFamily="2" charset="0"/>
              </a:endParaRPr>
            </a:p>
          </p:txBody>
        </p:sp>
      </p:grpSp>
      <p:grpSp>
        <p:nvGrpSpPr>
          <p:cNvPr id="11" name="Group 10">
            <a:extLst>
              <a:ext uri="{FF2B5EF4-FFF2-40B4-BE49-F238E27FC236}">
                <a16:creationId xmlns:a16="http://schemas.microsoft.com/office/drawing/2014/main" id="{7421D050-6C8A-425C-8184-BC7C4C5D00E9}"/>
              </a:ext>
            </a:extLst>
          </p:cNvPr>
          <p:cNvGrpSpPr/>
          <p:nvPr/>
        </p:nvGrpSpPr>
        <p:grpSpPr>
          <a:xfrm>
            <a:off x="594360" y="1515370"/>
            <a:ext cx="1972153" cy="2962430"/>
            <a:chOff x="733230" y="1120997"/>
            <a:chExt cx="1833283" cy="3253674"/>
          </a:xfrm>
        </p:grpSpPr>
        <p:pic>
          <p:nvPicPr>
            <p:cNvPr id="12" name="Picture 11">
              <a:extLst>
                <a:ext uri="{FF2B5EF4-FFF2-40B4-BE49-F238E27FC236}">
                  <a16:creationId xmlns:a16="http://schemas.microsoft.com/office/drawing/2014/main" id="{36346539-1FEC-4B7D-8770-15EAA6FB512F}"/>
                </a:ext>
              </a:extLst>
            </p:cNvPr>
            <p:cNvPicPr>
              <a:picLocks noChangeAspect="1"/>
            </p:cNvPicPr>
            <p:nvPr/>
          </p:nvPicPr>
          <p:blipFill>
            <a:blip r:embed="rId5"/>
            <a:srcRect/>
            <a:stretch/>
          </p:blipFill>
          <p:spPr>
            <a:xfrm>
              <a:off x="818021" y="1120997"/>
              <a:ext cx="1663700" cy="1663700"/>
            </a:xfrm>
            <a:prstGeom prst="rect">
              <a:avLst/>
            </a:prstGeom>
          </p:spPr>
        </p:pic>
        <p:sp>
          <p:nvSpPr>
            <p:cNvPr id="13" name="Rounded Rectangle 54">
              <a:extLst>
                <a:ext uri="{FF2B5EF4-FFF2-40B4-BE49-F238E27FC236}">
                  <a16:creationId xmlns:a16="http://schemas.microsoft.com/office/drawing/2014/main" id="{005D5EF6-E366-490D-826A-2BE4FB3FB13F}"/>
                </a:ext>
              </a:extLst>
            </p:cNvPr>
            <p:cNvSpPr/>
            <p:nvPr/>
          </p:nvSpPr>
          <p:spPr>
            <a:xfrm>
              <a:off x="733230" y="2811846"/>
              <a:ext cx="1833283" cy="1562825"/>
            </a:xfrm>
            <a:prstGeom prst="roundRect">
              <a:avLst>
                <a:gd name="adj" fmla="val 24289"/>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tkinson Hyperlegible"/>
                </a:rPr>
                <a:t>Health facilities</a:t>
              </a:r>
            </a:p>
          </p:txBody>
        </p:sp>
      </p:grpSp>
      <p:grpSp>
        <p:nvGrpSpPr>
          <p:cNvPr id="14" name="Group 13">
            <a:extLst>
              <a:ext uri="{FF2B5EF4-FFF2-40B4-BE49-F238E27FC236}">
                <a16:creationId xmlns:a16="http://schemas.microsoft.com/office/drawing/2014/main" id="{E2052E0B-F0B5-4FB9-913E-540BF5F60712}"/>
              </a:ext>
            </a:extLst>
          </p:cNvPr>
          <p:cNvGrpSpPr/>
          <p:nvPr/>
        </p:nvGrpSpPr>
        <p:grpSpPr>
          <a:xfrm>
            <a:off x="2648662" y="1515442"/>
            <a:ext cx="2507905" cy="2963157"/>
            <a:chOff x="2791715" y="1120997"/>
            <a:chExt cx="2331310" cy="3254473"/>
          </a:xfrm>
        </p:grpSpPr>
        <p:pic>
          <p:nvPicPr>
            <p:cNvPr id="15" name="Picture 14">
              <a:extLst>
                <a:ext uri="{FF2B5EF4-FFF2-40B4-BE49-F238E27FC236}">
                  <a16:creationId xmlns:a16="http://schemas.microsoft.com/office/drawing/2014/main" id="{A61E7667-E840-418E-A8C7-86A128AB031B}"/>
                </a:ext>
              </a:extLst>
            </p:cNvPr>
            <p:cNvPicPr>
              <a:picLocks noChangeAspect="1"/>
            </p:cNvPicPr>
            <p:nvPr/>
          </p:nvPicPr>
          <p:blipFill>
            <a:blip r:embed="rId6"/>
            <a:srcRect/>
            <a:stretch/>
          </p:blipFill>
          <p:spPr>
            <a:xfrm>
              <a:off x="3129301" y="1120997"/>
              <a:ext cx="1656137" cy="1656137"/>
            </a:xfrm>
            <a:prstGeom prst="rect">
              <a:avLst/>
            </a:prstGeom>
          </p:spPr>
        </p:pic>
        <p:sp>
          <p:nvSpPr>
            <p:cNvPr id="16" name="Rounded Rectangle 55">
              <a:extLst>
                <a:ext uri="{FF2B5EF4-FFF2-40B4-BE49-F238E27FC236}">
                  <a16:creationId xmlns:a16="http://schemas.microsoft.com/office/drawing/2014/main" id="{170E8670-3D88-42EF-A04A-A0E26E1C08A0}"/>
                </a:ext>
              </a:extLst>
            </p:cNvPr>
            <p:cNvSpPr/>
            <p:nvPr/>
          </p:nvSpPr>
          <p:spPr>
            <a:xfrm>
              <a:off x="2791715" y="2811846"/>
              <a:ext cx="2331310" cy="1563624"/>
            </a:xfrm>
            <a:prstGeom prst="roundRect">
              <a:avLst>
                <a:gd name="adj" fmla="val 24289"/>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tkinson Hyperlegible" pitchFamily="2" charset="0"/>
                </a:rPr>
                <a:t>Residential, occupational, penitentiary settings</a:t>
              </a:r>
              <a:endParaRPr lang="en-US" sz="2400">
                <a:solidFill>
                  <a:schemeClr val="bg1"/>
                </a:solidFill>
                <a:latin typeface="Atkinson Hyperlegible" pitchFamily="2" charset="0"/>
              </a:endParaRPr>
            </a:p>
          </p:txBody>
        </p:sp>
      </p:grpSp>
      <p:grpSp>
        <p:nvGrpSpPr>
          <p:cNvPr id="17" name="Group 16">
            <a:extLst>
              <a:ext uri="{FF2B5EF4-FFF2-40B4-BE49-F238E27FC236}">
                <a16:creationId xmlns:a16="http://schemas.microsoft.com/office/drawing/2014/main" id="{B0CB72BD-BF3C-4FE4-9A8C-E433AD0DB382}"/>
              </a:ext>
            </a:extLst>
          </p:cNvPr>
          <p:cNvGrpSpPr/>
          <p:nvPr/>
        </p:nvGrpSpPr>
        <p:grpSpPr>
          <a:xfrm>
            <a:off x="7550893" y="1525047"/>
            <a:ext cx="1914948" cy="2953551"/>
            <a:chOff x="7685735" y="1131548"/>
            <a:chExt cx="1780106" cy="3243922"/>
          </a:xfrm>
        </p:grpSpPr>
        <p:pic>
          <p:nvPicPr>
            <p:cNvPr id="18" name="Picture 17">
              <a:extLst>
                <a:ext uri="{FF2B5EF4-FFF2-40B4-BE49-F238E27FC236}">
                  <a16:creationId xmlns:a16="http://schemas.microsoft.com/office/drawing/2014/main" id="{EDBCC461-BFEB-4093-B04A-1705176C7467}"/>
                </a:ext>
              </a:extLst>
            </p:cNvPr>
            <p:cNvPicPr>
              <a:picLocks noChangeAspect="1"/>
            </p:cNvPicPr>
            <p:nvPr/>
          </p:nvPicPr>
          <p:blipFill>
            <a:blip r:embed="rId7"/>
            <a:srcRect/>
            <a:stretch/>
          </p:blipFill>
          <p:spPr>
            <a:xfrm>
              <a:off x="7752828" y="1131548"/>
              <a:ext cx="1645920" cy="1645920"/>
            </a:xfrm>
            <a:prstGeom prst="rect">
              <a:avLst/>
            </a:prstGeom>
          </p:spPr>
        </p:pic>
        <p:sp>
          <p:nvSpPr>
            <p:cNvPr id="19" name="Rounded Rectangle 52">
              <a:extLst>
                <a:ext uri="{FF2B5EF4-FFF2-40B4-BE49-F238E27FC236}">
                  <a16:creationId xmlns:a16="http://schemas.microsoft.com/office/drawing/2014/main" id="{17196C4F-4F8A-4B22-8732-99BA72E0308C}"/>
                </a:ext>
              </a:extLst>
            </p:cNvPr>
            <p:cNvSpPr/>
            <p:nvPr/>
          </p:nvSpPr>
          <p:spPr>
            <a:xfrm>
              <a:off x="7685735" y="2811846"/>
              <a:ext cx="1780106" cy="1563624"/>
            </a:xfrm>
            <a:prstGeom prst="roundRect">
              <a:avLst>
                <a:gd name="adj" fmla="val 24289"/>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a:solidFill>
                    <a:schemeClr val="bg1"/>
                  </a:solidFill>
                  <a:latin typeface="Atkinson Hyperlegible" pitchFamily="2" charset="0"/>
                  <a:cs typeface="Helvetica"/>
                </a:rPr>
                <a:t>Mobile outreach screening campaign</a:t>
              </a:r>
              <a:endParaRPr lang="en-US" sz="2400">
                <a:solidFill>
                  <a:schemeClr val="bg1"/>
                </a:solidFill>
                <a:latin typeface="Atkinson Hyperlegible" pitchFamily="2" charset="0"/>
              </a:endParaRPr>
            </a:p>
          </p:txBody>
        </p:sp>
      </p:grpSp>
      <p:sp>
        <p:nvSpPr>
          <p:cNvPr id="20" name="Rounded Rectangle 24">
            <a:extLst>
              <a:ext uri="{FF2B5EF4-FFF2-40B4-BE49-F238E27FC236}">
                <a16:creationId xmlns:a16="http://schemas.microsoft.com/office/drawing/2014/main" id="{3F9A520C-386F-4416-BC24-0B89C2FF9629}"/>
              </a:ext>
            </a:extLst>
          </p:cNvPr>
          <p:cNvSpPr/>
          <p:nvPr/>
        </p:nvSpPr>
        <p:spPr>
          <a:xfrm>
            <a:off x="5262928" y="4645597"/>
            <a:ext cx="6539630" cy="1094244"/>
          </a:xfrm>
          <a:prstGeom prst="roundRect">
            <a:avLst>
              <a:gd name="adj" fmla="val 12582"/>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2000">
                <a:solidFill>
                  <a:srgbClr val="002060"/>
                </a:solidFill>
                <a:latin typeface="Atkinson Hyperlegible"/>
              </a:rPr>
              <a:t>Community-based screening </a:t>
            </a:r>
            <a:r>
              <a:rPr lang="fr-CH" sz="2000" err="1">
                <a:solidFill>
                  <a:srgbClr val="002060"/>
                </a:solidFill>
                <a:latin typeface="Atkinson Hyperlegible"/>
              </a:rPr>
              <a:t>approaches</a:t>
            </a:r>
            <a:endParaRPr lang="fr-CH" sz="2000">
              <a:solidFill>
                <a:srgbClr val="002060"/>
              </a:solidFill>
              <a:latin typeface="Atkinson Hyperlegible"/>
            </a:endParaRPr>
          </a:p>
          <a:p>
            <a:pPr marL="342900" indent="-342900">
              <a:buFont typeface="Arial" panose="020B0604020202020204" pitchFamily="34" charset="0"/>
              <a:buChar char="•"/>
            </a:pPr>
            <a:r>
              <a:rPr lang="fr-CH" sz="2000">
                <a:solidFill>
                  <a:srgbClr val="002060"/>
                </a:solidFill>
                <a:latin typeface="Atkinson Hyperlegible"/>
              </a:rPr>
              <a:t>Can </a:t>
            </a:r>
            <a:r>
              <a:rPr lang="fr-CH" sz="2000" err="1">
                <a:solidFill>
                  <a:srgbClr val="002060"/>
                </a:solidFill>
                <a:latin typeface="Atkinson Hyperlegible"/>
              </a:rPr>
              <a:t>increase</a:t>
            </a:r>
            <a:r>
              <a:rPr lang="fr-CH" sz="2000">
                <a:solidFill>
                  <a:srgbClr val="002060"/>
                </a:solidFill>
                <a:latin typeface="Atkinson Hyperlegible"/>
              </a:rPr>
              <a:t> </a:t>
            </a:r>
            <a:r>
              <a:rPr lang="fr-CH" sz="2000" err="1">
                <a:solidFill>
                  <a:srgbClr val="002060"/>
                </a:solidFill>
                <a:latin typeface="Atkinson Hyperlegible"/>
              </a:rPr>
              <a:t>reach</a:t>
            </a:r>
            <a:r>
              <a:rPr lang="fr-CH" sz="2000">
                <a:solidFill>
                  <a:srgbClr val="002060"/>
                </a:solidFill>
                <a:latin typeface="Atkinson Hyperlegible"/>
              </a:rPr>
              <a:t> and </a:t>
            </a:r>
            <a:r>
              <a:rPr lang="fr-CH" sz="2000" err="1">
                <a:solidFill>
                  <a:srgbClr val="002060"/>
                </a:solidFill>
                <a:latin typeface="Atkinson Hyperlegible"/>
              </a:rPr>
              <a:t>coverage</a:t>
            </a:r>
            <a:endParaRPr lang="fr-CH" sz="2000">
              <a:solidFill>
                <a:srgbClr val="002060"/>
              </a:solidFill>
              <a:latin typeface="Atkinson Hyperlegible"/>
            </a:endParaRPr>
          </a:p>
          <a:p>
            <a:pPr marL="342900" indent="-342900">
              <a:buFont typeface="Arial" panose="020B0604020202020204" pitchFamily="34" charset="0"/>
              <a:buChar char="•"/>
            </a:pPr>
            <a:r>
              <a:rPr lang="fr-CH" sz="2000" err="1">
                <a:solidFill>
                  <a:srgbClr val="002060"/>
                </a:solidFill>
                <a:latin typeface="Atkinson Hyperlegible"/>
              </a:rPr>
              <a:t>Higher</a:t>
            </a:r>
            <a:r>
              <a:rPr lang="fr-CH" sz="2000">
                <a:solidFill>
                  <a:srgbClr val="002060"/>
                </a:solidFill>
                <a:latin typeface="Atkinson Hyperlegible"/>
              </a:rPr>
              <a:t> </a:t>
            </a:r>
            <a:r>
              <a:rPr lang="fr-CH" sz="2000" err="1">
                <a:solidFill>
                  <a:srgbClr val="002060"/>
                </a:solidFill>
                <a:latin typeface="Atkinson Hyperlegible"/>
              </a:rPr>
              <a:t>resource</a:t>
            </a:r>
            <a:r>
              <a:rPr lang="fr-CH" sz="2000">
                <a:solidFill>
                  <a:srgbClr val="002060"/>
                </a:solidFill>
                <a:latin typeface="Atkinson Hyperlegible"/>
              </a:rPr>
              <a:t> </a:t>
            </a:r>
            <a:r>
              <a:rPr lang="fr-CH" sz="2000" err="1">
                <a:solidFill>
                  <a:srgbClr val="002060"/>
                </a:solidFill>
                <a:latin typeface="Atkinson Hyperlegible"/>
              </a:rPr>
              <a:t>requirements</a:t>
            </a:r>
            <a:endParaRPr lang="en-US" sz="2000">
              <a:solidFill>
                <a:srgbClr val="002060"/>
              </a:solidFill>
              <a:latin typeface="Atkinson Hyperlegible"/>
            </a:endParaRPr>
          </a:p>
        </p:txBody>
      </p:sp>
      <p:sp>
        <p:nvSpPr>
          <p:cNvPr id="21" name="Rounded Rectangle 16">
            <a:extLst>
              <a:ext uri="{FF2B5EF4-FFF2-40B4-BE49-F238E27FC236}">
                <a16:creationId xmlns:a16="http://schemas.microsoft.com/office/drawing/2014/main" id="{480DF857-986F-4C66-96CA-241A28F90FA2}"/>
              </a:ext>
            </a:extLst>
          </p:cNvPr>
          <p:cNvSpPr/>
          <p:nvPr/>
        </p:nvSpPr>
        <p:spPr>
          <a:xfrm>
            <a:off x="594360" y="4623215"/>
            <a:ext cx="4562208" cy="1425833"/>
          </a:xfrm>
          <a:prstGeom prst="roundRect">
            <a:avLst>
              <a:gd name="adj" fmla="val 12582"/>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fr-CH" sz="2000">
                <a:solidFill>
                  <a:srgbClr val="002060"/>
                </a:solidFill>
                <a:latin typeface="Atkinson Hyperlegible"/>
              </a:rPr>
              <a:t>Institution-</a:t>
            </a:r>
            <a:r>
              <a:rPr lang="fr-CH" sz="2000" err="1">
                <a:solidFill>
                  <a:srgbClr val="002060"/>
                </a:solidFill>
                <a:latin typeface="Atkinson Hyperlegible"/>
              </a:rPr>
              <a:t>based</a:t>
            </a:r>
            <a:r>
              <a:rPr lang="fr-CH" sz="2000">
                <a:solidFill>
                  <a:srgbClr val="002060"/>
                </a:solidFill>
                <a:latin typeface="Atkinson Hyperlegible"/>
              </a:rPr>
              <a:t> screening </a:t>
            </a:r>
            <a:r>
              <a:rPr lang="fr-CH" sz="2000" err="1">
                <a:solidFill>
                  <a:srgbClr val="002060"/>
                </a:solidFill>
                <a:latin typeface="Atkinson Hyperlegible"/>
              </a:rPr>
              <a:t>approaches</a:t>
            </a:r>
            <a:endParaRPr lang="fr-CH" sz="2000">
              <a:solidFill>
                <a:srgbClr val="002060"/>
              </a:solidFill>
              <a:latin typeface="Atkinson Hyperlegible"/>
            </a:endParaRPr>
          </a:p>
          <a:p>
            <a:pPr marL="342900" indent="-342900">
              <a:buFont typeface="Arial" panose="020B0604020202020204" pitchFamily="34" charset="0"/>
              <a:buChar char="•"/>
            </a:pPr>
            <a:r>
              <a:rPr lang="fr-CH" sz="2000">
                <a:solidFill>
                  <a:srgbClr val="002060"/>
                </a:solidFill>
                <a:latin typeface="Atkinson Hyperlegible"/>
              </a:rPr>
              <a:t>Can </a:t>
            </a:r>
            <a:r>
              <a:rPr lang="fr-CH" sz="2000" err="1">
                <a:solidFill>
                  <a:srgbClr val="002060"/>
                </a:solidFill>
                <a:latin typeface="Atkinson Hyperlegible"/>
              </a:rPr>
              <a:t>increase</a:t>
            </a:r>
            <a:r>
              <a:rPr lang="fr-CH" sz="2000">
                <a:solidFill>
                  <a:srgbClr val="002060"/>
                </a:solidFill>
                <a:latin typeface="Atkinson Hyperlegible"/>
              </a:rPr>
              <a:t> </a:t>
            </a:r>
            <a:r>
              <a:rPr lang="fr-CH" sz="2000" err="1">
                <a:solidFill>
                  <a:srgbClr val="002060"/>
                </a:solidFill>
                <a:latin typeface="Atkinson Hyperlegible"/>
              </a:rPr>
              <a:t>efficiency</a:t>
            </a:r>
            <a:endParaRPr lang="fr-CH" sz="2000">
              <a:solidFill>
                <a:srgbClr val="002060"/>
              </a:solidFill>
              <a:latin typeface="Atkinson Hyperlegible"/>
            </a:endParaRPr>
          </a:p>
          <a:p>
            <a:pPr marL="342900" indent="-342900">
              <a:buFont typeface="Arial" panose="020B0604020202020204" pitchFamily="34" charset="0"/>
              <a:buChar char="•"/>
            </a:pPr>
            <a:r>
              <a:rPr lang="fr-CH" sz="2000">
                <a:solidFill>
                  <a:srgbClr val="002060"/>
                </a:solidFill>
                <a:latin typeface="Atkinson Hyperlegible"/>
              </a:rPr>
              <a:t>Will note </a:t>
            </a:r>
            <a:r>
              <a:rPr lang="fr-CH" sz="2000" err="1">
                <a:solidFill>
                  <a:srgbClr val="002060"/>
                </a:solidFill>
                <a:latin typeface="Atkinson Hyperlegible"/>
              </a:rPr>
              <a:t>reach</a:t>
            </a:r>
            <a:r>
              <a:rPr lang="fr-CH" sz="2000">
                <a:solidFill>
                  <a:srgbClr val="002060"/>
                </a:solidFill>
                <a:latin typeface="Atkinson Hyperlegible"/>
              </a:rPr>
              <a:t> </a:t>
            </a:r>
            <a:r>
              <a:rPr lang="fr-CH" sz="2000" err="1">
                <a:solidFill>
                  <a:srgbClr val="002060"/>
                </a:solidFill>
                <a:latin typeface="Atkinson Hyperlegible"/>
              </a:rPr>
              <a:t>remote</a:t>
            </a:r>
            <a:r>
              <a:rPr lang="fr-CH" sz="2000">
                <a:solidFill>
                  <a:srgbClr val="002060"/>
                </a:solidFill>
                <a:latin typeface="Atkinson Hyperlegible"/>
              </a:rPr>
              <a:t> or </a:t>
            </a:r>
            <a:r>
              <a:rPr lang="fr-CH" sz="2000" err="1">
                <a:solidFill>
                  <a:srgbClr val="002060"/>
                </a:solidFill>
                <a:latin typeface="Atkinson Hyperlegible"/>
              </a:rPr>
              <a:t>isolated</a:t>
            </a:r>
            <a:r>
              <a:rPr lang="fr-CH" sz="2000">
                <a:solidFill>
                  <a:srgbClr val="002060"/>
                </a:solidFill>
                <a:latin typeface="Atkinson Hyperlegible"/>
              </a:rPr>
              <a:t> populations </a:t>
            </a:r>
            <a:endParaRPr lang="en-US" sz="2000">
              <a:solidFill>
                <a:srgbClr val="002060"/>
              </a:solidFill>
              <a:latin typeface="Atkinson Hyperlegible"/>
            </a:endParaRPr>
          </a:p>
        </p:txBody>
      </p:sp>
      <p:sp>
        <p:nvSpPr>
          <p:cNvPr id="22" name="TextBox 21">
            <a:extLst>
              <a:ext uri="{FF2B5EF4-FFF2-40B4-BE49-F238E27FC236}">
                <a16:creationId xmlns:a16="http://schemas.microsoft.com/office/drawing/2014/main" id="{3EC8AEFB-27C6-7A11-AA1E-B418D2F389C8}"/>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are different screening models, and what are the pros and cons of them?</a:t>
            </a:r>
          </a:p>
        </p:txBody>
      </p:sp>
    </p:spTree>
    <p:extLst>
      <p:ext uri="{BB962C8B-B14F-4D97-AF65-F5344CB8AC3E}">
        <p14:creationId xmlns:p14="http://schemas.microsoft.com/office/powerpoint/2010/main" val="396504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E9B121-E809-E83E-0881-FD69C94516B3}"/>
              </a:ext>
            </a:extLst>
          </p:cNvPr>
          <p:cNvPicPr>
            <a:picLocks noChangeAspect="1"/>
          </p:cNvPicPr>
          <p:nvPr/>
        </p:nvPicPr>
        <p:blipFill>
          <a:blip r:embed="rId3"/>
          <a:stretch>
            <a:fillRect/>
          </a:stretch>
        </p:blipFill>
        <p:spPr>
          <a:xfrm>
            <a:off x="7381634" y="1650879"/>
            <a:ext cx="2870594" cy="4058622"/>
          </a:xfrm>
          <a:prstGeom prst="rect">
            <a:avLst/>
          </a:prstGeom>
        </p:spPr>
      </p:pic>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9" name="Rectangle 8">
            <a:extLst>
              <a:ext uri="{FF2B5EF4-FFF2-40B4-BE49-F238E27FC236}">
                <a16:creationId xmlns:a16="http://schemas.microsoft.com/office/drawing/2014/main" id="{5323B68C-4C30-4A7D-945D-FB9A21C7F0C3}"/>
              </a:ext>
            </a:extLst>
          </p:cNvPr>
          <p:cNvSpPr/>
          <p:nvPr/>
        </p:nvSpPr>
        <p:spPr>
          <a:xfrm>
            <a:off x="7381634" y="5752365"/>
            <a:ext cx="3324466" cy="707886"/>
          </a:xfrm>
          <a:prstGeom prst="rect">
            <a:avLst/>
          </a:prstGeom>
        </p:spPr>
        <p:txBody>
          <a:bodyPr wrap="square">
            <a:spAutoFit/>
          </a:bodyPr>
          <a:lstStyle/>
          <a:p>
            <a:r>
              <a:rPr lang="en-US" sz="2000" b="0">
                <a:latin typeface="Source Sans Pro" panose="020B0503030403020204" pitchFamily="34" charset="0"/>
                <a:ea typeface="Source Sans Pro" panose="020B0503030403020204" pitchFamily="34" charset="0"/>
                <a:cs typeface="Courier New" panose="02070309020205020404" pitchFamily="49" charset="0"/>
              </a:rPr>
              <a:t>https://extranet.who.int/tbknowledge/en/node/1274</a:t>
            </a:r>
          </a:p>
        </p:txBody>
      </p:sp>
      <p:sp>
        <p:nvSpPr>
          <p:cNvPr id="10" name="Rectangle 9">
            <a:extLst>
              <a:ext uri="{FF2B5EF4-FFF2-40B4-BE49-F238E27FC236}">
                <a16:creationId xmlns:a16="http://schemas.microsoft.com/office/drawing/2014/main" id="{4E3354A7-F786-4718-AE98-86E264011A34}"/>
              </a:ext>
            </a:extLst>
          </p:cNvPr>
          <p:cNvSpPr/>
          <p:nvPr/>
        </p:nvSpPr>
        <p:spPr>
          <a:xfrm>
            <a:off x="323850" y="1657649"/>
            <a:ext cx="6737970" cy="3358035"/>
          </a:xfrm>
          <a:prstGeom prst="rect">
            <a:avLst/>
          </a:prstGeom>
        </p:spPr>
        <p:txBody>
          <a:bodyPr wrap="square">
            <a:spAutoFit/>
          </a:bodyPr>
          <a:lstStyle/>
          <a:p>
            <a:pPr algn="just"/>
            <a:r>
              <a:rPr lang="en-US" sz="2400" b="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Released </a:t>
            </a:r>
            <a:r>
              <a:rPr lang="en-US" sz="240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March 2021</a:t>
            </a:r>
            <a:r>
              <a:rPr lang="en-US" sz="2400" b="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 composed of </a:t>
            </a:r>
          </a:p>
          <a:p>
            <a:pPr algn="just"/>
            <a:r>
              <a:rPr lang="en-US" sz="2400" b="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17 recommendations covering two major areas:</a:t>
            </a:r>
          </a:p>
          <a:p>
            <a:pPr algn="just"/>
            <a:endParaRPr lang="en-US" sz="2400" b="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endParaRPr>
          </a:p>
          <a:p>
            <a:pPr marL="981075" indent="-514350" algn="just">
              <a:lnSpc>
                <a:spcPct val="150000"/>
              </a:lnSpc>
              <a:buFont typeface="+mj-lt"/>
              <a:buAutoNum type="arabicPeriod"/>
            </a:pPr>
            <a:r>
              <a:rPr lang="en-GB" sz="2400" kern="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Who to screen </a:t>
            </a:r>
            <a:r>
              <a:rPr lang="en-GB" sz="2400" b="0" kern="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 what populations and groups should be screened for TB disease</a:t>
            </a:r>
          </a:p>
          <a:p>
            <a:pPr marL="981075" indent="-514350" algn="just">
              <a:lnSpc>
                <a:spcPct val="150000"/>
              </a:lnSpc>
              <a:buFont typeface="+mj-lt"/>
              <a:buAutoNum type="arabicPeriod"/>
            </a:pPr>
            <a:r>
              <a:rPr lang="en-US" sz="2400" kern="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How to screen </a:t>
            </a:r>
            <a:r>
              <a:rPr lang="en-US" sz="2400" b="0" kern="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rPr>
              <a:t>– what tools should be used for TB screening</a:t>
            </a:r>
            <a:endParaRPr lang="en-GB" sz="2400" b="0" kern="0">
              <a:solidFill>
                <a:schemeClr val="tx1">
                  <a:lumMod val="95000"/>
                  <a:lumOff val="5000"/>
                </a:schemeClr>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FEB4FE1-13D9-41AA-9FE5-91678FE45D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78240" y="0"/>
            <a:ext cx="1613759" cy="1613759"/>
          </a:xfrm>
          <a:prstGeom prst="rect">
            <a:avLst/>
          </a:prstGeom>
        </p:spPr>
      </p:pic>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r>
              <a:rPr lang="en-US"/>
              <a:t>Module 2: Systematic screening for TB disease</a:t>
            </a:r>
            <a:endParaRPr lang="en-GB"/>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a:t>
            </a:fld>
            <a:endParaRPr lang="en-GB"/>
          </a:p>
        </p:txBody>
      </p:sp>
    </p:spTree>
    <p:extLst>
      <p:ext uri="{BB962C8B-B14F-4D97-AF65-F5344CB8AC3E}">
        <p14:creationId xmlns:p14="http://schemas.microsoft.com/office/powerpoint/2010/main" val="1950452659"/>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1576F9-6EE8-47EE-92F1-B745B0B80E1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3509ECCC-CB4D-4201-942B-7965B0736D9D}"/>
              </a:ext>
            </a:extLst>
          </p:cNvPr>
          <p:cNvSpPr>
            <a:spLocks noGrp="1"/>
          </p:cNvSpPr>
          <p:nvPr>
            <p:ph type="sldNum" sz="quarter" idx="12"/>
          </p:nvPr>
        </p:nvSpPr>
        <p:spPr/>
        <p:txBody>
          <a:bodyPr/>
          <a:lstStyle/>
          <a:p>
            <a:fld id="{92E002D6-D190-45E2-A289-FEFF1EC166F2}" type="slidenum">
              <a:rPr lang="en-GB" smtClean="0"/>
              <a:pPr/>
              <a:t>19</a:t>
            </a:fld>
            <a:endParaRPr lang="en-GB"/>
          </a:p>
        </p:txBody>
      </p:sp>
      <p:sp>
        <p:nvSpPr>
          <p:cNvPr id="4" name="Title 20">
            <a:extLst>
              <a:ext uri="{FF2B5EF4-FFF2-40B4-BE49-F238E27FC236}">
                <a16:creationId xmlns:a16="http://schemas.microsoft.com/office/drawing/2014/main" id="{C7413F36-0D29-4E1A-B710-B547BC4018C8}"/>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H" sz="3200" kern="0" err="1">
                <a:solidFill>
                  <a:srgbClr val="FFFFFF"/>
                </a:solidFill>
                <a:latin typeface="Source Sans Pro"/>
                <a:ea typeface="Source Sans Pro"/>
                <a:cs typeface="Calibri"/>
              </a:rPr>
              <a:t>Operational</a:t>
            </a:r>
            <a:r>
              <a:rPr lang="fr-CH" sz="3200" kern="0">
                <a:solidFill>
                  <a:srgbClr val="FFFFFF"/>
                </a:solidFill>
                <a:latin typeface="Source Sans Pro"/>
                <a:ea typeface="Source Sans Pro"/>
                <a:cs typeface="Calibri"/>
              </a:rPr>
              <a:t> </a:t>
            </a:r>
            <a:r>
              <a:rPr lang="fr-CH" sz="3200" kern="0" err="1">
                <a:solidFill>
                  <a:srgbClr val="FFFFFF"/>
                </a:solidFill>
                <a:latin typeface="Source Sans Pro"/>
                <a:ea typeface="Source Sans Pro"/>
                <a:cs typeface="Calibri"/>
              </a:rPr>
              <a:t>handbook</a:t>
            </a:r>
            <a:endParaRPr lang="fr-CH"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ED062DDD-D6FC-0C1B-387E-62239337481C}"/>
              </a:ext>
            </a:extLst>
          </p:cNvPr>
          <p:cNvPicPr>
            <a:picLocks noChangeAspect="1"/>
          </p:cNvPicPr>
          <p:nvPr/>
        </p:nvPicPr>
        <p:blipFill>
          <a:blip r:embed="rId3"/>
          <a:srcRect/>
          <a:stretch/>
        </p:blipFill>
        <p:spPr>
          <a:xfrm>
            <a:off x="2668433" y="1434222"/>
            <a:ext cx="1121569" cy="1121569"/>
          </a:xfrm>
          <a:prstGeom prst="rect">
            <a:avLst/>
          </a:prstGeom>
        </p:spPr>
      </p:pic>
      <p:cxnSp>
        <p:nvCxnSpPr>
          <p:cNvPr id="24" name="Elbow Connector 59">
            <a:extLst>
              <a:ext uri="{FF2B5EF4-FFF2-40B4-BE49-F238E27FC236}">
                <a16:creationId xmlns:a16="http://schemas.microsoft.com/office/drawing/2014/main" id="{E2C2EE15-B972-B50D-C0C6-16D3E662F06D}"/>
              </a:ext>
            </a:extLst>
          </p:cNvPr>
          <p:cNvCxnSpPr>
            <a:cxnSpLocks/>
            <a:stCxn id="32" idx="3"/>
            <a:endCxn id="30" idx="0"/>
          </p:cNvCxnSpPr>
          <p:nvPr/>
        </p:nvCxnSpPr>
        <p:spPr>
          <a:xfrm>
            <a:off x="3796526" y="3442827"/>
            <a:ext cx="1008590" cy="522408"/>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2424DA-BA8D-8E5A-5244-0D3331CE56F9}"/>
              </a:ext>
            </a:extLst>
          </p:cNvPr>
          <p:cNvCxnSpPr>
            <a:cxnSpLocks/>
            <a:stCxn id="31" idx="2"/>
          </p:cNvCxnSpPr>
          <p:nvPr/>
        </p:nvCxnSpPr>
        <p:spPr>
          <a:xfrm>
            <a:off x="1507085" y="4422106"/>
            <a:ext cx="0" cy="583726"/>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0DB4F29-42AA-C04D-3DC2-F37F34B98448}"/>
              </a:ext>
            </a:extLst>
          </p:cNvPr>
          <p:cNvCxnSpPr>
            <a:cxnSpLocks/>
            <a:stCxn id="30" idx="2"/>
            <a:endCxn id="33" idx="0"/>
          </p:cNvCxnSpPr>
          <p:nvPr/>
        </p:nvCxnSpPr>
        <p:spPr>
          <a:xfrm flipH="1">
            <a:off x="4799162" y="4420561"/>
            <a:ext cx="5954" cy="456225"/>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4C19E2C-BEF3-4F5E-1E31-067CFADFC4B9}"/>
              </a:ext>
            </a:extLst>
          </p:cNvPr>
          <p:cNvCxnSpPr>
            <a:cxnSpLocks/>
            <a:stCxn id="22" idx="2"/>
            <a:endCxn id="32" idx="0"/>
          </p:cNvCxnSpPr>
          <p:nvPr/>
        </p:nvCxnSpPr>
        <p:spPr>
          <a:xfrm>
            <a:off x="3229218" y="2555791"/>
            <a:ext cx="4297" cy="326251"/>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F5ADB477-B2CC-8749-74A3-AFC9772BDFBD}"/>
              </a:ext>
            </a:extLst>
          </p:cNvPr>
          <p:cNvPicPr>
            <a:picLocks noChangeAspect="1"/>
          </p:cNvPicPr>
          <p:nvPr/>
        </p:nvPicPr>
        <p:blipFill>
          <a:blip r:embed="rId4"/>
          <a:srcRect/>
          <a:stretch/>
        </p:blipFill>
        <p:spPr>
          <a:xfrm>
            <a:off x="359995" y="4882585"/>
            <a:ext cx="1114072" cy="1121569"/>
          </a:xfrm>
          <a:prstGeom prst="rect">
            <a:avLst/>
          </a:prstGeom>
        </p:spPr>
      </p:pic>
      <p:pic>
        <p:nvPicPr>
          <p:cNvPr id="29" name="Picture 28">
            <a:extLst>
              <a:ext uri="{FF2B5EF4-FFF2-40B4-BE49-F238E27FC236}">
                <a16:creationId xmlns:a16="http://schemas.microsoft.com/office/drawing/2014/main" id="{C2474B60-D92C-DDB9-02F0-D3E0FFE88CBE}"/>
              </a:ext>
            </a:extLst>
          </p:cNvPr>
          <p:cNvPicPr>
            <a:picLocks noChangeAspect="1"/>
          </p:cNvPicPr>
          <p:nvPr/>
        </p:nvPicPr>
        <p:blipFill>
          <a:blip r:embed="rId5"/>
          <a:srcRect/>
          <a:stretch/>
        </p:blipFill>
        <p:spPr>
          <a:xfrm>
            <a:off x="1650622" y="4882585"/>
            <a:ext cx="1121569" cy="1121569"/>
          </a:xfrm>
          <a:prstGeom prst="rect">
            <a:avLst/>
          </a:prstGeom>
        </p:spPr>
      </p:pic>
      <p:pic>
        <p:nvPicPr>
          <p:cNvPr id="30" name="Picture 29">
            <a:extLst>
              <a:ext uri="{FF2B5EF4-FFF2-40B4-BE49-F238E27FC236}">
                <a16:creationId xmlns:a16="http://schemas.microsoft.com/office/drawing/2014/main" id="{71838E0E-6B7F-E578-DF41-865E76539034}"/>
              </a:ext>
            </a:extLst>
          </p:cNvPr>
          <p:cNvPicPr>
            <a:picLocks noChangeAspect="1"/>
          </p:cNvPicPr>
          <p:nvPr/>
        </p:nvPicPr>
        <p:blipFill>
          <a:blip r:embed="rId6"/>
          <a:srcRect/>
          <a:stretch/>
        </p:blipFill>
        <p:spPr>
          <a:xfrm flipH="1">
            <a:off x="4583438" y="3965235"/>
            <a:ext cx="443357" cy="455326"/>
          </a:xfrm>
          <a:prstGeom prst="rect">
            <a:avLst/>
          </a:prstGeom>
        </p:spPr>
      </p:pic>
      <p:pic>
        <p:nvPicPr>
          <p:cNvPr id="31" name="Picture 30">
            <a:extLst>
              <a:ext uri="{FF2B5EF4-FFF2-40B4-BE49-F238E27FC236}">
                <a16:creationId xmlns:a16="http://schemas.microsoft.com/office/drawing/2014/main" id="{B498E7A4-5378-999B-42D5-D8CC658637A6}"/>
              </a:ext>
            </a:extLst>
          </p:cNvPr>
          <p:cNvPicPr>
            <a:picLocks noChangeAspect="1"/>
          </p:cNvPicPr>
          <p:nvPr/>
        </p:nvPicPr>
        <p:blipFill>
          <a:blip r:embed="rId7"/>
          <a:srcRect/>
          <a:stretch/>
        </p:blipFill>
        <p:spPr>
          <a:xfrm flipH="1">
            <a:off x="1274869" y="3963690"/>
            <a:ext cx="464433" cy="458416"/>
          </a:xfrm>
          <a:prstGeom prst="rect">
            <a:avLst/>
          </a:prstGeom>
        </p:spPr>
      </p:pic>
      <p:pic>
        <p:nvPicPr>
          <p:cNvPr id="32" name="Picture 31" descr="Icon&#10;&#10;Description automatically generated">
            <a:extLst>
              <a:ext uri="{FF2B5EF4-FFF2-40B4-BE49-F238E27FC236}">
                <a16:creationId xmlns:a16="http://schemas.microsoft.com/office/drawing/2014/main" id="{01AAED91-AE0C-9C25-F70C-F012D241FCFE}"/>
              </a:ext>
            </a:extLst>
          </p:cNvPr>
          <p:cNvPicPr>
            <a:picLocks noChangeAspect="1"/>
          </p:cNvPicPr>
          <p:nvPr/>
        </p:nvPicPr>
        <p:blipFill>
          <a:blip r:embed="rId8"/>
          <a:stretch>
            <a:fillRect/>
          </a:stretch>
        </p:blipFill>
        <p:spPr>
          <a:xfrm>
            <a:off x="2670504" y="2882042"/>
            <a:ext cx="1126022" cy="1121569"/>
          </a:xfrm>
          <a:prstGeom prst="rect">
            <a:avLst/>
          </a:prstGeom>
        </p:spPr>
      </p:pic>
      <p:pic>
        <p:nvPicPr>
          <p:cNvPr id="33" name="Picture 32" descr="Icon&#10;&#10;Description automatically generated with low confidence">
            <a:extLst>
              <a:ext uri="{FF2B5EF4-FFF2-40B4-BE49-F238E27FC236}">
                <a16:creationId xmlns:a16="http://schemas.microsoft.com/office/drawing/2014/main" id="{9F0B012B-6A13-816D-CCB9-FA64BC87C95F}"/>
              </a:ext>
            </a:extLst>
          </p:cNvPr>
          <p:cNvPicPr>
            <a:picLocks noChangeAspect="1"/>
          </p:cNvPicPr>
          <p:nvPr/>
        </p:nvPicPr>
        <p:blipFill>
          <a:blip r:embed="rId9"/>
          <a:stretch>
            <a:fillRect/>
          </a:stretch>
        </p:blipFill>
        <p:spPr>
          <a:xfrm>
            <a:off x="4230672" y="4876786"/>
            <a:ext cx="1136980" cy="1121569"/>
          </a:xfrm>
          <a:prstGeom prst="rect">
            <a:avLst/>
          </a:prstGeom>
        </p:spPr>
      </p:pic>
      <p:cxnSp>
        <p:nvCxnSpPr>
          <p:cNvPr id="58" name="Elbow Connector 59">
            <a:extLst>
              <a:ext uri="{FF2B5EF4-FFF2-40B4-BE49-F238E27FC236}">
                <a16:creationId xmlns:a16="http://schemas.microsoft.com/office/drawing/2014/main" id="{CD894474-C298-2969-6AFD-E6168B79AD58}"/>
              </a:ext>
            </a:extLst>
          </p:cNvPr>
          <p:cNvCxnSpPr>
            <a:cxnSpLocks/>
            <a:stCxn id="32" idx="1"/>
            <a:endCxn id="31" idx="0"/>
          </p:cNvCxnSpPr>
          <p:nvPr/>
        </p:nvCxnSpPr>
        <p:spPr>
          <a:xfrm rot="10800000" flipV="1">
            <a:off x="1507086" y="3442826"/>
            <a:ext cx="1163419" cy="520863"/>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B0EF059C-9997-6F87-C0C3-25E3AD24FFDF}"/>
              </a:ext>
            </a:extLst>
          </p:cNvPr>
          <p:cNvSpPr/>
          <p:nvPr/>
        </p:nvSpPr>
        <p:spPr>
          <a:xfrm>
            <a:off x="5895780" y="3396906"/>
            <a:ext cx="5742941" cy="1012329"/>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GB" b="0">
                <a:solidFill>
                  <a:srgbClr val="30396D"/>
                </a:solidFill>
                <a:latin typeface="Atkinson Hyperlegible"/>
              </a:rPr>
              <a:t>Straightforward to understand</a:t>
            </a:r>
            <a:endParaRPr lang="en-US" b="0">
              <a:solidFill>
                <a:srgbClr val="30396D"/>
              </a:solidFill>
              <a:latin typeface="Atkinson Hyperlegible"/>
            </a:endParaRPr>
          </a:p>
          <a:p>
            <a:pPr marL="342900" indent="-342900">
              <a:spcBef>
                <a:spcPts val="200"/>
              </a:spcBef>
              <a:spcAft>
                <a:spcPts val="200"/>
              </a:spcAft>
              <a:buFont typeface="Arial" panose="020B0604020202020204" pitchFamily="34" charset="0"/>
              <a:buChar char="•"/>
            </a:pPr>
            <a:r>
              <a:rPr lang="en-US" b="0">
                <a:solidFill>
                  <a:srgbClr val="002060"/>
                </a:solidFill>
                <a:latin typeface="Atkinson Hyperlegible"/>
                <a:cs typeface="Helvetica"/>
              </a:rPr>
              <a:t>Can be very effective if using screening and diagnostic tests of sufficient accuracy</a:t>
            </a:r>
          </a:p>
        </p:txBody>
      </p:sp>
      <p:sp>
        <p:nvSpPr>
          <p:cNvPr id="60" name="Rounded Rectangle 59">
            <a:extLst>
              <a:ext uri="{FF2B5EF4-FFF2-40B4-BE49-F238E27FC236}">
                <a16:creationId xmlns:a16="http://schemas.microsoft.com/office/drawing/2014/main" id="{23585030-01C1-AACB-3183-B8CBAEDE3848}"/>
              </a:ext>
            </a:extLst>
          </p:cNvPr>
          <p:cNvSpPr/>
          <p:nvPr/>
        </p:nvSpPr>
        <p:spPr>
          <a:xfrm>
            <a:off x="5895780" y="5174405"/>
            <a:ext cx="5736987" cy="765096"/>
          </a:xfrm>
          <a:prstGeom prst="roundRect">
            <a:avLst>
              <a:gd name="adj" fmla="val 15294"/>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b="0">
                <a:solidFill>
                  <a:srgbClr val="002060"/>
                </a:solidFill>
                <a:latin typeface="Atkinson Hyperlegible"/>
                <a:cs typeface="Helvetica"/>
              </a:rPr>
              <a:t>Cough screening for all clinic attendees</a:t>
            </a:r>
          </a:p>
          <a:p>
            <a:pPr marL="342900" indent="-342900">
              <a:spcBef>
                <a:spcPts val="200"/>
              </a:spcBef>
              <a:spcAft>
                <a:spcPts val="200"/>
              </a:spcAft>
              <a:buFont typeface="Arial" panose="020B0604020202020204" pitchFamily="34" charset="0"/>
              <a:buChar char="•"/>
            </a:pPr>
            <a:r>
              <a:rPr lang="en-US" b="0">
                <a:solidFill>
                  <a:srgbClr val="002060"/>
                </a:solidFill>
                <a:latin typeface="Atkinson Hyperlegible"/>
                <a:cs typeface="Helvetica"/>
              </a:rPr>
              <a:t>Community chest X-ray screening via a mobile van</a:t>
            </a:r>
          </a:p>
        </p:txBody>
      </p:sp>
      <p:sp>
        <p:nvSpPr>
          <p:cNvPr id="61" name="Rounded Rectangle 60">
            <a:extLst>
              <a:ext uri="{FF2B5EF4-FFF2-40B4-BE49-F238E27FC236}">
                <a16:creationId xmlns:a16="http://schemas.microsoft.com/office/drawing/2014/main" id="{8A5F9DFC-38A8-714C-C4DA-8C50D72C104C}"/>
              </a:ext>
            </a:extLst>
          </p:cNvPr>
          <p:cNvSpPr/>
          <p:nvPr/>
        </p:nvSpPr>
        <p:spPr>
          <a:xfrm>
            <a:off x="5901288" y="4582816"/>
            <a:ext cx="5737433"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Examples</a:t>
            </a:r>
            <a:endParaRPr lang="en-US" sz="2400">
              <a:solidFill>
                <a:schemeClr val="bg1"/>
              </a:solidFill>
              <a:latin typeface="Atkinson Hyperlegible"/>
              <a:cs typeface="Helvetica"/>
            </a:endParaRPr>
          </a:p>
        </p:txBody>
      </p:sp>
      <p:sp>
        <p:nvSpPr>
          <p:cNvPr id="62" name="Rounded Rectangle 60">
            <a:extLst>
              <a:ext uri="{FF2B5EF4-FFF2-40B4-BE49-F238E27FC236}">
                <a16:creationId xmlns:a16="http://schemas.microsoft.com/office/drawing/2014/main" id="{CE006731-B422-FE69-9A93-9C8A5B114602}"/>
              </a:ext>
            </a:extLst>
          </p:cNvPr>
          <p:cNvSpPr/>
          <p:nvPr/>
        </p:nvSpPr>
        <p:spPr>
          <a:xfrm>
            <a:off x="5901288" y="2689721"/>
            <a:ext cx="5737433"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Why use this algorithm?</a:t>
            </a:r>
            <a:endParaRPr lang="en-US" sz="2000">
              <a:cs typeface="Arial"/>
            </a:endParaRPr>
          </a:p>
        </p:txBody>
      </p:sp>
      <p:sp>
        <p:nvSpPr>
          <p:cNvPr id="23" name="TextBox 22">
            <a:extLst>
              <a:ext uri="{FF2B5EF4-FFF2-40B4-BE49-F238E27FC236}">
                <a16:creationId xmlns:a16="http://schemas.microsoft.com/office/drawing/2014/main" id="{2E788D6A-17E3-7536-07A7-13F5B4B813A8}"/>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is a single screening test algorithm?</a:t>
            </a:r>
          </a:p>
        </p:txBody>
      </p:sp>
      <p:sp>
        <p:nvSpPr>
          <p:cNvPr id="34" name="Rounded Rectangle 58">
            <a:extLst>
              <a:ext uri="{FF2B5EF4-FFF2-40B4-BE49-F238E27FC236}">
                <a16:creationId xmlns:a16="http://schemas.microsoft.com/office/drawing/2014/main" id="{E03C2E35-9909-0114-8FB3-EB15A3678816}"/>
              </a:ext>
            </a:extLst>
          </p:cNvPr>
          <p:cNvSpPr/>
          <p:nvPr/>
        </p:nvSpPr>
        <p:spPr>
          <a:xfrm>
            <a:off x="5889826" y="1295490"/>
            <a:ext cx="5742941" cy="1246763"/>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b="0">
                <a:solidFill>
                  <a:srgbClr val="30396D"/>
                </a:solidFill>
                <a:latin typeface="Atkinson Hyperlegible"/>
              </a:rPr>
              <a:t>Utilizes one screening test to distinguish between people who possibly have TB and are referred for TB diagnostic evaluation and people in whom TB has been ruled out and who can be assess for TPT</a:t>
            </a:r>
            <a:endParaRPr lang="en-US" b="0">
              <a:solidFill>
                <a:srgbClr val="002060"/>
              </a:solidFill>
              <a:latin typeface="Atkinson Hyperlegible"/>
              <a:cs typeface="Helvetica"/>
            </a:endParaRPr>
          </a:p>
        </p:txBody>
      </p:sp>
    </p:spTree>
    <p:extLst>
      <p:ext uri="{BB962C8B-B14F-4D97-AF65-F5344CB8AC3E}">
        <p14:creationId xmlns:p14="http://schemas.microsoft.com/office/powerpoint/2010/main" val="175700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1576F9-6EE8-47EE-92F1-B745B0B80E1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3509ECCC-CB4D-4201-942B-7965B0736D9D}"/>
              </a:ext>
            </a:extLst>
          </p:cNvPr>
          <p:cNvSpPr>
            <a:spLocks noGrp="1"/>
          </p:cNvSpPr>
          <p:nvPr>
            <p:ph type="sldNum" sz="quarter" idx="12"/>
          </p:nvPr>
        </p:nvSpPr>
        <p:spPr/>
        <p:txBody>
          <a:bodyPr/>
          <a:lstStyle/>
          <a:p>
            <a:fld id="{92E002D6-D190-45E2-A289-FEFF1EC166F2}" type="slidenum">
              <a:rPr lang="en-GB" smtClean="0"/>
              <a:pPr/>
              <a:t>20</a:t>
            </a:fld>
            <a:endParaRPr lang="en-GB"/>
          </a:p>
        </p:txBody>
      </p:sp>
      <p:sp>
        <p:nvSpPr>
          <p:cNvPr id="4" name="Title 20">
            <a:extLst>
              <a:ext uri="{FF2B5EF4-FFF2-40B4-BE49-F238E27FC236}">
                <a16:creationId xmlns:a16="http://schemas.microsoft.com/office/drawing/2014/main" id="{C7413F36-0D29-4E1A-B710-B547BC4018C8}"/>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panose="020B0503030403020204" pitchFamily="34" charset="0"/>
                <a:ea typeface="Source Sans Pro" panose="020B0503030403020204" pitchFamily="34" charset="0"/>
                <a:cs typeface="Calibri" panose="020F0502020204030204" pitchFamily="34" charset="0"/>
              </a:rPr>
              <a:t>Operational handbook</a:t>
            </a:r>
            <a:endParaRPr lang="fr-CH" sz="3200" b="0" kern="0">
              <a:solidFill>
                <a:srgbClr val="FFFFFF"/>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59" name="Rounded Rectangle 58">
            <a:extLst>
              <a:ext uri="{FF2B5EF4-FFF2-40B4-BE49-F238E27FC236}">
                <a16:creationId xmlns:a16="http://schemas.microsoft.com/office/drawing/2014/main" id="{B0EF059C-9997-6F87-C0C3-25E3AD24FFDF}"/>
              </a:ext>
            </a:extLst>
          </p:cNvPr>
          <p:cNvSpPr/>
          <p:nvPr/>
        </p:nvSpPr>
        <p:spPr>
          <a:xfrm>
            <a:off x="7655298" y="3066965"/>
            <a:ext cx="4445501" cy="1374636"/>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l" rtl="0" fontAlgn="base">
              <a:buFont typeface="Arial" panose="020B0604020202020204" pitchFamily="34" charset="0"/>
              <a:buChar char="•"/>
            </a:pPr>
            <a:r>
              <a:rPr lang="en-US" sz="1600" b="0" i="0" u="none" strike="noStrike">
                <a:solidFill>
                  <a:srgbClr val="002060"/>
                </a:solidFill>
                <a:effectLst/>
                <a:latin typeface="Atkinson Hyperlegible"/>
              </a:rPr>
              <a:t>More sensitive than a single screening test approach – will detect more prevalent TB </a:t>
            </a:r>
            <a:r>
              <a:rPr lang="hu-HU" sz="1600" b="0" i="0">
                <a:solidFill>
                  <a:srgbClr val="002060"/>
                </a:solidFill>
                <a:effectLst/>
                <a:latin typeface="Atkinson Hyperlegible"/>
              </a:rPr>
              <a:t>​</a:t>
            </a:r>
            <a:endParaRPr lang="en-US" sz="1600" b="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en-US" sz="1600" b="0" i="0" u="none" strike="noStrike">
                <a:solidFill>
                  <a:srgbClr val="002060"/>
                </a:solidFill>
                <a:effectLst/>
                <a:latin typeface="Atkinson Hyperlegible"/>
              </a:rPr>
              <a:t>However, less specific – will result in diagnostic evaluation for more people who do not have TB</a:t>
            </a:r>
            <a:r>
              <a:rPr lang="hu-HU" sz="1600" b="0" i="0">
                <a:solidFill>
                  <a:srgbClr val="002060"/>
                </a:solidFill>
                <a:effectLst/>
                <a:latin typeface="Atkinson Hyperlegible"/>
              </a:rPr>
              <a:t>​</a:t>
            </a:r>
            <a:r>
              <a:rPr lang="en-US" sz="1600" b="0">
                <a:solidFill>
                  <a:srgbClr val="000000"/>
                </a:solidFill>
                <a:latin typeface="Arial" panose="020B0604020202020204" pitchFamily="34" charset="0"/>
              </a:rPr>
              <a:t>, </a:t>
            </a:r>
            <a:r>
              <a:rPr lang="en-US" sz="1600" b="0" i="0" u="none" strike="noStrike">
                <a:solidFill>
                  <a:srgbClr val="002060"/>
                </a:solidFill>
                <a:effectLst/>
                <a:latin typeface="Atkinson Hyperlegible"/>
              </a:rPr>
              <a:t>higher cost implications</a:t>
            </a:r>
            <a:endParaRPr lang="en-US" sz="1600" b="0" i="0">
              <a:solidFill>
                <a:srgbClr val="000000"/>
              </a:solidFill>
              <a:effectLst/>
              <a:latin typeface="Arial" panose="020B0604020202020204" pitchFamily="34" charset="0"/>
            </a:endParaRPr>
          </a:p>
        </p:txBody>
      </p:sp>
      <p:sp>
        <p:nvSpPr>
          <p:cNvPr id="60" name="Rounded Rectangle 59">
            <a:extLst>
              <a:ext uri="{FF2B5EF4-FFF2-40B4-BE49-F238E27FC236}">
                <a16:creationId xmlns:a16="http://schemas.microsoft.com/office/drawing/2014/main" id="{23585030-01C1-AACB-3183-B8CBAEDE3848}"/>
              </a:ext>
            </a:extLst>
          </p:cNvPr>
          <p:cNvSpPr/>
          <p:nvPr/>
        </p:nvSpPr>
        <p:spPr>
          <a:xfrm>
            <a:off x="7694077" y="5144016"/>
            <a:ext cx="4453346" cy="641330"/>
          </a:xfrm>
          <a:prstGeom prst="roundRect">
            <a:avLst>
              <a:gd name="adj" fmla="val 15294"/>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i="0" u="none" strike="noStrike">
                <a:solidFill>
                  <a:srgbClr val="002060"/>
                </a:solidFill>
                <a:effectLst/>
                <a:latin typeface="Atkinson Hyperlegible"/>
              </a:rPr>
              <a:t>Prevalence survey screening algorithm – CXR and symptom screening for all participants</a:t>
            </a:r>
            <a:endParaRPr lang="en-US" sz="1600" b="0">
              <a:solidFill>
                <a:srgbClr val="002060"/>
              </a:solidFill>
              <a:latin typeface="Atkinson Hyperlegible"/>
              <a:cs typeface="Helvetica"/>
            </a:endParaRPr>
          </a:p>
        </p:txBody>
      </p:sp>
      <p:sp>
        <p:nvSpPr>
          <p:cNvPr id="61" name="Rounded Rectangle 60">
            <a:extLst>
              <a:ext uri="{FF2B5EF4-FFF2-40B4-BE49-F238E27FC236}">
                <a16:creationId xmlns:a16="http://schemas.microsoft.com/office/drawing/2014/main" id="{8A5F9DFC-38A8-714C-C4DA-8C50D72C104C}"/>
              </a:ext>
            </a:extLst>
          </p:cNvPr>
          <p:cNvSpPr/>
          <p:nvPr/>
        </p:nvSpPr>
        <p:spPr>
          <a:xfrm>
            <a:off x="7669530" y="4566262"/>
            <a:ext cx="4453345"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Example</a:t>
            </a:r>
          </a:p>
        </p:txBody>
      </p:sp>
      <p:sp>
        <p:nvSpPr>
          <p:cNvPr id="62" name="Rounded Rectangle 60">
            <a:extLst>
              <a:ext uri="{FF2B5EF4-FFF2-40B4-BE49-F238E27FC236}">
                <a16:creationId xmlns:a16="http://schemas.microsoft.com/office/drawing/2014/main" id="{CE006731-B422-FE69-9A93-9C8A5B114602}"/>
              </a:ext>
            </a:extLst>
          </p:cNvPr>
          <p:cNvSpPr/>
          <p:nvPr/>
        </p:nvSpPr>
        <p:spPr>
          <a:xfrm>
            <a:off x="7648167" y="2483715"/>
            <a:ext cx="4452632"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Why use this algorithm?</a:t>
            </a:r>
            <a:endParaRPr lang="en-US" sz="2000">
              <a:cs typeface="Arial"/>
            </a:endParaRPr>
          </a:p>
        </p:txBody>
      </p:sp>
      <p:grpSp>
        <p:nvGrpSpPr>
          <p:cNvPr id="5" name="Group 4">
            <a:extLst>
              <a:ext uri="{FF2B5EF4-FFF2-40B4-BE49-F238E27FC236}">
                <a16:creationId xmlns:a16="http://schemas.microsoft.com/office/drawing/2014/main" id="{0117B336-7672-C220-DFEB-0E87A5CDFA11}"/>
              </a:ext>
            </a:extLst>
          </p:cNvPr>
          <p:cNvGrpSpPr/>
          <p:nvPr/>
        </p:nvGrpSpPr>
        <p:grpSpPr>
          <a:xfrm>
            <a:off x="288287" y="1763297"/>
            <a:ext cx="7118354" cy="4557008"/>
            <a:chOff x="635955" y="1378919"/>
            <a:chExt cx="7961530" cy="4941386"/>
          </a:xfrm>
        </p:grpSpPr>
        <p:pic>
          <p:nvPicPr>
            <p:cNvPr id="38" name="Picture 12">
              <a:extLst>
                <a:ext uri="{FF2B5EF4-FFF2-40B4-BE49-F238E27FC236}">
                  <a16:creationId xmlns:a16="http://schemas.microsoft.com/office/drawing/2014/main" id="{88A9A352-525D-BA4F-4CAF-4E1C7124B166}"/>
                </a:ext>
              </a:extLst>
            </p:cNvPr>
            <p:cNvPicPr>
              <a:picLocks noChangeAspect="1"/>
            </p:cNvPicPr>
            <p:nvPr/>
          </p:nvPicPr>
          <p:blipFill>
            <a:blip r:embed="rId3"/>
            <a:srcRect/>
            <a:stretch/>
          </p:blipFill>
          <p:spPr>
            <a:xfrm>
              <a:off x="3813510" y="1378919"/>
              <a:ext cx="1260511" cy="1260511"/>
            </a:xfrm>
            <a:prstGeom prst="rect">
              <a:avLst/>
            </a:prstGeom>
          </p:spPr>
        </p:pic>
        <p:pic>
          <p:nvPicPr>
            <p:cNvPr id="39" name="Picture 13">
              <a:extLst>
                <a:ext uri="{FF2B5EF4-FFF2-40B4-BE49-F238E27FC236}">
                  <a16:creationId xmlns:a16="http://schemas.microsoft.com/office/drawing/2014/main" id="{155E15FB-06FD-DBFD-3D49-7FDC78ABA74F}"/>
                </a:ext>
              </a:extLst>
            </p:cNvPr>
            <p:cNvPicPr>
              <a:picLocks noChangeAspect="1"/>
            </p:cNvPicPr>
            <p:nvPr/>
          </p:nvPicPr>
          <p:blipFill>
            <a:blip r:embed="rId4"/>
            <a:stretch>
              <a:fillRect/>
            </a:stretch>
          </p:blipFill>
          <p:spPr>
            <a:xfrm>
              <a:off x="3256007" y="5129389"/>
              <a:ext cx="1190916" cy="1190916"/>
            </a:xfrm>
            <a:prstGeom prst="rect">
              <a:avLst/>
            </a:prstGeom>
          </p:spPr>
        </p:pic>
        <p:pic>
          <p:nvPicPr>
            <p:cNvPr id="40" name="Picture 14">
              <a:extLst>
                <a:ext uri="{FF2B5EF4-FFF2-40B4-BE49-F238E27FC236}">
                  <a16:creationId xmlns:a16="http://schemas.microsoft.com/office/drawing/2014/main" id="{7FCFEEA6-B296-B232-8866-1EF47EE077E1}"/>
                </a:ext>
              </a:extLst>
            </p:cNvPr>
            <p:cNvPicPr>
              <a:picLocks noChangeAspect="1"/>
            </p:cNvPicPr>
            <p:nvPr/>
          </p:nvPicPr>
          <p:blipFill>
            <a:blip r:embed="rId5"/>
            <a:stretch>
              <a:fillRect/>
            </a:stretch>
          </p:blipFill>
          <p:spPr>
            <a:xfrm>
              <a:off x="4767377" y="5129389"/>
              <a:ext cx="1190915" cy="1190916"/>
            </a:xfrm>
            <a:prstGeom prst="rect">
              <a:avLst/>
            </a:prstGeom>
          </p:spPr>
        </p:pic>
        <p:pic>
          <p:nvPicPr>
            <p:cNvPr id="41" name="Picture 15">
              <a:extLst>
                <a:ext uri="{FF2B5EF4-FFF2-40B4-BE49-F238E27FC236}">
                  <a16:creationId xmlns:a16="http://schemas.microsoft.com/office/drawing/2014/main" id="{64D862DF-8B2A-B42E-2622-D18F8BE2E952}"/>
                </a:ext>
              </a:extLst>
            </p:cNvPr>
            <p:cNvPicPr>
              <a:picLocks noChangeAspect="1"/>
            </p:cNvPicPr>
            <p:nvPr/>
          </p:nvPicPr>
          <p:blipFill>
            <a:blip r:embed="rId6"/>
            <a:srcRect/>
            <a:stretch/>
          </p:blipFill>
          <p:spPr>
            <a:xfrm flipH="1">
              <a:off x="2287660" y="3572751"/>
              <a:ext cx="376524" cy="384892"/>
            </a:xfrm>
            <a:prstGeom prst="rect">
              <a:avLst/>
            </a:prstGeom>
          </p:spPr>
        </p:pic>
        <p:pic>
          <p:nvPicPr>
            <p:cNvPr id="42" name="Picture 16">
              <a:extLst>
                <a:ext uri="{FF2B5EF4-FFF2-40B4-BE49-F238E27FC236}">
                  <a16:creationId xmlns:a16="http://schemas.microsoft.com/office/drawing/2014/main" id="{9BE17DCF-F026-C916-A637-E13D0D81D594}"/>
                </a:ext>
              </a:extLst>
            </p:cNvPr>
            <p:cNvPicPr>
              <a:picLocks noChangeAspect="1"/>
            </p:cNvPicPr>
            <p:nvPr/>
          </p:nvPicPr>
          <p:blipFill>
            <a:blip r:embed="rId7"/>
            <a:srcRect/>
            <a:stretch/>
          </p:blipFill>
          <p:spPr>
            <a:xfrm flipH="1">
              <a:off x="635955" y="3572751"/>
              <a:ext cx="399582" cy="395376"/>
            </a:xfrm>
            <a:prstGeom prst="rect">
              <a:avLst/>
            </a:prstGeom>
          </p:spPr>
        </p:pic>
        <p:cxnSp>
          <p:nvCxnSpPr>
            <p:cNvPr id="43" name="Straight Arrow Connector 24">
              <a:extLst>
                <a:ext uri="{FF2B5EF4-FFF2-40B4-BE49-F238E27FC236}">
                  <a16:creationId xmlns:a16="http://schemas.microsoft.com/office/drawing/2014/main" id="{2182BF94-594D-72EE-CC09-BC8AFCE337AB}"/>
                </a:ext>
              </a:extLst>
            </p:cNvPr>
            <p:cNvCxnSpPr>
              <a:cxnSpLocks/>
              <a:stCxn id="41" idx="2"/>
              <a:endCxn id="56" idx="1"/>
            </p:cNvCxnSpPr>
            <p:nvPr/>
          </p:nvCxnSpPr>
          <p:spPr>
            <a:xfrm rot="5400000" flipH="1" flipV="1">
              <a:off x="3140963" y="3169963"/>
              <a:ext cx="122639" cy="1452722"/>
            </a:xfrm>
            <a:prstGeom prst="bentConnector4">
              <a:avLst>
                <a:gd name="adj1" fmla="val -186401"/>
                <a:gd name="adj2" fmla="val 56480"/>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62">
              <a:extLst>
                <a:ext uri="{FF2B5EF4-FFF2-40B4-BE49-F238E27FC236}">
                  <a16:creationId xmlns:a16="http://schemas.microsoft.com/office/drawing/2014/main" id="{72AD6831-69BC-96BA-EA8B-FE60040C02EA}"/>
                </a:ext>
              </a:extLst>
            </p:cNvPr>
            <p:cNvCxnSpPr>
              <a:cxnSpLocks/>
              <a:stCxn id="38" idx="1"/>
              <a:endCxn id="54" idx="0"/>
            </p:cNvCxnSpPr>
            <p:nvPr/>
          </p:nvCxnSpPr>
          <p:spPr>
            <a:xfrm rot="10800000" flipV="1">
              <a:off x="1575934" y="2009174"/>
              <a:ext cx="2237577" cy="284769"/>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65">
              <a:extLst>
                <a:ext uri="{FF2B5EF4-FFF2-40B4-BE49-F238E27FC236}">
                  <a16:creationId xmlns:a16="http://schemas.microsoft.com/office/drawing/2014/main" id="{1F71A7A8-2058-F67B-D302-7A7EE6B47F63}"/>
                </a:ext>
              </a:extLst>
            </p:cNvPr>
            <p:cNvCxnSpPr>
              <a:cxnSpLocks/>
              <a:stCxn id="55" idx="1"/>
              <a:endCxn id="57" idx="0"/>
            </p:cNvCxnSpPr>
            <p:nvPr/>
          </p:nvCxnSpPr>
          <p:spPr>
            <a:xfrm rot="10800000" flipV="1">
              <a:off x="6867704" y="2904258"/>
              <a:ext cx="107104" cy="631430"/>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66">
              <a:extLst>
                <a:ext uri="{FF2B5EF4-FFF2-40B4-BE49-F238E27FC236}">
                  <a16:creationId xmlns:a16="http://schemas.microsoft.com/office/drawing/2014/main" id="{5AD5D022-12F8-5DBE-6C3D-1EFF12A1214E}"/>
                </a:ext>
              </a:extLst>
            </p:cNvPr>
            <p:cNvCxnSpPr>
              <a:cxnSpLocks/>
              <a:stCxn id="55" idx="3"/>
              <a:endCxn id="63" idx="0"/>
            </p:cNvCxnSpPr>
            <p:nvPr/>
          </p:nvCxnSpPr>
          <p:spPr>
            <a:xfrm>
              <a:off x="8239411" y="2904258"/>
              <a:ext cx="158283" cy="663251"/>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73">
              <a:extLst>
                <a:ext uri="{FF2B5EF4-FFF2-40B4-BE49-F238E27FC236}">
                  <a16:creationId xmlns:a16="http://schemas.microsoft.com/office/drawing/2014/main" id="{5AA5F340-8681-6CCC-BE1F-A2AEA4468B3E}"/>
                </a:ext>
              </a:extLst>
            </p:cNvPr>
            <p:cNvCxnSpPr>
              <a:cxnSpLocks/>
              <a:stCxn id="57" idx="2"/>
              <a:endCxn id="56" idx="3"/>
            </p:cNvCxnSpPr>
            <p:nvPr/>
          </p:nvCxnSpPr>
          <p:spPr>
            <a:xfrm rot="5400000" flipH="1">
              <a:off x="6010302" y="3063178"/>
              <a:ext cx="85576" cy="1629228"/>
            </a:xfrm>
            <a:prstGeom prst="bentConnector4">
              <a:avLst>
                <a:gd name="adj1" fmla="val -267131"/>
                <a:gd name="adj2" fmla="val 55778"/>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96">
              <a:extLst>
                <a:ext uri="{FF2B5EF4-FFF2-40B4-BE49-F238E27FC236}">
                  <a16:creationId xmlns:a16="http://schemas.microsoft.com/office/drawing/2014/main" id="{FEEFCCE7-53D4-5F8F-2FF0-821A9E44A465}"/>
                </a:ext>
              </a:extLst>
            </p:cNvPr>
            <p:cNvCxnSpPr>
              <a:cxnSpLocks/>
              <a:stCxn id="50" idx="2"/>
            </p:cNvCxnSpPr>
            <p:nvPr/>
          </p:nvCxnSpPr>
          <p:spPr>
            <a:xfrm>
              <a:off x="4625010" y="4921535"/>
              <a:ext cx="0" cy="429555"/>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97">
              <a:extLst>
                <a:ext uri="{FF2B5EF4-FFF2-40B4-BE49-F238E27FC236}">
                  <a16:creationId xmlns:a16="http://schemas.microsoft.com/office/drawing/2014/main" id="{F863160B-175C-11CE-DCF0-DE09E21E2C1F}"/>
                </a:ext>
              </a:extLst>
            </p:cNvPr>
            <p:cNvSpPr/>
            <p:nvPr/>
          </p:nvSpPr>
          <p:spPr>
            <a:xfrm>
              <a:off x="2745199" y="4556409"/>
              <a:ext cx="3759622" cy="365126"/>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Atkinson Hyperlegible" pitchFamily="2" charset="0"/>
                  <a:cs typeface="Helvetica" panose="020B0604020202020204" pitchFamily="34" charset="0"/>
                </a:rPr>
                <a:t>If either or both are positive</a:t>
              </a:r>
            </a:p>
          </p:txBody>
        </p:sp>
        <p:cxnSp>
          <p:nvCxnSpPr>
            <p:cNvPr id="51" name="Elbow Connector 113">
              <a:extLst>
                <a:ext uri="{FF2B5EF4-FFF2-40B4-BE49-F238E27FC236}">
                  <a16:creationId xmlns:a16="http://schemas.microsoft.com/office/drawing/2014/main" id="{E890942F-E544-FFF0-6EE8-70DC498BB78A}"/>
                </a:ext>
              </a:extLst>
            </p:cNvPr>
            <p:cNvCxnSpPr>
              <a:cxnSpLocks/>
              <a:stCxn id="54" idx="1"/>
              <a:endCxn id="42" idx="0"/>
            </p:cNvCxnSpPr>
            <p:nvPr/>
          </p:nvCxnSpPr>
          <p:spPr>
            <a:xfrm rot="10800000" flipV="1">
              <a:off x="835747" y="2924199"/>
              <a:ext cx="107885" cy="648551"/>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114">
              <a:extLst>
                <a:ext uri="{FF2B5EF4-FFF2-40B4-BE49-F238E27FC236}">
                  <a16:creationId xmlns:a16="http://schemas.microsoft.com/office/drawing/2014/main" id="{768937FF-B05B-31F7-0A8C-26EEB6E2CFFF}"/>
                </a:ext>
              </a:extLst>
            </p:cNvPr>
            <p:cNvCxnSpPr>
              <a:cxnSpLocks/>
              <a:stCxn id="54" idx="3"/>
              <a:endCxn id="41" idx="0"/>
            </p:cNvCxnSpPr>
            <p:nvPr/>
          </p:nvCxnSpPr>
          <p:spPr>
            <a:xfrm>
              <a:off x="2208234" y="2924200"/>
              <a:ext cx="267688" cy="648551"/>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167">
              <a:extLst>
                <a:ext uri="{FF2B5EF4-FFF2-40B4-BE49-F238E27FC236}">
                  <a16:creationId xmlns:a16="http://schemas.microsoft.com/office/drawing/2014/main" id="{10B753D0-CB64-23F5-5BF6-198AD30758AB}"/>
                </a:ext>
              </a:extLst>
            </p:cNvPr>
            <p:cNvCxnSpPr>
              <a:cxnSpLocks/>
              <a:stCxn id="38" idx="3"/>
              <a:endCxn id="55" idx="0"/>
            </p:cNvCxnSpPr>
            <p:nvPr/>
          </p:nvCxnSpPr>
          <p:spPr>
            <a:xfrm>
              <a:off x="5074021" y="2009175"/>
              <a:ext cx="2533089" cy="264827"/>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Icon&#10;&#10;Description automatically generated">
              <a:extLst>
                <a:ext uri="{FF2B5EF4-FFF2-40B4-BE49-F238E27FC236}">
                  <a16:creationId xmlns:a16="http://schemas.microsoft.com/office/drawing/2014/main" id="{DF5CE551-A410-181E-7BC1-4D5D68FD3DE1}"/>
                </a:ext>
              </a:extLst>
            </p:cNvPr>
            <p:cNvPicPr>
              <a:picLocks noChangeAspect="1"/>
            </p:cNvPicPr>
            <p:nvPr/>
          </p:nvPicPr>
          <p:blipFill>
            <a:blip r:embed="rId8"/>
            <a:stretch>
              <a:fillRect/>
            </a:stretch>
          </p:blipFill>
          <p:spPr>
            <a:xfrm>
              <a:off x="943631" y="2293944"/>
              <a:ext cx="1264603" cy="1260511"/>
            </a:xfrm>
            <a:prstGeom prst="rect">
              <a:avLst/>
            </a:prstGeom>
          </p:spPr>
        </p:pic>
        <p:pic>
          <p:nvPicPr>
            <p:cNvPr id="55" name="Picture 54" descr="Icon&#10;&#10;Description automatically generated">
              <a:extLst>
                <a:ext uri="{FF2B5EF4-FFF2-40B4-BE49-F238E27FC236}">
                  <a16:creationId xmlns:a16="http://schemas.microsoft.com/office/drawing/2014/main" id="{B3CC3599-9078-4909-978D-390A38E46A63}"/>
                </a:ext>
              </a:extLst>
            </p:cNvPr>
            <p:cNvPicPr>
              <a:picLocks noChangeAspect="1"/>
            </p:cNvPicPr>
            <p:nvPr/>
          </p:nvPicPr>
          <p:blipFill>
            <a:blip r:embed="rId8"/>
            <a:stretch>
              <a:fillRect/>
            </a:stretch>
          </p:blipFill>
          <p:spPr>
            <a:xfrm>
              <a:off x="6974808" y="2274002"/>
              <a:ext cx="1264603" cy="1260511"/>
            </a:xfrm>
            <a:prstGeom prst="rect">
              <a:avLst/>
            </a:prstGeom>
          </p:spPr>
        </p:pic>
        <p:pic>
          <p:nvPicPr>
            <p:cNvPr id="56" name="Picture 55" descr="Icon&#10;&#10;Description automatically generated with low confidence">
              <a:extLst>
                <a:ext uri="{FF2B5EF4-FFF2-40B4-BE49-F238E27FC236}">
                  <a16:creationId xmlns:a16="http://schemas.microsoft.com/office/drawing/2014/main" id="{9C61B23E-67B7-0D98-0CBB-1B858DF3B352}"/>
                </a:ext>
              </a:extLst>
            </p:cNvPr>
            <p:cNvPicPr>
              <a:picLocks noChangeAspect="1"/>
            </p:cNvPicPr>
            <p:nvPr/>
          </p:nvPicPr>
          <p:blipFill>
            <a:blip r:embed="rId9"/>
            <a:stretch>
              <a:fillRect/>
            </a:stretch>
          </p:blipFill>
          <p:spPr>
            <a:xfrm>
              <a:off x="3928644" y="3187364"/>
              <a:ext cx="1309832" cy="1295279"/>
            </a:xfrm>
            <a:prstGeom prst="rect">
              <a:avLst/>
            </a:prstGeom>
          </p:spPr>
        </p:pic>
        <p:pic>
          <p:nvPicPr>
            <p:cNvPr id="57" name="Picture 15">
              <a:extLst>
                <a:ext uri="{FF2B5EF4-FFF2-40B4-BE49-F238E27FC236}">
                  <a16:creationId xmlns:a16="http://schemas.microsoft.com/office/drawing/2014/main" id="{315C23E2-1D59-757B-8766-A8CC46F3706E}"/>
                </a:ext>
              </a:extLst>
            </p:cNvPr>
            <p:cNvPicPr>
              <a:picLocks noChangeAspect="1"/>
            </p:cNvPicPr>
            <p:nvPr/>
          </p:nvPicPr>
          <p:blipFill>
            <a:blip r:embed="rId6"/>
            <a:srcRect/>
            <a:stretch/>
          </p:blipFill>
          <p:spPr>
            <a:xfrm flipH="1">
              <a:off x="6679442" y="3535688"/>
              <a:ext cx="376524" cy="384892"/>
            </a:xfrm>
            <a:prstGeom prst="rect">
              <a:avLst/>
            </a:prstGeom>
          </p:spPr>
        </p:pic>
        <p:pic>
          <p:nvPicPr>
            <p:cNvPr id="63" name="Picture 16">
              <a:extLst>
                <a:ext uri="{FF2B5EF4-FFF2-40B4-BE49-F238E27FC236}">
                  <a16:creationId xmlns:a16="http://schemas.microsoft.com/office/drawing/2014/main" id="{BCE95A4A-AAD1-5100-4BD7-3DA1A7D7A22B}"/>
                </a:ext>
              </a:extLst>
            </p:cNvPr>
            <p:cNvPicPr>
              <a:picLocks noChangeAspect="1"/>
            </p:cNvPicPr>
            <p:nvPr/>
          </p:nvPicPr>
          <p:blipFill>
            <a:blip r:embed="rId7"/>
            <a:srcRect/>
            <a:stretch/>
          </p:blipFill>
          <p:spPr>
            <a:xfrm flipH="1">
              <a:off x="8197903" y="3567509"/>
              <a:ext cx="399582" cy="395376"/>
            </a:xfrm>
            <a:prstGeom prst="rect">
              <a:avLst/>
            </a:prstGeom>
          </p:spPr>
        </p:pic>
        <p:cxnSp>
          <p:nvCxnSpPr>
            <p:cNvPr id="67" name="Straight Arrow Connector 24">
              <a:extLst>
                <a:ext uri="{FF2B5EF4-FFF2-40B4-BE49-F238E27FC236}">
                  <a16:creationId xmlns:a16="http://schemas.microsoft.com/office/drawing/2014/main" id="{F3652EFD-88AD-654F-6A98-42855D748C37}"/>
                </a:ext>
              </a:extLst>
            </p:cNvPr>
            <p:cNvCxnSpPr>
              <a:cxnSpLocks/>
              <a:stCxn id="42" idx="2"/>
              <a:endCxn id="50" idx="1"/>
            </p:cNvCxnSpPr>
            <p:nvPr/>
          </p:nvCxnSpPr>
          <p:spPr>
            <a:xfrm rot="16200000" flipH="1">
              <a:off x="1405050" y="3398822"/>
              <a:ext cx="770845" cy="1909453"/>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24">
              <a:extLst>
                <a:ext uri="{FF2B5EF4-FFF2-40B4-BE49-F238E27FC236}">
                  <a16:creationId xmlns:a16="http://schemas.microsoft.com/office/drawing/2014/main" id="{E57B2C39-8956-6128-7801-1818B400DBA2}"/>
                </a:ext>
              </a:extLst>
            </p:cNvPr>
            <p:cNvCxnSpPr>
              <a:cxnSpLocks/>
              <a:stCxn id="63" idx="2"/>
              <a:endCxn id="50" idx="3"/>
            </p:cNvCxnSpPr>
            <p:nvPr/>
          </p:nvCxnSpPr>
          <p:spPr>
            <a:xfrm rot="5400000">
              <a:off x="7063215" y="3404492"/>
              <a:ext cx="776087" cy="1892873"/>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C1F7C5-DC74-5EB7-8821-D7004F5F8B5A}"/>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is a parallel screening algorithm?</a:t>
            </a:r>
          </a:p>
        </p:txBody>
      </p:sp>
      <p:sp>
        <p:nvSpPr>
          <p:cNvPr id="34" name="Rounded Rectangle 59">
            <a:extLst>
              <a:ext uri="{FF2B5EF4-FFF2-40B4-BE49-F238E27FC236}">
                <a16:creationId xmlns:a16="http://schemas.microsoft.com/office/drawing/2014/main" id="{40A272A7-3B3C-95EE-FB8F-CB3344F36D95}"/>
              </a:ext>
            </a:extLst>
          </p:cNvPr>
          <p:cNvSpPr/>
          <p:nvPr/>
        </p:nvSpPr>
        <p:spPr>
          <a:xfrm>
            <a:off x="7648167" y="1451610"/>
            <a:ext cx="4452632" cy="911364"/>
          </a:xfrm>
          <a:prstGeom prst="roundRect">
            <a:avLst>
              <a:gd name="adj" fmla="val 15294"/>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i="0" u="none" strike="noStrike">
                <a:solidFill>
                  <a:srgbClr val="002060"/>
                </a:solidFill>
                <a:effectLst/>
                <a:latin typeface="Atkinson Hyperlegible"/>
              </a:rPr>
              <a:t>Utilizes two screening tests together – a positive or abnormal on either or both test is an indication for diagnostic evaluation</a:t>
            </a:r>
            <a:endParaRPr lang="en-US" sz="1600" b="0">
              <a:solidFill>
                <a:srgbClr val="002060"/>
              </a:solidFill>
              <a:latin typeface="Atkinson Hyperlegible"/>
              <a:cs typeface="Helvetica"/>
            </a:endParaRPr>
          </a:p>
        </p:txBody>
      </p:sp>
    </p:spTree>
    <p:extLst>
      <p:ext uri="{BB962C8B-B14F-4D97-AF65-F5344CB8AC3E}">
        <p14:creationId xmlns:p14="http://schemas.microsoft.com/office/powerpoint/2010/main" val="298123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1576F9-6EE8-47EE-92F1-B745B0B80E1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3509ECCC-CB4D-4201-942B-7965B0736D9D}"/>
              </a:ext>
            </a:extLst>
          </p:cNvPr>
          <p:cNvSpPr>
            <a:spLocks noGrp="1"/>
          </p:cNvSpPr>
          <p:nvPr>
            <p:ph type="sldNum" sz="quarter" idx="12"/>
          </p:nvPr>
        </p:nvSpPr>
        <p:spPr/>
        <p:txBody>
          <a:bodyPr/>
          <a:lstStyle/>
          <a:p>
            <a:fld id="{92E002D6-D190-45E2-A289-FEFF1EC166F2}" type="slidenum">
              <a:rPr lang="en-GB" smtClean="0"/>
              <a:pPr/>
              <a:t>21</a:t>
            </a:fld>
            <a:endParaRPr lang="en-GB"/>
          </a:p>
        </p:txBody>
      </p:sp>
      <p:sp>
        <p:nvSpPr>
          <p:cNvPr id="4" name="Title 20">
            <a:extLst>
              <a:ext uri="{FF2B5EF4-FFF2-40B4-BE49-F238E27FC236}">
                <a16:creationId xmlns:a16="http://schemas.microsoft.com/office/drawing/2014/main" id="{C7413F36-0D29-4E1A-B710-B547BC4018C8}"/>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Operational handbook</a:t>
            </a:r>
            <a:endParaRPr lang="fr-CH" sz="3200" b="0" kern="0">
              <a:solidFill>
                <a:srgbClr val="FFFFFF"/>
              </a:solidFill>
              <a:latin typeface="Source Sans Pro"/>
              <a:ea typeface="Source Sans Pro"/>
              <a:cs typeface="Calibri"/>
            </a:endParaRPr>
          </a:p>
        </p:txBody>
      </p:sp>
      <p:sp>
        <p:nvSpPr>
          <p:cNvPr id="59" name="Rounded Rectangle 58">
            <a:extLst>
              <a:ext uri="{FF2B5EF4-FFF2-40B4-BE49-F238E27FC236}">
                <a16:creationId xmlns:a16="http://schemas.microsoft.com/office/drawing/2014/main" id="{B0EF059C-9997-6F87-C0C3-25E3AD24FFDF}"/>
              </a:ext>
            </a:extLst>
          </p:cNvPr>
          <p:cNvSpPr/>
          <p:nvPr/>
        </p:nvSpPr>
        <p:spPr>
          <a:xfrm>
            <a:off x="7120891" y="3075137"/>
            <a:ext cx="4873107" cy="1427917"/>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a:solidFill>
                  <a:srgbClr val="30396D"/>
                </a:solidFill>
                <a:latin typeface="Atkinson Hyperlegible"/>
              </a:rPr>
              <a:t>More specific than a single or parallel screening approach – more efficient at selecting people with the highest risk of TB</a:t>
            </a:r>
          </a:p>
          <a:p>
            <a:pPr marL="342900" indent="-342900">
              <a:spcBef>
                <a:spcPts val="200"/>
              </a:spcBef>
              <a:spcAft>
                <a:spcPts val="200"/>
              </a:spcAft>
              <a:buFont typeface="Arial" panose="020B0604020202020204" pitchFamily="34" charset="0"/>
              <a:buChar char="•"/>
            </a:pPr>
            <a:r>
              <a:rPr lang="en-US" sz="1600" b="0">
                <a:solidFill>
                  <a:srgbClr val="30396D"/>
                </a:solidFill>
                <a:latin typeface="Atkinson Hyperlegible"/>
              </a:rPr>
              <a:t>However, less sensitive – will not detect all prevalent TB cases</a:t>
            </a:r>
          </a:p>
        </p:txBody>
      </p:sp>
      <p:sp>
        <p:nvSpPr>
          <p:cNvPr id="60" name="Rounded Rectangle 59">
            <a:extLst>
              <a:ext uri="{FF2B5EF4-FFF2-40B4-BE49-F238E27FC236}">
                <a16:creationId xmlns:a16="http://schemas.microsoft.com/office/drawing/2014/main" id="{23585030-01C1-AACB-3183-B8CBAEDE3848}"/>
              </a:ext>
            </a:extLst>
          </p:cNvPr>
          <p:cNvSpPr/>
          <p:nvPr/>
        </p:nvSpPr>
        <p:spPr>
          <a:xfrm>
            <a:off x="7120892" y="5199928"/>
            <a:ext cx="4873107" cy="641330"/>
          </a:xfrm>
          <a:prstGeom prst="roundRect">
            <a:avLst>
              <a:gd name="adj" fmla="val 15294"/>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a:solidFill>
                  <a:srgbClr val="002060"/>
                </a:solidFill>
                <a:latin typeface="Atkinson Hyperlegible"/>
                <a:cs typeface="Helvetica"/>
              </a:rPr>
              <a:t>Screening for symptoms, followed by chest X-ray to select who should go on for diagnostic testing</a:t>
            </a:r>
          </a:p>
        </p:txBody>
      </p:sp>
      <p:sp>
        <p:nvSpPr>
          <p:cNvPr id="61" name="Rounded Rectangle 60">
            <a:extLst>
              <a:ext uri="{FF2B5EF4-FFF2-40B4-BE49-F238E27FC236}">
                <a16:creationId xmlns:a16="http://schemas.microsoft.com/office/drawing/2014/main" id="{8A5F9DFC-38A8-714C-C4DA-8C50D72C104C}"/>
              </a:ext>
            </a:extLst>
          </p:cNvPr>
          <p:cNvSpPr/>
          <p:nvPr/>
        </p:nvSpPr>
        <p:spPr>
          <a:xfrm>
            <a:off x="7120891" y="4637343"/>
            <a:ext cx="4873107"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Example</a:t>
            </a:r>
          </a:p>
        </p:txBody>
      </p:sp>
      <p:sp>
        <p:nvSpPr>
          <p:cNvPr id="62" name="Rounded Rectangle 60">
            <a:extLst>
              <a:ext uri="{FF2B5EF4-FFF2-40B4-BE49-F238E27FC236}">
                <a16:creationId xmlns:a16="http://schemas.microsoft.com/office/drawing/2014/main" id="{CE006731-B422-FE69-9A93-9C8A5B114602}"/>
              </a:ext>
            </a:extLst>
          </p:cNvPr>
          <p:cNvSpPr/>
          <p:nvPr/>
        </p:nvSpPr>
        <p:spPr>
          <a:xfrm>
            <a:off x="7120891" y="2479673"/>
            <a:ext cx="4873107"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Why use this algorithm?</a:t>
            </a:r>
            <a:endParaRPr lang="en-US" sz="2000">
              <a:cs typeface="Arial"/>
            </a:endParaRPr>
          </a:p>
        </p:txBody>
      </p:sp>
      <p:grpSp>
        <p:nvGrpSpPr>
          <p:cNvPr id="5" name="Group 4">
            <a:extLst>
              <a:ext uri="{FF2B5EF4-FFF2-40B4-BE49-F238E27FC236}">
                <a16:creationId xmlns:a16="http://schemas.microsoft.com/office/drawing/2014/main" id="{3B9A0A8F-AE2F-F2AC-813A-3D08D23C3C61}"/>
              </a:ext>
            </a:extLst>
          </p:cNvPr>
          <p:cNvGrpSpPr/>
          <p:nvPr/>
        </p:nvGrpSpPr>
        <p:grpSpPr>
          <a:xfrm>
            <a:off x="480061" y="1563759"/>
            <a:ext cx="5234939" cy="4547533"/>
            <a:chOff x="1611631" y="1062990"/>
            <a:chExt cx="5824666" cy="5149859"/>
          </a:xfrm>
        </p:grpSpPr>
        <p:grpSp>
          <p:nvGrpSpPr>
            <p:cNvPr id="36" name="Group 35">
              <a:extLst>
                <a:ext uri="{FF2B5EF4-FFF2-40B4-BE49-F238E27FC236}">
                  <a16:creationId xmlns:a16="http://schemas.microsoft.com/office/drawing/2014/main" id="{825B65B9-0639-F344-63B4-3F68A11DDC26}"/>
                </a:ext>
              </a:extLst>
            </p:cNvPr>
            <p:cNvGrpSpPr/>
            <p:nvPr/>
          </p:nvGrpSpPr>
          <p:grpSpPr>
            <a:xfrm>
              <a:off x="1611631" y="1062990"/>
              <a:ext cx="5824666" cy="5149859"/>
              <a:chOff x="478346" y="1110780"/>
              <a:chExt cx="5820709" cy="5080461"/>
            </a:xfrm>
          </p:grpSpPr>
          <p:pic>
            <p:nvPicPr>
              <p:cNvPr id="37" name="Picture 36">
                <a:extLst>
                  <a:ext uri="{FF2B5EF4-FFF2-40B4-BE49-F238E27FC236}">
                    <a16:creationId xmlns:a16="http://schemas.microsoft.com/office/drawing/2014/main" id="{28B6F829-2883-67D4-6AEE-C9D2F81793E1}"/>
                  </a:ext>
                </a:extLst>
              </p:cNvPr>
              <p:cNvPicPr>
                <a:picLocks noChangeAspect="1"/>
              </p:cNvPicPr>
              <p:nvPr/>
            </p:nvPicPr>
            <p:blipFill>
              <a:blip r:embed="rId3"/>
              <a:srcRect/>
              <a:stretch/>
            </p:blipFill>
            <p:spPr>
              <a:xfrm>
                <a:off x="4081447" y="1110780"/>
                <a:ext cx="1097280" cy="1097280"/>
              </a:xfrm>
              <a:prstGeom prst="rect">
                <a:avLst/>
              </a:prstGeom>
            </p:spPr>
          </p:pic>
          <p:pic>
            <p:nvPicPr>
              <p:cNvPr id="38" name="Picture 37">
                <a:extLst>
                  <a:ext uri="{FF2B5EF4-FFF2-40B4-BE49-F238E27FC236}">
                    <a16:creationId xmlns:a16="http://schemas.microsoft.com/office/drawing/2014/main" id="{471BD5D4-773F-4DDB-171D-480AB103D770}"/>
                  </a:ext>
                </a:extLst>
              </p:cNvPr>
              <p:cNvPicPr>
                <a:picLocks noChangeAspect="1"/>
              </p:cNvPicPr>
              <p:nvPr/>
            </p:nvPicPr>
            <p:blipFill>
              <a:blip r:embed="rId4"/>
              <a:stretch>
                <a:fillRect/>
              </a:stretch>
            </p:blipFill>
            <p:spPr>
              <a:xfrm>
                <a:off x="478346" y="5093961"/>
                <a:ext cx="1097280" cy="1097280"/>
              </a:xfrm>
              <a:prstGeom prst="rect">
                <a:avLst/>
              </a:prstGeom>
            </p:spPr>
          </p:pic>
          <p:pic>
            <p:nvPicPr>
              <p:cNvPr id="39" name="Picture 38">
                <a:extLst>
                  <a:ext uri="{FF2B5EF4-FFF2-40B4-BE49-F238E27FC236}">
                    <a16:creationId xmlns:a16="http://schemas.microsoft.com/office/drawing/2014/main" id="{0A1C4A55-3E71-3494-7A0B-02939D7EA280}"/>
                  </a:ext>
                </a:extLst>
              </p:cNvPr>
              <p:cNvPicPr>
                <a:picLocks noChangeAspect="1"/>
              </p:cNvPicPr>
              <p:nvPr/>
            </p:nvPicPr>
            <p:blipFill>
              <a:blip r:embed="rId5"/>
              <a:srcRect/>
              <a:stretch/>
            </p:blipFill>
            <p:spPr>
              <a:xfrm>
                <a:off x="1564555" y="5093961"/>
                <a:ext cx="1137403" cy="1097280"/>
              </a:xfrm>
              <a:prstGeom prst="rect">
                <a:avLst/>
              </a:prstGeom>
            </p:spPr>
          </p:pic>
          <p:pic>
            <p:nvPicPr>
              <p:cNvPr id="40" name="Picture 39">
                <a:extLst>
                  <a:ext uri="{FF2B5EF4-FFF2-40B4-BE49-F238E27FC236}">
                    <a16:creationId xmlns:a16="http://schemas.microsoft.com/office/drawing/2014/main" id="{8ACC177D-09A3-68EE-8B74-048700AB4799}"/>
                  </a:ext>
                </a:extLst>
              </p:cNvPr>
              <p:cNvPicPr>
                <a:picLocks noChangeAspect="1"/>
              </p:cNvPicPr>
              <p:nvPr/>
            </p:nvPicPr>
            <p:blipFill>
              <a:blip r:embed="rId6"/>
              <a:srcRect/>
              <a:stretch/>
            </p:blipFill>
            <p:spPr>
              <a:xfrm flipH="1">
                <a:off x="4595512" y="4385617"/>
                <a:ext cx="381994" cy="390483"/>
              </a:xfrm>
              <a:prstGeom prst="rect">
                <a:avLst/>
              </a:prstGeom>
            </p:spPr>
          </p:pic>
          <p:pic>
            <p:nvPicPr>
              <p:cNvPr id="41" name="Picture 40">
                <a:extLst>
                  <a:ext uri="{FF2B5EF4-FFF2-40B4-BE49-F238E27FC236}">
                    <a16:creationId xmlns:a16="http://schemas.microsoft.com/office/drawing/2014/main" id="{8CBAC9A5-3549-BB94-0FAB-189CC2E18841}"/>
                  </a:ext>
                </a:extLst>
              </p:cNvPr>
              <p:cNvPicPr>
                <a:picLocks noChangeAspect="1"/>
              </p:cNvPicPr>
              <p:nvPr/>
            </p:nvPicPr>
            <p:blipFill>
              <a:blip r:embed="rId7"/>
              <a:srcRect/>
              <a:stretch/>
            </p:blipFill>
            <p:spPr>
              <a:xfrm flipH="1">
                <a:off x="1403412" y="4405340"/>
                <a:ext cx="405387" cy="401120"/>
              </a:xfrm>
              <a:prstGeom prst="rect">
                <a:avLst/>
              </a:prstGeom>
            </p:spPr>
          </p:pic>
          <p:cxnSp>
            <p:nvCxnSpPr>
              <p:cNvPr id="42" name="Elbow Connector 17">
                <a:extLst>
                  <a:ext uri="{FF2B5EF4-FFF2-40B4-BE49-F238E27FC236}">
                    <a16:creationId xmlns:a16="http://schemas.microsoft.com/office/drawing/2014/main" id="{853CE931-7935-779A-6640-2736F23C426E}"/>
                  </a:ext>
                </a:extLst>
              </p:cNvPr>
              <p:cNvCxnSpPr>
                <a:cxnSpLocks/>
                <a:endCxn id="41" idx="0"/>
              </p:cNvCxnSpPr>
              <p:nvPr/>
            </p:nvCxnSpPr>
            <p:spPr>
              <a:xfrm rot="10800000" flipV="1">
                <a:off x="1606105" y="4125944"/>
                <a:ext cx="1105474" cy="279396"/>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18">
                <a:extLst>
                  <a:ext uri="{FF2B5EF4-FFF2-40B4-BE49-F238E27FC236}">
                    <a16:creationId xmlns:a16="http://schemas.microsoft.com/office/drawing/2014/main" id="{6B51A5BC-5532-2373-4AD9-DB556C34C9A5}"/>
                  </a:ext>
                </a:extLst>
              </p:cNvPr>
              <p:cNvCxnSpPr>
                <a:cxnSpLocks/>
                <a:endCxn id="40" idx="0"/>
              </p:cNvCxnSpPr>
              <p:nvPr/>
            </p:nvCxnSpPr>
            <p:spPr>
              <a:xfrm>
                <a:off x="3776980" y="4115741"/>
                <a:ext cx="1009529" cy="269876"/>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2137C3F-18CF-CFA1-767C-522735BB7EE9}"/>
                  </a:ext>
                </a:extLst>
              </p:cNvPr>
              <p:cNvCxnSpPr>
                <a:cxnSpLocks/>
              </p:cNvCxnSpPr>
              <p:nvPr/>
            </p:nvCxnSpPr>
            <p:spPr>
              <a:xfrm>
                <a:off x="1589399" y="4806460"/>
                <a:ext cx="0" cy="279396"/>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120819D-D648-C994-5319-84F7EF947804}"/>
                  </a:ext>
                </a:extLst>
              </p:cNvPr>
              <p:cNvCxnSpPr>
                <a:cxnSpLocks/>
              </p:cNvCxnSpPr>
              <p:nvPr/>
            </p:nvCxnSpPr>
            <p:spPr>
              <a:xfrm>
                <a:off x="4786509" y="4778538"/>
                <a:ext cx="0" cy="279396"/>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6AB7DB-F3DE-EF72-7EBC-57146576B787}"/>
                  </a:ext>
                </a:extLst>
              </p:cNvPr>
              <p:cNvCxnSpPr>
                <a:cxnSpLocks/>
              </p:cNvCxnSpPr>
              <p:nvPr/>
            </p:nvCxnSpPr>
            <p:spPr>
              <a:xfrm>
                <a:off x="4630087" y="2197315"/>
                <a:ext cx="0" cy="279396"/>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51">
                <a:extLst>
                  <a:ext uri="{FF2B5EF4-FFF2-40B4-BE49-F238E27FC236}">
                    <a16:creationId xmlns:a16="http://schemas.microsoft.com/office/drawing/2014/main" id="{6B3C7F47-41B0-FFA7-7847-0D4B9E5FD9B1}"/>
                  </a:ext>
                </a:extLst>
              </p:cNvPr>
              <p:cNvPicPr>
                <a:picLocks noChangeAspect="1"/>
              </p:cNvPicPr>
              <p:nvPr/>
            </p:nvPicPr>
            <p:blipFill>
              <a:blip r:embed="rId6"/>
              <a:srcRect/>
              <a:stretch/>
            </p:blipFill>
            <p:spPr>
              <a:xfrm flipH="1">
                <a:off x="5552724" y="3109114"/>
                <a:ext cx="381994" cy="390483"/>
              </a:xfrm>
              <a:prstGeom prst="rect">
                <a:avLst/>
              </a:prstGeom>
            </p:spPr>
          </p:pic>
          <p:pic>
            <p:nvPicPr>
              <p:cNvPr id="49" name="Picture 52">
                <a:extLst>
                  <a:ext uri="{FF2B5EF4-FFF2-40B4-BE49-F238E27FC236}">
                    <a16:creationId xmlns:a16="http://schemas.microsoft.com/office/drawing/2014/main" id="{D2DC79B3-DEC1-8A68-CCE4-486A1BA76479}"/>
                  </a:ext>
                </a:extLst>
              </p:cNvPr>
              <p:cNvPicPr>
                <a:picLocks noChangeAspect="1"/>
              </p:cNvPicPr>
              <p:nvPr/>
            </p:nvPicPr>
            <p:blipFill>
              <a:blip r:embed="rId7"/>
              <a:srcRect/>
              <a:stretch/>
            </p:blipFill>
            <p:spPr>
              <a:xfrm flipH="1">
                <a:off x="3047771" y="3090321"/>
                <a:ext cx="405387" cy="401120"/>
              </a:xfrm>
              <a:prstGeom prst="rect">
                <a:avLst/>
              </a:prstGeom>
            </p:spPr>
          </p:pic>
          <p:cxnSp>
            <p:nvCxnSpPr>
              <p:cNvPr id="50" name="Elbow Connector 53">
                <a:extLst>
                  <a:ext uri="{FF2B5EF4-FFF2-40B4-BE49-F238E27FC236}">
                    <a16:creationId xmlns:a16="http://schemas.microsoft.com/office/drawing/2014/main" id="{970AB6F3-A7AD-2DCD-D507-040CB68A9F9B}"/>
                  </a:ext>
                </a:extLst>
              </p:cNvPr>
              <p:cNvCxnSpPr>
                <a:cxnSpLocks/>
                <a:endCxn id="49" idx="0"/>
              </p:cNvCxnSpPr>
              <p:nvPr/>
            </p:nvCxnSpPr>
            <p:spPr>
              <a:xfrm rot="10800000" flipV="1">
                <a:off x="3250465" y="2656357"/>
                <a:ext cx="895157" cy="433964"/>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4">
                <a:extLst>
                  <a:ext uri="{FF2B5EF4-FFF2-40B4-BE49-F238E27FC236}">
                    <a16:creationId xmlns:a16="http://schemas.microsoft.com/office/drawing/2014/main" id="{F660C96D-6B8C-EB21-458A-D6149EDBE589}"/>
                  </a:ext>
                </a:extLst>
              </p:cNvPr>
              <p:cNvCxnSpPr>
                <a:cxnSpLocks/>
                <a:endCxn id="48" idx="0"/>
              </p:cNvCxnSpPr>
              <p:nvPr/>
            </p:nvCxnSpPr>
            <p:spPr>
              <a:xfrm>
                <a:off x="5178727" y="2666906"/>
                <a:ext cx="564994" cy="442208"/>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5">
                <a:extLst>
                  <a:ext uri="{FF2B5EF4-FFF2-40B4-BE49-F238E27FC236}">
                    <a16:creationId xmlns:a16="http://schemas.microsoft.com/office/drawing/2014/main" id="{720A2121-93DD-9DA1-D7E5-5702BA41E88C}"/>
                  </a:ext>
                </a:extLst>
              </p:cNvPr>
              <p:cNvCxnSpPr>
                <a:cxnSpLocks/>
              </p:cNvCxnSpPr>
              <p:nvPr/>
            </p:nvCxnSpPr>
            <p:spPr>
              <a:xfrm>
                <a:off x="3233123" y="3536712"/>
                <a:ext cx="0" cy="279396"/>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6">
                <a:extLst>
                  <a:ext uri="{FF2B5EF4-FFF2-40B4-BE49-F238E27FC236}">
                    <a16:creationId xmlns:a16="http://schemas.microsoft.com/office/drawing/2014/main" id="{730CB005-AFCD-8AD1-48B6-5321700F30A7}"/>
                  </a:ext>
                </a:extLst>
              </p:cNvPr>
              <p:cNvCxnSpPr>
                <a:cxnSpLocks/>
              </p:cNvCxnSpPr>
              <p:nvPr/>
            </p:nvCxnSpPr>
            <p:spPr>
              <a:xfrm>
                <a:off x="5743721" y="3510234"/>
                <a:ext cx="0" cy="279396"/>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Icon&#10;&#10;Description automatically generated with low confidence">
                <a:extLst>
                  <a:ext uri="{FF2B5EF4-FFF2-40B4-BE49-F238E27FC236}">
                    <a16:creationId xmlns:a16="http://schemas.microsoft.com/office/drawing/2014/main" id="{63858B88-B187-0E89-5BDD-B5A3FCA3B99B}"/>
                  </a:ext>
                </a:extLst>
              </p:cNvPr>
              <p:cNvPicPr>
                <a:picLocks noChangeAspect="1"/>
              </p:cNvPicPr>
              <p:nvPr/>
            </p:nvPicPr>
            <p:blipFill>
              <a:blip r:embed="rId8"/>
              <a:stretch>
                <a:fillRect/>
              </a:stretch>
            </p:blipFill>
            <p:spPr>
              <a:xfrm>
                <a:off x="5201680" y="3826409"/>
                <a:ext cx="1097375" cy="1085182"/>
              </a:xfrm>
              <a:prstGeom prst="rect">
                <a:avLst/>
              </a:prstGeom>
            </p:spPr>
          </p:pic>
          <p:pic>
            <p:nvPicPr>
              <p:cNvPr id="55" name="Picture 54" descr="Icon&#10;&#10;Description automatically generated with low confidence">
                <a:extLst>
                  <a:ext uri="{FF2B5EF4-FFF2-40B4-BE49-F238E27FC236}">
                    <a16:creationId xmlns:a16="http://schemas.microsoft.com/office/drawing/2014/main" id="{5328302F-D97D-04A6-13EE-E8E644805343}"/>
                  </a:ext>
                </a:extLst>
              </p:cNvPr>
              <p:cNvPicPr>
                <a:picLocks noChangeAspect="1"/>
              </p:cNvPicPr>
              <p:nvPr/>
            </p:nvPicPr>
            <p:blipFill>
              <a:blip r:embed="rId8"/>
              <a:stretch>
                <a:fillRect/>
              </a:stretch>
            </p:blipFill>
            <p:spPr>
              <a:xfrm>
                <a:off x="4237821" y="5106059"/>
                <a:ext cx="1097375" cy="1085182"/>
              </a:xfrm>
              <a:prstGeom prst="rect">
                <a:avLst/>
              </a:prstGeom>
            </p:spPr>
          </p:pic>
        </p:grpSp>
        <p:pic>
          <p:nvPicPr>
            <p:cNvPr id="58" name="Picture 57" descr="Icon&#10;&#10;Description automatically generated">
              <a:extLst>
                <a:ext uri="{FF2B5EF4-FFF2-40B4-BE49-F238E27FC236}">
                  <a16:creationId xmlns:a16="http://schemas.microsoft.com/office/drawing/2014/main" id="{D2541B6F-871A-8F62-C420-83D3704502A1}"/>
                </a:ext>
              </a:extLst>
            </p:cNvPr>
            <p:cNvPicPr>
              <a:picLocks noChangeAspect="1"/>
            </p:cNvPicPr>
            <p:nvPr/>
          </p:nvPicPr>
          <p:blipFill>
            <a:blip r:embed="rId9"/>
            <a:stretch>
              <a:fillRect/>
            </a:stretch>
          </p:blipFill>
          <p:spPr>
            <a:xfrm>
              <a:off x="5178911" y="2476964"/>
              <a:ext cx="1160010" cy="1106111"/>
            </a:xfrm>
            <a:prstGeom prst="rect">
              <a:avLst/>
            </a:prstGeom>
          </p:spPr>
        </p:pic>
        <p:pic>
          <p:nvPicPr>
            <p:cNvPr id="65" name="Picture 64" descr="Icon&#10;&#10;Description automatically generated">
              <a:extLst>
                <a:ext uri="{FF2B5EF4-FFF2-40B4-BE49-F238E27FC236}">
                  <a16:creationId xmlns:a16="http://schemas.microsoft.com/office/drawing/2014/main" id="{2C0FF21E-D17A-0823-1C7C-35F08CD330F5}"/>
                </a:ext>
              </a:extLst>
            </p:cNvPr>
            <p:cNvPicPr>
              <a:picLocks noChangeAspect="1"/>
            </p:cNvPicPr>
            <p:nvPr/>
          </p:nvPicPr>
          <p:blipFill>
            <a:blip r:embed="rId9"/>
            <a:stretch>
              <a:fillRect/>
            </a:stretch>
          </p:blipFill>
          <p:spPr>
            <a:xfrm>
              <a:off x="3790359" y="3854169"/>
              <a:ext cx="1160010" cy="1106111"/>
            </a:xfrm>
            <a:prstGeom prst="rect">
              <a:avLst/>
            </a:prstGeom>
          </p:spPr>
        </p:pic>
      </p:grpSp>
      <p:sp>
        <p:nvSpPr>
          <p:cNvPr id="32" name="TextBox 31">
            <a:extLst>
              <a:ext uri="{FF2B5EF4-FFF2-40B4-BE49-F238E27FC236}">
                <a16:creationId xmlns:a16="http://schemas.microsoft.com/office/drawing/2014/main" id="{73ADCA66-769D-414D-D63E-501035E8765A}"/>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is a positive sequential screening algorithm?</a:t>
            </a:r>
          </a:p>
        </p:txBody>
      </p:sp>
      <p:sp>
        <p:nvSpPr>
          <p:cNvPr id="33" name="Rounded Rectangle 58">
            <a:extLst>
              <a:ext uri="{FF2B5EF4-FFF2-40B4-BE49-F238E27FC236}">
                <a16:creationId xmlns:a16="http://schemas.microsoft.com/office/drawing/2014/main" id="{A775D82C-FE6B-3C2C-F820-087AEB302F5F}"/>
              </a:ext>
            </a:extLst>
          </p:cNvPr>
          <p:cNvSpPr/>
          <p:nvPr/>
        </p:nvSpPr>
        <p:spPr>
          <a:xfrm>
            <a:off x="7120891" y="1453930"/>
            <a:ext cx="4873107" cy="863144"/>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a:solidFill>
                  <a:srgbClr val="30396D"/>
                </a:solidFill>
                <a:latin typeface="Atkinson Hyperlegible"/>
              </a:rPr>
              <a:t>Uses two screening tests - only those positive on the first test going on to a second screen, and only those positive on both screens go on for diagnosis</a:t>
            </a:r>
          </a:p>
        </p:txBody>
      </p:sp>
    </p:spTree>
    <p:extLst>
      <p:ext uri="{BB962C8B-B14F-4D97-AF65-F5344CB8AC3E}">
        <p14:creationId xmlns:p14="http://schemas.microsoft.com/office/powerpoint/2010/main" val="42930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1576F9-6EE8-47EE-92F1-B745B0B80E1F}"/>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3509ECCC-CB4D-4201-942B-7965B0736D9D}"/>
              </a:ext>
            </a:extLst>
          </p:cNvPr>
          <p:cNvSpPr>
            <a:spLocks noGrp="1"/>
          </p:cNvSpPr>
          <p:nvPr>
            <p:ph type="sldNum" sz="quarter" idx="12"/>
          </p:nvPr>
        </p:nvSpPr>
        <p:spPr/>
        <p:txBody>
          <a:bodyPr/>
          <a:lstStyle/>
          <a:p>
            <a:fld id="{92E002D6-D190-45E2-A289-FEFF1EC166F2}" type="slidenum">
              <a:rPr lang="en-GB" smtClean="0"/>
              <a:pPr/>
              <a:t>22</a:t>
            </a:fld>
            <a:endParaRPr lang="en-GB"/>
          </a:p>
        </p:txBody>
      </p:sp>
      <p:sp>
        <p:nvSpPr>
          <p:cNvPr id="4" name="Title 20">
            <a:extLst>
              <a:ext uri="{FF2B5EF4-FFF2-40B4-BE49-F238E27FC236}">
                <a16:creationId xmlns:a16="http://schemas.microsoft.com/office/drawing/2014/main" id="{C7413F36-0D29-4E1A-B710-B547BC4018C8}"/>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panose="020B0503030403020204" pitchFamily="34" charset="0"/>
                <a:ea typeface="Source Sans Pro" panose="020B0503030403020204" pitchFamily="34" charset="0"/>
                <a:cs typeface="Calibri" panose="020F0502020204030204" pitchFamily="34" charset="0"/>
              </a:rPr>
              <a:t>Operational handbook</a:t>
            </a:r>
            <a:endParaRPr lang="fr-CH" sz="3200" b="0" kern="0">
              <a:solidFill>
                <a:srgbClr val="FFFFFF"/>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59" name="Rounded Rectangle 58">
            <a:extLst>
              <a:ext uri="{FF2B5EF4-FFF2-40B4-BE49-F238E27FC236}">
                <a16:creationId xmlns:a16="http://schemas.microsoft.com/office/drawing/2014/main" id="{B0EF059C-9997-6F87-C0C3-25E3AD24FFDF}"/>
              </a:ext>
            </a:extLst>
          </p:cNvPr>
          <p:cNvSpPr/>
          <p:nvPr/>
        </p:nvSpPr>
        <p:spPr>
          <a:xfrm>
            <a:off x="6864021" y="3339993"/>
            <a:ext cx="5082159" cy="1118890"/>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a:solidFill>
                  <a:srgbClr val="30396D"/>
                </a:solidFill>
                <a:latin typeface="Atkinson Hyperlegible"/>
              </a:rPr>
              <a:t>High sensitivity but saves resources – the more expensive screening test is conducted only among those who do not already screen positive with the less expensive screening test</a:t>
            </a:r>
          </a:p>
        </p:txBody>
      </p:sp>
      <p:sp>
        <p:nvSpPr>
          <p:cNvPr id="60" name="Rounded Rectangle 59">
            <a:extLst>
              <a:ext uri="{FF2B5EF4-FFF2-40B4-BE49-F238E27FC236}">
                <a16:creationId xmlns:a16="http://schemas.microsoft.com/office/drawing/2014/main" id="{23585030-01C1-AACB-3183-B8CBAEDE3848}"/>
              </a:ext>
            </a:extLst>
          </p:cNvPr>
          <p:cNvSpPr/>
          <p:nvPr/>
        </p:nvSpPr>
        <p:spPr>
          <a:xfrm>
            <a:off x="6864021" y="5073097"/>
            <a:ext cx="5082160" cy="911364"/>
          </a:xfrm>
          <a:prstGeom prst="roundRect">
            <a:avLst>
              <a:gd name="adj" fmla="val 15294"/>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a:solidFill>
                  <a:srgbClr val="002060"/>
                </a:solidFill>
                <a:latin typeface="Atkinson Hyperlegible"/>
                <a:cs typeface="Helvetica"/>
              </a:rPr>
              <a:t>Screening for symptoms first, then screening with chest X-ray only among those who don’t report symptoms</a:t>
            </a:r>
          </a:p>
        </p:txBody>
      </p:sp>
      <p:sp>
        <p:nvSpPr>
          <p:cNvPr id="61" name="Rounded Rectangle 60">
            <a:extLst>
              <a:ext uri="{FF2B5EF4-FFF2-40B4-BE49-F238E27FC236}">
                <a16:creationId xmlns:a16="http://schemas.microsoft.com/office/drawing/2014/main" id="{8A5F9DFC-38A8-714C-C4DA-8C50D72C104C}"/>
              </a:ext>
            </a:extLst>
          </p:cNvPr>
          <p:cNvSpPr/>
          <p:nvPr/>
        </p:nvSpPr>
        <p:spPr>
          <a:xfrm>
            <a:off x="6864021" y="4538195"/>
            <a:ext cx="5050548"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Example</a:t>
            </a:r>
          </a:p>
        </p:txBody>
      </p:sp>
      <p:sp>
        <p:nvSpPr>
          <p:cNvPr id="62" name="Rounded Rectangle 60">
            <a:extLst>
              <a:ext uri="{FF2B5EF4-FFF2-40B4-BE49-F238E27FC236}">
                <a16:creationId xmlns:a16="http://schemas.microsoft.com/office/drawing/2014/main" id="{CE006731-B422-FE69-9A93-9C8A5B114602}"/>
              </a:ext>
            </a:extLst>
          </p:cNvPr>
          <p:cNvSpPr/>
          <p:nvPr/>
        </p:nvSpPr>
        <p:spPr>
          <a:xfrm>
            <a:off x="6864022" y="2801158"/>
            <a:ext cx="5082158" cy="459523"/>
          </a:xfrm>
          <a:prstGeom prst="roundRect">
            <a:avLst>
              <a:gd name="adj" fmla="val 16052"/>
            </a:avLst>
          </a:prstGeom>
          <a:solidFill>
            <a:srgbClr val="009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chemeClr val="bg1"/>
                </a:solidFill>
                <a:latin typeface="Atkinson Hyperlegible"/>
                <a:cs typeface="Helvetica"/>
              </a:rPr>
              <a:t>Why use this algorithm?</a:t>
            </a:r>
            <a:endParaRPr lang="en-US" sz="2000">
              <a:cs typeface="Arial"/>
            </a:endParaRPr>
          </a:p>
        </p:txBody>
      </p:sp>
      <p:grpSp>
        <p:nvGrpSpPr>
          <p:cNvPr id="10" name="Group 9">
            <a:extLst>
              <a:ext uri="{FF2B5EF4-FFF2-40B4-BE49-F238E27FC236}">
                <a16:creationId xmlns:a16="http://schemas.microsoft.com/office/drawing/2014/main" id="{58DD9D73-7DB9-31FE-0136-5EA3875F99C1}"/>
              </a:ext>
            </a:extLst>
          </p:cNvPr>
          <p:cNvGrpSpPr/>
          <p:nvPr/>
        </p:nvGrpSpPr>
        <p:grpSpPr>
          <a:xfrm>
            <a:off x="1236062" y="1447346"/>
            <a:ext cx="5205180" cy="4797454"/>
            <a:chOff x="575288" y="1188410"/>
            <a:chExt cx="5205180" cy="4797454"/>
          </a:xfrm>
        </p:grpSpPr>
        <p:pic>
          <p:nvPicPr>
            <p:cNvPr id="11" name="Picture 10">
              <a:extLst>
                <a:ext uri="{FF2B5EF4-FFF2-40B4-BE49-F238E27FC236}">
                  <a16:creationId xmlns:a16="http://schemas.microsoft.com/office/drawing/2014/main" id="{79898DD7-BE7B-0BE0-04A1-92BF2A56F9F3}"/>
                </a:ext>
              </a:extLst>
            </p:cNvPr>
            <p:cNvPicPr>
              <a:picLocks noChangeAspect="1"/>
            </p:cNvPicPr>
            <p:nvPr/>
          </p:nvPicPr>
          <p:blipFill>
            <a:blip r:embed="rId3"/>
            <a:srcRect/>
            <a:stretch/>
          </p:blipFill>
          <p:spPr>
            <a:xfrm>
              <a:off x="1724904" y="1188410"/>
              <a:ext cx="981808" cy="981808"/>
            </a:xfrm>
            <a:prstGeom prst="rect">
              <a:avLst/>
            </a:prstGeom>
          </p:spPr>
        </p:pic>
        <p:pic>
          <p:nvPicPr>
            <p:cNvPr id="12" name="Picture 11">
              <a:extLst>
                <a:ext uri="{FF2B5EF4-FFF2-40B4-BE49-F238E27FC236}">
                  <a16:creationId xmlns:a16="http://schemas.microsoft.com/office/drawing/2014/main" id="{23CE2569-F265-17D2-775B-142618F07AFC}"/>
                </a:ext>
              </a:extLst>
            </p:cNvPr>
            <p:cNvPicPr>
              <a:picLocks noChangeAspect="1"/>
            </p:cNvPicPr>
            <p:nvPr/>
          </p:nvPicPr>
          <p:blipFill>
            <a:blip r:embed="rId4"/>
            <a:srcRect/>
            <a:stretch/>
          </p:blipFill>
          <p:spPr>
            <a:xfrm>
              <a:off x="2043923" y="4888584"/>
              <a:ext cx="1091282" cy="1097280"/>
            </a:xfrm>
            <a:prstGeom prst="rect">
              <a:avLst/>
            </a:prstGeom>
          </p:spPr>
        </p:pic>
        <p:pic>
          <p:nvPicPr>
            <p:cNvPr id="13" name="Picture 12">
              <a:extLst>
                <a:ext uri="{FF2B5EF4-FFF2-40B4-BE49-F238E27FC236}">
                  <a16:creationId xmlns:a16="http://schemas.microsoft.com/office/drawing/2014/main" id="{B46EE66E-F5EA-1299-1FCE-B981640B8E20}"/>
                </a:ext>
              </a:extLst>
            </p:cNvPr>
            <p:cNvPicPr>
              <a:picLocks noChangeAspect="1"/>
            </p:cNvPicPr>
            <p:nvPr/>
          </p:nvPicPr>
          <p:blipFill>
            <a:blip r:embed="rId5"/>
            <a:srcRect/>
            <a:stretch/>
          </p:blipFill>
          <p:spPr>
            <a:xfrm>
              <a:off x="3116153" y="4888584"/>
              <a:ext cx="1097280" cy="1097280"/>
            </a:xfrm>
            <a:prstGeom prst="rect">
              <a:avLst/>
            </a:prstGeom>
          </p:spPr>
        </p:pic>
        <p:pic>
          <p:nvPicPr>
            <p:cNvPr id="14" name="Picture 13">
              <a:extLst>
                <a:ext uri="{FF2B5EF4-FFF2-40B4-BE49-F238E27FC236}">
                  <a16:creationId xmlns:a16="http://schemas.microsoft.com/office/drawing/2014/main" id="{D7C597B0-73CD-99AC-C7EE-6D54191EE114}"/>
                </a:ext>
              </a:extLst>
            </p:cNvPr>
            <p:cNvPicPr>
              <a:picLocks noChangeAspect="1"/>
            </p:cNvPicPr>
            <p:nvPr/>
          </p:nvPicPr>
          <p:blipFill>
            <a:blip r:embed="rId6"/>
            <a:srcRect/>
            <a:stretch/>
          </p:blipFill>
          <p:spPr>
            <a:xfrm flipH="1">
              <a:off x="5040784" y="4019251"/>
              <a:ext cx="381994" cy="390483"/>
            </a:xfrm>
            <a:prstGeom prst="rect">
              <a:avLst/>
            </a:prstGeom>
          </p:spPr>
        </p:pic>
        <p:pic>
          <p:nvPicPr>
            <p:cNvPr id="15" name="Picture 14">
              <a:extLst>
                <a:ext uri="{FF2B5EF4-FFF2-40B4-BE49-F238E27FC236}">
                  <a16:creationId xmlns:a16="http://schemas.microsoft.com/office/drawing/2014/main" id="{676E26BC-BB0E-1052-2486-06F9B976643F}"/>
                </a:ext>
              </a:extLst>
            </p:cNvPr>
            <p:cNvPicPr>
              <a:picLocks noChangeAspect="1"/>
            </p:cNvPicPr>
            <p:nvPr/>
          </p:nvPicPr>
          <p:blipFill>
            <a:blip r:embed="rId7"/>
            <a:srcRect/>
            <a:stretch/>
          </p:blipFill>
          <p:spPr>
            <a:xfrm flipH="1">
              <a:off x="2898974" y="4019251"/>
              <a:ext cx="405387" cy="401120"/>
            </a:xfrm>
            <a:prstGeom prst="rect">
              <a:avLst/>
            </a:prstGeom>
          </p:spPr>
        </p:pic>
        <p:cxnSp>
          <p:nvCxnSpPr>
            <p:cNvPr id="16" name="Elbow Connector 17">
              <a:extLst>
                <a:ext uri="{FF2B5EF4-FFF2-40B4-BE49-F238E27FC236}">
                  <a16:creationId xmlns:a16="http://schemas.microsoft.com/office/drawing/2014/main" id="{E65D4BEF-F1B0-2504-9912-4B015C7D3765}"/>
                </a:ext>
              </a:extLst>
            </p:cNvPr>
            <p:cNvCxnSpPr>
              <a:cxnSpLocks/>
              <a:endCxn id="15" idx="0"/>
            </p:cNvCxnSpPr>
            <p:nvPr/>
          </p:nvCxnSpPr>
          <p:spPr>
            <a:xfrm rot="10800000" flipV="1">
              <a:off x="3101667" y="3842981"/>
              <a:ext cx="729036" cy="176270"/>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8">
              <a:extLst>
                <a:ext uri="{FF2B5EF4-FFF2-40B4-BE49-F238E27FC236}">
                  <a16:creationId xmlns:a16="http://schemas.microsoft.com/office/drawing/2014/main" id="{CC03DF1F-FF20-80A2-08C1-D89B3E530B6E}"/>
                </a:ext>
              </a:extLst>
            </p:cNvPr>
            <p:cNvCxnSpPr>
              <a:cxnSpLocks/>
              <a:endCxn id="14" idx="0"/>
            </p:cNvCxnSpPr>
            <p:nvPr/>
          </p:nvCxnSpPr>
          <p:spPr>
            <a:xfrm>
              <a:off x="4683093" y="3846763"/>
              <a:ext cx="548688" cy="172488"/>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BF60679-2259-0FDF-E5B9-45608655A258}"/>
                </a:ext>
              </a:extLst>
            </p:cNvPr>
            <p:cNvCxnSpPr>
              <a:cxnSpLocks/>
            </p:cNvCxnSpPr>
            <p:nvPr/>
          </p:nvCxnSpPr>
          <p:spPr>
            <a:xfrm flipH="1">
              <a:off x="3101666" y="4419065"/>
              <a:ext cx="1" cy="589738"/>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EE581B-46DA-E209-819E-925CA38C2483}"/>
                </a:ext>
              </a:extLst>
            </p:cNvPr>
            <p:cNvCxnSpPr>
              <a:cxnSpLocks/>
            </p:cNvCxnSpPr>
            <p:nvPr/>
          </p:nvCxnSpPr>
          <p:spPr>
            <a:xfrm>
              <a:off x="5231781" y="4409734"/>
              <a:ext cx="0" cy="473084"/>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565351-9CB1-6EB1-73CB-A617157D47E9}"/>
                </a:ext>
              </a:extLst>
            </p:cNvPr>
            <p:cNvCxnSpPr>
              <a:cxnSpLocks/>
            </p:cNvCxnSpPr>
            <p:nvPr/>
          </p:nvCxnSpPr>
          <p:spPr>
            <a:xfrm>
              <a:off x="2199945" y="2198266"/>
              <a:ext cx="0" cy="171662"/>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46">
              <a:extLst>
                <a:ext uri="{FF2B5EF4-FFF2-40B4-BE49-F238E27FC236}">
                  <a16:creationId xmlns:a16="http://schemas.microsoft.com/office/drawing/2014/main" id="{B824289C-096F-5F45-1DF7-3C5D4A3EB9B1}"/>
                </a:ext>
              </a:extLst>
            </p:cNvPr>
            <p:cNvPicPr>
              <a:picLocks noChangeAspect="1"/>
            </p:cNvPicPr>
            <p:nvPr/>
          </p:nvPicPr>
          <p:blipFill>
            <a:blip r:embed="rId6"/>
            <a:srcRect/>
            <a:stretch/>
          </p:blipFill>
          <p:spPr>
            <a:xfrm flipH="1">
              <a:off x="4073261" y="3045000"/>
              <a:ext cx="381994" cy="390483"/>
            </a:xfrm>
            <a:prstGeom prst="rect">
              <a:avLst/>
            </a:prstGeom>
          </p:spPr>
        </p:pic>
        <p:pic>
          <p:nvPicPr>
            <p:cNvPr id="22" name="Picture 47">
              <a:extLst>
                <a:ext uri="{FF2B5EF4-FFF2-40B4-BE49-F238E27FC236}">
                  <a16:creationId xmlns:a16="http://schemas.microsoft.com/office/drawing/2014/main" id="{D145CF0D-2305-401A-24E4-183B8B4B3E20}"/>
                </a:ext>
              </a:extLst>
            </p:cNvPr>
            <p:cNvPicPr>
              <a:picLocks noChangeAspect="1"/>
            </p:cNvPicPr>
            <p:nvPr/>
          </p:nvPicPr>
          <p:blipFill>
            <a:blip r:embed="rId7"/>
            <a:srcRect/>
            <a:stretch/>
          </p:blipFill>
          <p:spPr>
            <a:xfrm flipH="1">
              <a:off x="575288" y="3159796"/>
              <a:ext cx="405387" cy="401120"/>
            </a:xfrm>
            <a:prstGeom prst="rect">
              <a:avLst/>
            </a:prstGeom>
          </p:spPr>
        </p:pic>
        <p:cxnSp>
          <p:nvCxnSpPr>
            <p:cNvPr id="23" name="Elbow Connector 48">
              <a:extLst>
                <a:ext uri="{FF2B5EF4-FFF2-40B4-BE49-F238E27FC236}">
                  <a16:creationId xmlns:a16="http://schemas.microsoft.com/office/drawing/2014/main" id="{9F85C868-B77C-80FE-012F-18E260405347}"/>
                </a:ext>
              </a:extLst>
            </p:cNvPr>
            <p:cNvCxnSpPr>
              <a:cxnSpLocks/>
              <a:endCxn id="22" idx="0"/>
            </p:cNvCxnSpPr>
            <p:nvPr/>
          </p:nvCxnSpPr>
          <p:spPr>
            <a:xfrm rot="10800000" flipV="1">
              <a:off x="777981" y="2750748"/>
              <a:ext cx="920552" cy="409047"/>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49">
              <a:extLst>
                <a:ext uri="{FF2B5EF4-FFF2-40B4-BE49-F238E27FC236}">
                  <a16:creationId xmlns:a16="http://schemas.microsoft.com/office/drawing/2014/main" id="{CA8024CF-5224-1A53-AC2A-9E398032C0AC}"/>
                </a:ext>
              </a:extLst>
            </p:cNvPr>
            <p:cNvCxnSpPr>
              <a:cxnSpLocks/>
              <a:endCxn id="21" idx="0"/>
            </p:cNvCxnSpPr>
            <p:nvPr/>
          </p:nvCxnSpPr>
          <p:spPr>
            <a:xfrm>
              <a:off x="2755994" y="2760960"/>
              <a:ext cx="1508264" cy="284040"/>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51">
              <a:extLst>
                <a:ext uri="{FF2B5EF4-FFF2-40B4-BE49-F238E27FC236}">
                  <a16:creationId xmlns:a16="http://schemas.microsoft.com/office/drawing/2014/main" id="{BF99C0B9-F557-3C54-9A33-F3D44D35E68D}"/>
                </a:ext>
              </a:extLst>
            </p:cNvPr>
            <p:cNvCxnSpPr>
              <a:cxnSpLocks/>
            </p:cNvCxnSpPr>
            <p:nvPr/>
          </p:nvCxnSpPr>
          <p:spPr>
            <a:xfrm>
              <a:off x="4264258" y="3452808"/>
              <a:ext cx="5862" cy="192263"/>
            </a:xfrm>
            <a:prstGeom prst="straightConnector1">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63">
              <a:extLst>
                <a:ext uri="{FF2B5EF4-FFF2-40B4-BE49-F238E27FC236}">
                  <a16:creationId xmlns:a16="http://schemas.microsoft.com/office/drawing/2014/main" id="{31645D26-64EF-682D-76C1-5AE522A35C4E}"/>
                </a:ext>
              </a:extLst>
            </p:cNvPr>
            <p:cNvCxnSpPr>
              <a:cxnSpLocks/>
              <a:stCxn id="22" idx="2"/>
            </p:cNvCxnSpPr>
            <p:nvPr/>
          </p:nvCxnSpPr>
          <p:spPr>
            <a:xfrm rot="16200000" flipH="1">
              <a:off x="342358" y="3996538"/>
              <a:ext cx="2077443" cy="1206197"/>
            </a:xfrm>
            <a:prstGeom prst="bentConnector2">
              <a:avLst/>
            </a:prstGeom>
            <a:ln w="38100">
              <a:solidFill>
                <a:srgbClr val="30396D"/>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Icon&#10;&#10;Description automatically generated with low confidence">
              <a:extLst>
                <a:ext uri="{FF2B5EF4-FFF2-40B4-BE49-F238E27FC236}">
                  <a16:creationId xmlns:a16="http://schemas.microsoft.com/office/drawing/2014/main" id="{E349BB36-7CD9-EE0D-0E18-FDA8872BF3BC}"/>
                </a:ext>
              </a:extLst>
            </p:cNvPr>
            <p:cNvPicPr>
              <a:picLocks noChangeAspect="1"/>
            </p:cNvPicPr>
            <p:nvPr/>
          </p:nvPicPr>
          <p:blipFill>
            <a:blip r:embed="rId8"/>
            <a:stretch>
              <a:fillRect/>
            </a:stretch>
          </p:blipFill>
          <p:spPr>
            <a:xfrm>
              <a:off x="4683093" y="4900682"/>
              <a:ext cx="1097375" cy="1085182"/>
            </a:xfrm>
            <a:prstGeom prst="rect">
              <a:avLst/>
            </a:prstGeom>
          </p:spPr>
        </p:pic>
      </p:grpSp>
      <p:pic>
        <p:nvPicPr>
          <p:cNvPr id="30" name="Picture 29" descr="Icon&#10;&#10;Description automatically generated">
            <a:extLst>
              <a:ext uri="{FF2B5EF4-FFF2-40B4-BE49-F238E27FC236}">
                <a16:creationId xmlns:a16="http://schemas.microsoft.com/office/drawing/2014/main" id="{7D0F796C-E5D6-08A3-C5C6-E5C7D4843356}"/>
              </a:ext>
            </a:extLst>
          </p:cNvPr>
          <p:cNvPicPr>
            <a:picLocks noChangeAspect="1"/>
          </p:cNvPicPr>
          <p:nvPr/>
        </p:nvPicPr>
        <p:blipFill>
          <a:blip r:embed="rId9"/>
          <a:stretch>
            <a:fillRect/>
          </a:stretch>
        </p:blipFill>
        <p:spPr>
          <a:xfrm>
            <a:off x="2332431" y="2626964"/>
            <a:ext cx="1088302" cy="1084780"/>
          </a:xfrm>
          <a:prstGeom prst="rect">
            <a:avLst/>
          </a:prstGeom>
        </p:spPr>
      </p:pic>
      <p:pic>
        <p:nvPicPr>
          <p:cNvPr id="31" name="Picture 30" descr="Icon&#10;&#10;Description automatically generated">
            <a:extLst>
              <a:ext uri="{FF2B5EF4-FFF2-40B4-BE49-F238E27FC236}">
                <a16:creationId xmlns:a16="http://schemas.microsoft.com/office/drawing/2014/main" id="{030DD59B-ABFD-EFC0-1C39-09E8F2D5C10C}"/>
              </a:ext>
            </a:extLst>
          </p:cNvPr>
          <p:cNvPicPr>
            <a:picLocks noChangeAspect="1"/>
          </p:cNvPicPr>
          <p:nvPr/>
        </p:nvPicPr>
        <p:blipFill>
          <a:blip r:embed="rId9"/>
          <a:stretch>
            <a:fillRect/>
          </a:stretch>
        </p:blipFill>
        <p:spPr>
          <a:xfrm>
            <a:off x="4439021" y="3861119"/>
            <a:ext cx="1025520" cy="1022201"/>
          </a:xfrm>
          <a:prstGeom prst="rect">
            <a:avLst/>
          </a:prstGeom>
        </p:spPr>
      </p:pic>
      <p:sp>
        <p:nvSpPr>
          <p:cNvPr id="32" name="Rounded Rectangle 58">
            <a:extLst>
              <a:ext uri="{FF2B5EF4-FFF2-40B4-BE49-F238E27FC236}">
                <a16:creationId xmlns:a16="http://schemas.microsoft.com/office/drawing/2014/main" id="{36B1F0B1-34E8-F90D-847F-714D72931224}"/>
              </a:ext>
            </a:extLst>
          </p:cNvPr>
          <p:cNvSpPr/>
          <p:nvPr/>
        </p:nvSpPr>
        <p:spPr>
          <a:xfrm>
            <a:off x="6864022" y="1327617"/>
            <a:ext cx="5082158" cy="1374636"/>
          </a:xfrm>
          <a:prstGeom prst="roundRect">
            <a:avLst>
              <a:gd name="adj" fmla="val 6651"/>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spcBef>
                <a:spcPts val="200"/>
              </a:spcBef>
              <a:spcAft>
                <a:spcPts val="200"/>
              </a:spcAft>
              <a:buFont typeface="Arial" panose="020B0604020202020204" pitchFamily="34" charset="0"/>
              <a:buChar char="•"/>
            </a:pPr>
            <a:r>
              <a:rPr lang="en-US" sz="1600" b="0">
                <a:solidFill>
                  <a:srgbClr val="30396D"/>
                </a:solidFill>
                <a:latin typeface="Atkinson Hyperlegible"/>
              </a:rPr>
              <a:t>Uses two screening tests - those positive on the first test go straight to diagnostic evaluation, those negative on the first test go on to a second screen – thus those positive on either screen go on for diagnosis</a:t>
            </a:r>
          </a:p>
        </p:txBody>
      </p:sp>
      <p:sp>
        <p:nvSpPr>
          <p:cNvPr id="33" name="TextBox 32">
            <a:extLst>
              <a:ext uri="{FF2B5EF4-FFF2-40B4-BE49-F238E27FC236}">
                <a16:creationId xmlns:a16="http://schemas.microsoft.com/office/drawing/2014/main" id="{DD68E849-738E-2839-18D7-E9015810AB31}"/>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is a negative sequential screening algorithm?</a:t>
            </a:r>
          </a:p>
        </p:txBody>
      </p:sp>
    </p:spTree>
    <p:extLst>
      <p:ext uri="{BB962C8B-B14F-4D97-AF65-F5344CB8AC3E}">
        <p14:creationId xmlns:p14="http://schemas.microsoft.com/office/powerpoint/2010/main" val="260180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4C4731-3D0E-487A-B3EA-03C60A9D6BDD}"/>
              </a:ext>
            </a:extLst>
          </p:cNvPr>
          <p:cNvSpPr>
            <a:spLocks noGrp="1"/>
          </p:cNvSpPr>
          <p:nvPr>
            <p:ph type="ftr" sz="quarter" idx="11"/>
          </p:nvPr>
        </p:nvSpPr>
        <p:spPr/>
        <p:txBody>
          <a:bodyPr/>
          <a:lstStyle/>
          <a:p>
            <a:r>
              <a:rPr lang="en-US"/>
              <a:t>Module 1: TB preventive treatment</a:t>
            </a:r>
            <a:endParaRPr lang="en-GB"/>
          </a:p>
        </p:txBody>
      </p:sp>
      <p:sp>
        <p:nvSpPr>
          <p:cNvPr id="3" name="Slide Number Placeholder 2">
            <a:extLst>
              <a:ext uri="{FF2B5EF4-FFF2-40B4-BE49-F238E27FC236}">
                <a16:creationId xmlns:a16="http://schemas.microsoft.com/office/drawing/2014/main" id="{D56A5055-011F-42C7-9269-0B66F0AA7A7D}"/>
              </a:ext>
            </a:extLst>
          </p:cNvPr>
          <p:cNvSpPr>
            <a:spLocks noGrp="1"/>
          </p:cNvSpPr>
          <p:nvPr>
            <p:ph type="sldNum" sz="quarter" idx="12"/>
          </p:nvPr>
        </p:nvSpPr>
        <p:spPr/>
        <p:txBody>
          <a:bodyPr/>
          <a:lstStyle/>
          <a:p>
            <a:fld id="{92E002D6-D190-45E2-A289-FEFF1EC166F2}" type="slidenum">
              <a:rPr lang="en-GB" smtClean="0"/>
              <a:pPr/>
              <a:t>23</a:t>
            </a:fld>
            <a:endParaRPr lang="en-GB"/>
          </a:p>
        </p:txBody>
      </p:sp>
      <p:sp>
        <p:nvSpPr>
          <p:cNvPr id="4" name="Title 20">
            <a:extLst>
              <a:ext uri="{FF2B5EF4-FFF2-40B4-BE49-F238E27FC236}">
                <a16:creationId xmlns:a16="http://schemas.microsoft.com/office/drawing/2014/main" id="{D7834732-AE8D-4777-8E56-F3DE8E45E72C}"/>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H" sz="3200" kern="0" err="1">
                <a:solidFill>
                  <a:srgbClr val="FFFFFF"/>
                </a:solidFill>
                <a:latin typeface="Source Sans Pro" panose="020B0503030403020204" pitchFamily="34" charset="0"/>
                <a:ea typeface="Source Sans Pro" panose="020B0503030403020204" pitchFamily="34" charset="0"/>
                <a:cs typeface="Calibri" panose="020F0502020204030204" pitchFamily="34" charset="0"/>
              </a:rPr>
              <a:t>Operational</a:t>
            </a:r>
            <a:r>
              <a:rPr lang="fr-CH" sz="3200" kern="0">
                <a:solidFill>
                  <a:srgbClr val="FFFFFF"/>
                </a:solidFill>
                <a:latin typeface="Source Sans Pro" panose="020B0503030403020204" pitchFamily="34" charset="0"/>
                <a:ea typeface="Source Sans Pro" panose="020B0503030403020204" pitchFamily="34" charset="0"/>
                <a:cs typeface="Calibri" panose="020F0502020204030204" pitchFamily="34" charset="0"/>
              </a:rPr>
              <a:t> </a:t>
            </a:r>
            <a:r>
              <a:rPr lang="fr-CH" sz="3200" kern="0" err="1">
                <a:solidFill>
                  <a:srgbClr val="FFFFFF"/>
                </a:solidFill>
                <a:latin typeface="Source Sans Pro" panose="020B0503030403020204" pitchFamily="34" charset="0"/>
                <a:ea typeface="Source Sans Pro" panose="020B0503030403020204" pitchFamily="34" charset="0"/>
                <a:cs typeface="Calibri" panose="020F0502020204030204" pitchFamily="34" charset="0"/>
              </a:rPr>
              <a:t>handbook</a:t>
            </a:r>
            <a:endPar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8E1452EC-C867-4AB5-8671-B186AABA7AD4}"/>
              </a:ext>
            </a:extLst>
          </p:cNvPr>
          <p:cNvGrpSpPr/>
          <p:nvPr/>
        </p:nvGrpSpPr>
        <p:grpSpPr>
          <a:xfrm>
            <a:off x="4570040" y="1177290"/>
            <a:ext cx="7333673" cy="3633249"/>
            <a:chOff x="709575" y="1325256"/>
            <a:chExt cx="10666325" cy="4756933"/>
          </a:xfrm>
        </p:grpSpPr>
        <p:pic>
          <p:nvPicPr>
            <p:cNvPr id="23" name="Picture 22">
              <a:extLst>
                <a:ext uri="{FF2B5EF4-FFF2-40B4-BE49-F238E27FC236}">
                  <a16:creationId xmlns:a16="http://schemas.microsoft.com/office/drawing/2014/main" id="{DF492D82-5897-4C1F-8B49-325CBC0FD63D}"/>
                </a:ext>
              </a:extLst>
            </p:cNvPr>
            <p:cNvPicPr>
              <a:picLocks noChangeAspect="1"/>
            </p:cNvPicPr>
            <p:nvPr/>
          </p:nvPicPr>
          <p:blipFill>
            <a:blip r:embed="rId3"/>
            <a:stretch>
              <a:fillRect/>
            </a:stretch>
          </p:blipFill>
          <p:spPr>
            <a:xfrm>
              <a:off x="709575" y="1325256"/>
              <a:ext cx="5421364" cy="4682561"/>
            </a:xfrm>
            <a:prstGeom prst="rect">
              <a:avLst/>
            </a:prstGeom>
          </p:spPr>
        </p:pic>
        <p:sp>
          <p:nvSpPr>
            <p:cNvPr id="24" name="Rounded Rectangle 71">
              <a:extLst>
                <a:ext uri="{FF2B5EF4-FFF2-40B4-BE49-F238E27FC236}">
                  <a16:creationId xmlns:a16="http://schemas.microsoft.com/office/drawing/2014/main" id="{AF0CF134-452F-4BDB-B6F4-CE89B17D73C1}"/>
                </a:ext>
              </a:extLst>
            </p:cNvPr>
            <p:cNvSpPr/>
            <p:nvPr/>
          </p:nvSpPr>
          <p:spPr>
            <a:xfrm>
              <a:off x="6515899" y="1428730"/>
              <a:ext cx="4860000" cy="57418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eligible for TB screening</a:t>
              </a:r>
            </a:p>
          </p:txBody>
        </p:sp>
        <p:sp>
          <p:nvSpPr>
            <p:cNvPr id="25" name="Rounded Rectangle 72">
              <a:extLst>
                <a:ext uri="{FF2B5EF4-FFF2-40B4-BE49-F238E27FC236}">
                  <a16:creationId xmlns:a16="http://schemas.microsoft.com/office/drawing/2014/main" id="{8246D2DD-659C-42FA-85F5-225B6AB5BDDF}"/>
                </a:ext>
              </a:extLst>
            </p:cNvPr>
            <p:cNvSpPr/>
            <p:nvPr/>
          </p:nvSpPr>
          <p:spPr>
            <a:xfrm>
              <a:off x="6059700" y="2108610"/>
              <a:ext cx="5316200" cy="57418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screened for TB</a:t>
              </a:r>
            </a:p>
          </p:txBody>
        </p:sp>
        <p:sp>
          <p:nvSpPr>
            <p:cNvPr id="26" name="Rounded Rectangle 74">
              <a:extLst>
                <a:ext uri="{FF2B5EF4-FFF2-40B4-BE49-F238E27FC236}">
                  <a16:creationId xmlns:a16="http://schemas.microsoft.com/office/drawing/2014/main" id="{62DB20A0-3F5F-488B-BC78-E9850E2150CC}"/>
                </a:ext>
              </a:extLst>
            </p:cNvPr>
            <p:cNvSpPr/>
            <p:nvPr/>
          </p:nvSpPr>
          <p:spPr>
            <a:xfrm>
              <a:off x="5233660" y="3468370"/>
              <a:ext cx="6142237" cy="57418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evaluated for TB disease</a:t>
              </a:r>
            </a:p>
          </p:txBody>
        </p:sp>
        <p:sp>
          <p:nvSpPr>
            <p:cNvPr id="27" name="Rounded Rectangle 75">
              <a:extLst>
                <a:ext uri="{FF2B5EF4-FFF2-40B4-BE49-F238E27FC236}">
                  <a16:creationId xmlns:a16="http://schemas.microsoft.com/office/drawing/2014/main" id="{95022B2A-3C71-4B3A-AB7E-30DFF46D029D}"/>
                </a:ext>
              </a:extLst>
            </p:cNvPr>
            <p:cNvSpPr/>
            <p:nvPr/>
          </p:nvSpPr>
          <p:spPr>
            <a:xfrm>
              <a:off x="4866214" y="4148250"/>
              <a:ext cx="6509684" cy="57418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diagnosed with TB</a:t>
              </a:r>
            </a:p>
          </p:txBody>
        </p:sp>
        <p:sp>
          <p:nvSpPr>
            <p:cNvPr id="28" name="Rounded Rectangle 76">
              <a:extLst>
                <a:ext uri="{FF2B5EF4-FFF2-40B4-BE49-F238E27FC236}">
                  <a16:creationId xmlns:a16="http://schemas.microsoft.com/office/drawing/2014/main" id="{56E583B0-9565-4FE3-8072-102A1392C9AD}"/>
                </a:ext>
              </a:extLst>
            </p:cNvPr>
            <p:cNvSpPr/>
            <p:nvPr/>
          </p:nvSpPr>
          <p:spPr>
            <a:xfrm>
              <a:off x="4431252" y="4828130"/>
              <a:ext cx="6944646" cy="57418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initiated on TB treatment</a:t>
              </a:r>
            </a:p>
          </p:txBody>
        </p:sp>
        <p:sp>
          <p:nvSpPr>
            <p:cNvPr id="29" name="Rounded Rectangle 77">
              <a:extLst>
                <a:ext uri="{FF2B5EF4-FFF2-40B4-BE49-F238E27FC236}">
                  <a16:creationId xmlns:a16="http://schemas.microsoft.com/office/drawing/2014/main" id="{FA028F4E-C1E9-4228-8087-E0D8A4CBD53D}"/>
                </a:ext>
              </a:extLst>
            </p:cNvPr>
            <p:cNvSpPr/>
            <p:nvPr/>
          </p:nvSpPr>
          <p:spPr>
            <a:xfrm>
              <a:off x="4074945" y="5508008"/>
              <a:ext cx="7300953" cy="574181"/>
            </a:xfrm>
            <a:prstGeom prst="roundRect">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successfully completing TB treatment</a:t>
              </a:r>
            </a:p>
          </p:txBody>
        </p:sp>
        <p:sp>
          <p:nvSpPr>
            <p:cNvPr id="30" name="Rectangle: Rounded Corners 29">
              <a:extLst>
                <a:ext uri="{FF2B5EF4-FFF2-40B4-BE49-F238E27FC236}">
                  <a16:creationId xmlns:a16="http://schemas.microsoft.com/office/drawing/2014/main" id="{44A16156-F922-4013-9A88-94BEA68DC4C9}"/>
                </a:ext>
              </a:extLst>
            </p:cNvPr>
            <p:cNvSpPr/>
            <p:nvPr/>
          </p:nvSpPr>
          <p:spPr>
            <a:xfrm>
              <a:off x="5697160" y="2788490"/>
              <a:ext cx="5652000" cy="574181"/>
            </a:xfrm>
            <a:prstGeom prst="roundRect">
              <a:avLst/>
            </a:prstGeom>
            <a:solidFill>
              <a:srgbClr val="D7F3FF"/>
            </a:solidFill>
            <a:ln>
              <a:solidFill>
                <a:srgbClr val="D7F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latin typeface="Atkinson Hyperlegible" pitchFamily="2" charset="0"/>
                </a:rPr>
                <a:t># people with presumptive TB identified</a:t>
              </a:r>
            </a:p>
          </p:txBody>
        </p:sp>
      </p:grpSp>
      <p:sp>
        <p:nvSpPr>
          <p:cNvPr id="31" name="TextBox 30">
            <a:extLst>
              <a:ext uri="{FF2B5EF4-FFF2-40B4-BE49-F238E27FC236}">
                <a16:creationId xmlns:a16="http://schemas.microsoft.com/office/drawing/2014/main" id="{25EB6CC8-8430-496B-8FD7-BDB786956363}"/>
              </a:ext>
            </a:extLst>
          </p:cNvPr>
          <p:cNvSpPr txBox="1"/>
          <p:nvPr/>
        </p:nvSpPr>
        <p:spPr>
          <a:xfrm>
            <a:off x="69102" y="2234837"/>
            <a:ext cx="3661589" cy="2654573"/>
          </a:xfrm>
          <a:prstGeom prst="rect">
            <a:avLst/>
          </a:prstGeom>
          <a:solidFill>
            <a:srgbClr val="EFAD85"/>
          </a:solidFill>
        </p:spPr>
        <p:txBody>
          <a:bodyPr wrap="square" rtlCol="0">
            <a:spAutoFit/>
          </a:bodyPr>
          <a:lstStyle/>
          <a:p>
            <a:pPr algn="l"/>
            <a:r>
              <a:rPr lang="en-GB" sz="1600" b="0">
                <a:solidFill>
                  <a:srgbClr val="000000"/>
                </a:solidFill>
                <a:latin typeface="SegoeUI-LightItalic"/>
              </a:rPr>
              <a:t>Acceptability </a:t>
            </a:r>
            <a:r>
              <a:rPr lang="en-GB" sz="1600" b="0">
                <a:solidFill>
                  <a:srgbClr val="000000"/>
                </a:solidFill>
                <a:latin typeface="SegoeUI-Light"/>
              </a:rPr>
              <a:t>(B/A)</a:t>
            </a:r>
          </a:p>
          <a:p>
            <a:pPr algn="l"/>
            <a:endParaRPr lang="en-GB" sz="1050" b="0">
              <a:solidFill>
                <a:srgbClr val="000000"/>
              </a:solidFill>
              <a:latin typeface="SegoeUI-Light"/>
            </a:endParaRPr>
          </a:p>
          <a:p>
            <a:pPr algn="l"/>
            <a:r>
              <a:rPr lang="en-GB" sz="1600" b="0">
                <a:solidFill>
                  <a:srgbClr val="000000"/>
                </a:solidFill>
                <a:latin typeface="SegoeUI-LightItalic"/>
              </a:rPr>
              <a:t>Screened positive </a:t>
            </a:r>
            <a:r>
              <a:rPr lang="en-GB" sz="1600" b="0">
                <a:solidFill>
                  <a:srgbClr val="000000"/>
                </a:solidFill>
                <a:latin typeface="SegoeUI-Light"/>
              </a:rPr>
              <a:t>(C/B)</a:t>
            </a:r>
          </a:p>
          <a:p>
            <a:pPr algn="l"/>
            <a:endParaRPr lang="en-GB" sz="1000" b="0">
              <a:solidFill>
                <a:srgbClr val="000000"/>
              </a:solidFill>
              <a:latin typeface="SegoeUI-Light"/>
            </a:endParaRPr>
          </a:p>
          <a:p>
            <a:pPr algn="l"/>
            <a:r>
              <a:rPr lang="en-GB" sz="1600" b="0">
                <a:solidFill>
                  <a:srgbClr val="000000"/>
                </a:solidFill>
                <a:latin typeface="SegoeUI-LightItalic"/>
              </a:rPr>
              <a:t>Testing retention </a:t>
            </a:r>
            <a:r>
              <a:rPr lang="en-GB" sz="1600" b="0">
                <a:solidFill>
                  <a:srgbClr val="000000"/>
                </a:solidFill>
                <a:latin typeface="SegoeUI-Light"/>
              </a:rPr>
              <a:t>(D/C)</a:t>
            </a:r>
          </a:p>
          <a:p>
            <a:pPr algn="l"/>
            <a:endParaRPr lang="en-GB" sz="1100" b="0">
              <a:solidFill>
                <a:srgbClr val="000000"/>
              </a:solidFill>
              <a:latin typeface="SegoeUI-Light"/>
            </a:endParaRPr>
          </a:p>
          <a:p>
            <a:pPr algn="l"/>
            <a:r>
              <a:rPr lang="en-GB" sz="1600" b="0">
                <a:solidFill>
                  <a:srgbClr val="000000"/>
                </a:solidFill>
                <a:latin typeface="SegoeUI-LightItalic"/>
              </a:rPr>
              <a:t>NNS and number necessary to treat </a:t>
            </a:r>
            <a:r>
              <a:rPr lang="en-GB" sz="1600" b="0">
                <a:solidFill>
                  <a:srgbClr val="000000"/>
                </a:solidFill>
                <a:latin typeface="SegoeUI-Light"/>
              </a:rPr>
              <a:t>(E/B) and tested (E/D)</a:t>
            </a:r>
          </a:p>
          <a:p>
            <a:pPr algn="l"/>
            <a:endParaRPr lang="en-GB" sz="1100" b="0">
              <a:solidFill>
                <a:srgbClr val="000000"/>
              </a:solidFill>
              <a:latin typeface="SegoeUI-Light"/>
            </a:endParaRPr>
          </a:p>
          <a:p>
            <a:pPr algn="l"/>
            <a:r>
              <a:rPr lang="en-GB" sz="1600" b="0">
                <a:solidFill>
                  <a:srgbClr val="000000"/>
                </a:solidFill>
                <a:latin typeface="SegoeUI-LightItalic"/>
              </a:rPr>
              <a:t>Linkage to care </a:t>
            </a:r>
            <a:r>
              <a:rPr lang="en-GB" sz="1600" b="0">
                <a:latin typeface="SegoeUI-Light"/>
              </a:rPr>
              <a:t>(F/E)</a:t>
            </a:r>
          </a:p>
          <a:p>
            <a:pPr algn="l"/>
            <a:endParaRPr lang="en-GB" sz="1050" b="0">
              <a:solidFill>
                <a:srgbClr val="000000"/>
              </a:solidFill>
              <a:latin typeface="SegoeUI-Light"/>
            </a:endParaRPr>
          </a:p>
          <a:p>
            <a:pPr algn="l"/>
            <a:r>
              <a:rPr lang="en-GB" sz="1600" b="0">
                <a:solidFill>
                  <a:srgbClr val="000000"/>
                </a:solidFill>
                <a:latin typeface="SegoeUI-LightItalic"/>
              </a:rPr>
              <a:t>Treatment success </a:t>
            </a:r>
            <a:r>
              <a:rPr lang="en-GB" sz="1600" b="0">
                <a:solidFill>
                  <a:srgbClr val="000000"/>
                </a:solidFill>
                <a:latin typeface="SegoeUI-Light"/>
              </a:rPr>
              <a:t>(G/F)</a:t>
            </a:r>
            <a:endParaRPr lang="en-GB" sz="4000"/>
          </a:p>
        </p:txBody>
      </p:sp>
      <p:graphicFrame>
        <p:nvGraphicFramePr>
          <p:cNvPr id="33" name="Table 7">
            <a:extLst>
              <a:ext uri="{FF2B5EF4-FFF2-40B4-BE49-F238E27FC236}">
                <a16:creationId xmlns:a16="http://schemas.microsoft.com/office/drawing/2014/main" id="{4CD5F81C-0B60-4AD2-A2C4-6038CB62D7E4}"/>
              </a:ext>
            </a:extLst>
          </p:cNvPr>
          <p:cNvGraphicFramePr>
            <a:graphicFrameLocks noGrp="1"/>
          </p:cNvGraphicFramePr>
          <p:nvPr>
            <p:extLst>
              <p:ext uri="{D42A27DB-BD31-4B8C-83A1-F6EECF244321}">
                <p14:modId xmlns:p14="http://schemas.microsoft.com/office/powerpoint/2010/main" val="2715664525"/>
              </p:ext>
            </p:extLst>
          </p:nvPr>
        </p:nvGraphicFramePr>
        <p:xfrm>
          <a:off x="69102" y="5029142"/>
          <a:ext cx="8232351" cy="1822175"/>
        </p:xfrm>
        <a:graphic>
          <a:graphicData uri="http://schemas.openxmlformats.org/drawingml/2006/table">
            <a:tbl>
              <a:tblPr firstRow="1" bandRow="1">
                <a:tableStyleId>{5C22544A-7EE6-4342-B048-85BDC9FD1C3A}</a:tableStyleId>
              </a:tblPr>
              <a:tblGrid>
                <a:gridCol w="6765009">
                  <a:extLst>
                    <a:ext uri="{9D8B030D-6E8A-4147-A177-3AD203B41FA5}">
                      <a16:colId xmlns:a16="http://schemas.microsoft.com/office/drawing/2014/main" val="2442967747"/>
                    </a:ext>
                  </a:extLst>
                </a:gridCol>
                <a:gridCol w="1467342">
                  <a:extLst>
                    <a:ext uri="{9D8B030D-6E8A-4147-A177-3AD203B41FA5}">
                      <a16:colId xmlns:a16="http://schemas.microsoft.com/office/drawing/2014/main" val="1907807534"/>
                    </a:ext>
                  </a:extLst>
                </a:gridCol>
              </a:tblGrid>
              <a:tr h="268036">
                <a:tc>
                  <a:txBody>
                    <a:bodyPr/>
                    <a:lstStyle/>
                    <a:p>
                      <a:r>
                        <a:rPr lang="en-GB" sz="1600" b="0" i="1">
                          <a:solidFill>
                            <a:schemeClr val="accent6"/>
                          </a:solidFill>
                          <a:latin typeface="+mn-lt"/>
                        </a:rPr>
                        <a:t>Global Indicators</a:t>
                      </a:r>
                    </a:p>
                  </a:txBody>
                  <a:tcPr/>
                </a:tc>
                <a:tc>
                  <a:txBody>
                    <a:bodyPr/>
                    <a:lstStyle/>
                    <a:p>
                      <a:pPr algn="ctr"/>
                      <a:r>
                        <a:rPr lang="en-GB" sz="1400">
                          <a:solidFill>
                            <a:schemeClr val="accent6"/>
                          </a:solidFill>
                          <a:latin typeface="+mn-lt"/>
                        </a:rPr>
                        <a:t>By 2025</a:t>
                      </a:r>
                    </a:p>
                  </a:txBody>
                  <a:tcPr/>
                </a:tc>
                <a:extLst>
                  <a:ext uri="{0D108BD9-81ED-4DB2-BD59-A6C34878D82A}">
                    <a16:rowId xmlns:a16="http://schemas.microsoft.com/office/drawing/2014/main" val="3108504079"/>
                  </a:ext>
                </a:extLst>
              </a:tr>
              <a:tr h="584807">
                <a:tc>
                  <a:txBody>
                    <a:bodyPr/>
                    <a:lstStyle/>
                    <a:p>
                      <a:r>
                        <a:rPr lang="en-GB" sz="1400" b="1">
                          <a:solidFill>
                            <a:schemeClr val="accent6"/>
                          </a:solidFill>
                          <a:latin typeface="+mn-lt"/>
                        </a:rPr>
                        <a:t>Contact investigation coverage </a:t>
                      </a:r>
                    </a:p>
                    <a:p>
                      <a:r>
                        <a:rPr lang="en-GB" sz="1400" b="0" i="1">
                          <a:solidFill>
                            <a:schemeClr val="accent6"/>
                          </a:solidFill>
                          <a:latin typeface="+mn-lt"/>
                        </a:rPr>
                        <a:t>Number of contacts of people with bacteriologically confirmed TB who were evaluated for TB, divided by the number eligible (%)</a:t>
                      </a:r>
                    </a:p>
                  </a:txBody>
                  <a:tcPr/>
                </a:tc>
                <a:tc>
                  <a:txBody>
                    <a:bodyPr/>
                    <a:lstStyle/>
                    <a:p>
                      <a:pPr algn="ctr"/>
                      <a:r>
                        <a:rPr lang="en-GB" sz="2800">
                          <a:solidFill>
                            <a:schemeClr val="accent6"/>
                          </a:solidFill>
                          <a:latin typeface="+mn-lt"/>
                          <a:cs typeface="Calibri" panose="020F0502020204030204" pitchFamily="34" charset="0"/>
                        </a:rPr>
                        <a:t>≥ 90%</a:t>
                      </a:r>
                      <a:endParaRPr lang="en-GB" sz="2800">
                        <a:solidFill>
                          <a:schemeClr val="accent6"/>
                        </a:solidFill>
                        <a:latin typeface="+mn-lt"/>
                      </a:endParaRPr>
                    </a:p>
                  </a:txBody>
                  <a:tcPr/>
                </a:tc>
                <a:extLst>
                  <a:ext uri="{0D108BD9-81ED-4DB2-BD59-A6C34878D82A}">
                    <a16:rowId xmlns:a16="http://schemas.microsoft.com/office/drawing/2014/main" val="2516326795"/>
                  </a:ext>
                </a:extLst>
              </a:tr>
              <a:tr h="755375">
                <a:tc>
                  <a:txBody>
                    <a:bodyPr/>
                    <a:lstStyle/>
                    <a:p>
                      <a:pPr marL="0" algn="l" defTabSz="914400" rtl="0" eaLnBrk="1" latinLnBrk="0" hangingPunct="1"/>
                      <a:r>
                        <a:rPr lang="en-GB" sz="1400" b="1" kern="1200">
                          <a:solidFill>
                            <a:schemeClr val="accent6"/>
                          </a:solidFill>
                          <a:latin typeface="+mn-lt"/>
                          <a:ea typeface="+mn-ea"/>
                          <a:cs typeface="+mn-cs"/>
                        </a:rPr>
                        <a:t>Treatment coverage</a:t>
                      </a:r>
                    </a:p>
                    <a:p>
                      <a:pPr marL="0" algn="l" defTabSz="914400" rtl="0" eaLnBrk="1" latinLnBrk="0" hangingPunct="1"/>
                      <a:r>
                        <a:rPr lang="en-GB" sz="1400" b="0" i="1" kern="1200">
                          <a:solidFill>
                            <a:schemeClr val="accent6"/>
                          </a:solidFill>
                          <a:latin typeface="+mn-lt"/>
                          <a:ea typeface="+mn-ea"/>
                          <a:cs typeface="+mn-cs"/>
                        </a:rPr>
                        <a:t>Number of people that developed TB, and were notified and treated, out of the total estimated number of incident cases in the same year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a:solidFill>
                            <a:schemeClr val="accent6"/>
                          </a:solidFill>
                          <a:latin typeface="+mn-lt"/>
                          <a:cs typeface="Calibri" panose="020F0502020204030204" pitchFamily="34" charset="0"/>
                        </a:rPr>
                        <a:t>≥ 90%</a:t>
                      </a:r>
                      <a:endParaRPr lang="en-GB" sz="2800" b="0">
                        <a:solidFill>
                          <a:schemeClr val="accent6"/>
                        </a:solidFill>
                        <a:latin typeface="+mn-lt"/>
                      </a:endParaRPr>
                    </a:p>
                  </a:txBody>
                  <a:tcPr/>
                </a:tc>
                <a:extLst>
                  <a:ext uri="{0D108BD9-81ED-4DB2-BD59-A6C34878D82A}">
                    <a16:rowId xmlns:a16="http://schemas.microsoft.com/office/drawing/2014/main" val="3083856018"/>
                  </a:ext>
                </a:extLst>
              </a:tr>
            </a:tbl>
          </a:graphicData>
        </a:graphic>
      </p:graphicFrame>
      <p:sp>
        <p:nvSpPr>
          <p:cNvPr id="18" name="TextBox 17">
            <a:extLst>
              <a:ext uri="{FF2B5EF4-FFF2-40B4-BE49-F238E27FC236}">
                <a16:creationId xmlns:a16="http://schemas.microsoft.com/office/drawing/2014/main" id="{43CE855F-6A67-29C1-67C9-4AE267D773C9}"/>
              </a:ext>
            </a:extLst>
          </p:cNvPr>
          <p:cNvSpPr txBox="1"/>
          <p:nvPr/>
        </p:nvSpPr>
        <p:spPr>
          <a:xfrm>
            <a:off x="277430" y="810163"/>
            <a:ext cx="3676312" cy="769441"/>
          </a:xfrm>
          <a:prstGeom prst="rect">
            <a:avLst/>
          </a:prstGeom>
          <a:noFill/>
        </p:spPr>
        <p:txBody>
          <a:bodyPr wrap="square" lIns="91440" tIns="45720" rIns="91440" bIns="45720" rtlCol="0" anchor="t">
            <a:spAutoFit/>
          </a:bodyPr>
          <a:lstStyle/>
          <a:p>
            <a:r>
              <a:rPr lang="en-US" sz="2200">
                <a:solidFill>
                  <a:srgbClr val="00B050"/>
                </a:solidFill>
              </a:rPr>
              <a:t>How to monitor and evaluate TB screening?</a:t>
            </a:r>
          </a:p>
        </p:txBody>
      </p:sp>
    </p:spTree>
    <p:extLst>
      <p:ext uri="{BB962C8B-B14F-4D97-AF65-F5344CB8AC3E}">
        <p14:creationId xmlns:p14="http://schemas.microsoft.com/office/powerpoint/2010/main" val="157483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Useful tools – </a:t>
            </a:r>
            <a:r>
              <a:rPr lang="en-US" sz="3200" i="1" kern="0" err="1">
                <a:solidFill>
                  <a:srgbClr val="FFFFFF"/>
                </a:solidFill>
                <a:latin typeface="Source Sans Pro"/>
                <a:ea typeface="Source Sans Pro"/>
                <a:cs typeface="Calibri"/>
              </a:rPr>
              <a:t>ScreenTB</a:t>
            </a:r>
            <a:r>
              <a:rPr lang="en-US" sz="3200" b="0" kern="0">
                <a:solidFill>
                  <a:srgbClr val="FFFFFF"/>
                </a:solidFill>
                <a:latin typeface="Source Sans Pro"/>
                <a:ea typeface="Source Sans Pro"/>
                <a:cs typeface="Calibri"/>
              </a:rPr>
              <a:t> </a:t>
            </a:r>
            <a:r>
              <a:rPr lang="en-US" sz="3200" kern="0">
                <a:solidFill>
                  <a:srgbClr val="FFFFFF"/>
                </a:solidFill>
                <a:latin typeface="Source Sans Pro"/>
                <a:ea typeface="Source Sans Pro"/>
                <a:cs typeface="Calibri"/>
              </a:rPr>
              <a:t>online tool</a:t>
            </a:r>
            <a:endParaRPr kumimoji="0" lang="en-US" sz="320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Rounded Rectangle 50">
            <a:extLst>
              <a:ext uri="{FF2B5EF4-FFF2-40B4-BE49-F238E27FC236}">
                <a16:creationId xmlns:a16="http://schemas.microsoft.com/office/drawing/2014/main" id="{754FBCB5-2E50-30C7-2540-E4813AEF1B61}"/>
              </a:ext>
            </a:extLst>
          </p:cNvPr>
          <p:cNvSpPr/>
          <p:nvPr/>
        </p:nvSpPr>
        <p:spPr>
          <a:xfrm>
            <a:off x="5461130" y="1220789"/>
            <a:ext cx="6145729" cy="3675828"/>
          </a:xfrm>
          <a:prstGeom prst="roundRect">
            <a:avLst>
              <a:gd name="adj" fmla="val 6930"/>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0941" tIns="45470" rIns="90941" bIns="45470" rtlCol="0" anchor="ctr">
            <a:spAutoFit/>
          </a:bodyPr>
          <a:lstStyle/>
          <a:p>
            <a:r>
              <a:rPr lang="en-US" sz="2400" i="1" err="1">
                <a:solidFill>
                  <a:srgbClr val="30396D"/>
                </a:solidFill>
                <a:latin typeface="Atkinson Hyperlegible"/>
              </a:rPr>
              <a:t>ScreenTB</a:t>
            </a:r>
            <a:r>
              <a:rPr lang="en-US" sz="2400">
                <a:solidFill>
                  <a:srgbClr val="30396D"/>
                </a:solidFill>
                <a:latin typeface="Atkinson Hyperlegible"/>
              </a:rPr>
              <a:t> </a:t>
            </a:r>
          </a:p>
          <a:p>
            <a:pPr marL="342900" indent="-342900">
              <a:buFont typeface="Arial" panose="020B0604020202020204" pitchFamily="34" charset="0"/>
              <a:buChar char="•"/>
            </a:pPr>
            <a:r>
              <a:rPr lang="en-US" sz="2000" b="0">
                <a:solidFill>
                  <a:srgbClr val="30396D"/>
                </a:solidFill>
                <a:latin typeface="Atkinson Hyperlegible"/>
              </a:rPr>
              <a:t>Web-based tool to assist countries with prioritization of risk groups for screening and selection of screening tools and algorithms</a:t>
            </a:r>
          </a:p>
          <a:p>
            <a:pPr marL="342900" indent="-342900">
              <a:buFont typeface="Arial" panose="020B0604020202020204" pitchFamily="34" charset="0"/>
              <a:buChar char="•"/>
            </a:pPr>
            <a:r>
              <a:rPr lang="en-US" sz="2000" b="0">
                <a:solidFill>
                  <a:srgbClr val="30396D"/>
                </a:solidFill>
                <a:ea typeface="+mn-lt"/>
                <a:cs typeface="+mn-lt"/>
              </a:rPr>
              <a:t>Harnesses data from a variety of sources – WHO Global TB Report, UN HIV data, published literature</a:t>
            </a:r>
            <a:endParaRPr lang="en-US" sz="2000" b="0">
              <a:solidFill>
                <a:srgbClr val="30396D"/>
              </a:solidFill>
              <a:latin typeface="Atkinson Hyperlegible"/>
            </a:endParaRPr>
          </a:p>
          <a:p>
            <a:pPr marL="342900" indent="-342900">
              <a:buFont typeface="Arial" panose="020B0604020202020204" pitchFamily="34" charset="0"/>
              <a:buChar char="•"/>
            </a:pPr>
            <a:r>
              <a:rPr lang="en-US" sz="2000" b="0">
                <a:solidFill>
                  <a:srgbClr val="30396D"/>
                </a:solidFill>
                <a:latin typeface="Atkinson Hyperlegible"/>
              </a:rPr>
              <a:t>Produces estimates of yield and cost of screening, allowing for comparison between risk groups and across algorithm options within groups</a:t>
            </a:r>
          </a:p>
          <a:p>
            <a:pPr marL="342900" indent="-342900">
              <a:buFont typeface="Arial" panose="020B0604020202020204" pitchFamily="34" charset="0"/>
              <a:buChar char="•"/>
            </a:pPr>
            <a:r>
              <a:rPr lang="en-US" sz="2000" b="0">
                <a:solidFill>
                  <a:srgbClr val="30396D"/>
                </a:solidFill>
                <a:latin typeface="Atkinson Hyperlegible"/>
              </a:rPr>
              <a:t>Creates figures to allow for easy visual analysis</a:t>
            </a:r>
          </a:p>
        </p:txBody>
      </p:sp>
      <p:pic>
        <p:nvPicPr>
          <p:cNvPr id="10" name="Picture 9">
            <a:extLst>
              <a:ext uri="{FF2B5EF4-FFF2-40B4-BE49-F238E27FC236}">
                <a16:creationId xmlns:a16="http://schemas.microsoft.com/office/drawing/2014/main" id="{2BE97DB0-1C58-9F16-133D-7AE5F8839937}"/>
              </a:ext>
            </a:extLst>
          </p:cNvPr>
          <p:cNvPicPr>
            <a:picLocks noChangeAspect="1"/>
          </p:cNvPicPr>
          <p:nvPr/>
        </p:nvPicPr>
        <p:blipFill>
          <a:blip r:embed="rId3"/>
          <a:stretch>
            <a:fillRect/>
          </a:stretch>
        </p:blipFill>
        <p:spPr>
          <a:xfrm>
            <a:off x="9124590" y="4942707"/>
            <a:ext cx="1343410" cy="1343410"/>
          </a:xfrm>
          <a:prstGeom prst="rect">
            <a:avLst/>
          </a:prstGeom>
        </p:spPr>
      </p:pic>
      <p:sp>
        <p:nvSpPr>
          <p:cNvPr id="13" name="Slide Number Placeholder 2">
            <a:extLst>
              <a:ext uri="{FF2B5EF4-FFF2-40B4-BE49-F238E27FC236}">
                <a16:creationId xmlns:a16="http://schemas.microsoft.com/office/drawing/2014/main" id="{7B843791-2874-39D5-64E7-9B1BF2474B8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24</a:t>
            </a:fld>
            <a:endParaRPr lang="en-GB"/>
          </a:p>
        </p:txBody>
      </p:sp>
      <p:pic>
        <p:nvPicPr>
          <p:cNvPr id="14" name="Picture 13">
            <a:extLst>
              <a:ext uri="{FF2B5EF4-FFF2-40B4-BE49-F238E27FC236}">
                <a16:creationId xmlns:a16="http://schemas.microsoft.com/office/drawing/2014/main" id="{4E7FDA6E-B62A-3D40-E4A6-9081CDD91C09}"/>
              </a:ext>
            </a:extLst>
          </p:cNvPr>
          <p:cNvPicPr>
            <a:picLocks noChangeAspect="1"/>
          </p:cNvPicPr>
          <p:nvPr/>
        </p:nvPicPr>
        <p:blipFill>
          <a:blip r:embed="rId4"/>
          <a:stretch>
            <a:fillRect/>
          </a:stretch>
        </p:blipFill>
        <p:spPr>
          <a:xfrm>
            <a:off x="95312" y="873921"/>
            <a:ext cx="5078541" cy="5333857"/>
          </a:xfrm>
          <a:prstGeom prst="rect">
            <a:avLst/>
          </a:prstGeom>
        </p:spPr>
      </p:pic>
      <p:sp>
        <p:nvSpPr>
          <p:cNvPr id="15" name="Rectangle 14">
            <a:extLst>
              <a:ext uri="{FF2B5EF4-FFF2-40B4-BE49-F238E27FC236}">
                <a16:creationId xmlns:a16="http://schemas.microsoft.com/office/drawing/2014/main" id="{7CEC7D4A-FDCB-332D-F32D-E7B981670F09}"/>
              </a:ext>
            </a:extLst>
          </p:cNvPr>
          <p:cNvSpPr/>
          <p:nvPr/>
        </p:nvSpPr>
        <p:spPr>
          <a:xfrm>
            <a:off x="5736750" y="5320156"/>
            <a:ext cx="3254796" cy="584775"/>
          </a:xfrm>
          <a:prstGeom prst="rect">
            <a:avLst/>
          </a:prstGeom>
        </p:spPr>
        <p:txBody>
          <a:bodyPr wrap="square" lIns="91440" tIns="45720" rIns="91440" bIns="45720" anchor="t">
            <a:spAutoFit/>
          </a:bodyPr>
          <a:lstStyle/>
          <a:p>
            <a:pPr marL="0" marR="0" lvl="0" indent="0" algn="ctr" defTabSz="912647"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Arial"/>
                <a:hlinkClick r:id="rId5">
                  <a:extLst>
                    <a:ext uri="{A12FA001-AC4F-418D-AE19-62706E023703}">
                      <ahyp:hlinkClr xmlns:ahyp="http://schemas.microsoft.com/office/drawing/2018/hyperlinkcolor" val="tx"/>
                    </a:ext>
                  </a:extLst>
                </a:hlinkClick>
              </a:rPr>
              <a:t>ScreenTB.org</a:t>
            </a:r>
            <a:endParaRPr kumimoji="0" lang="fr-FR" sz="32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3993068571"/>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78517" y="101869"/>
            <a:ext cx="8711134"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Useful tools – CAD calibration toolkit</a:t>
            </a:r>
            <a:endParaRPr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8" name="Rounded Rectangle 50">
            <a:extLst>
              <a:ext uri="{FF2B5EF4-FFF2-40B4-BE49-F238E27FC236}">
                <a16:creationId xmlns:a16="http://schemas.microsoft.com/office/drawing/2014/main" id="{73594391-23D4-A2C1-772B-F4D944805E6A}"/>
              </a:ext>
            </a:extLst>
          </p:cNvPr>
          <p:cNvSpPr/>
          <p:nvPr/>
        </p:nvSpPr>
        <p:spPr>
          <a:xfrm>
            <a:off x="6211308" y="1288189"/>
            <a:ext cx="5504599" cy="2077414"/>
          </a:xfrm>
          <a:prstGeom prst="roundRect">
            <a:avLst>
              <a:gd name="adj" fmla="val 6930"/>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0941" tIns="45470" rIns="90941" bIns="45470" rtlCol="0" anchor="ctr">
            <a:spAutoFit/>
          </a:bodyPr>
          <a:lstStyle/>
          <a:p>
            <a:r>
              <a:rPr lang="en-US" sz="2400">
                <a:solidFill>
                  <a:srgbClr val="30396D"/>
                </a:solidFill>
                <a:latin typeface="Atkinson Hyperlegible"/>
              </a:rPr>
              <a:t>CAD for TB Calibration</a:t>
            </a:r>
          </a:p>
          <a:p>
            <a:pPr marL="342900" indent="-342900">
              <a:buFont typeface="Arial" panose="020B0604020202020204" pitchFamily="34" charset="0"/>
              <a:buChar char="•"/>
            </a:pPr>
            <a:r>
              <a:rPr lang="en-US" sz="2000" b="0">
                <a:solidFill>
                  <a:srgbClr val="30396D"/>
                </a:solidFill>
                <a:latin typeface="Atkinson Hyperlegible"/>
              </a:rPr>
              <a:t>A toolkit to assist countries with calibration and implementation of CAD</a:t>
            </a:r>
          </a:p>
          <a:p>
            <a:pPr marL="342900" indent="-342900">
              <a:buFont typeface="Arial" panose="020B0604020202020204" pitchFamily="34" charset="0"/>
              <a:buChar char="•"/>
            </a:pPr>
            <a:r>
              <a:rPr lang="en-US" sz="2000" b="0">
                <a:solidFill>
                  <a:srgbClr val="30396D"/>
                </a:solidFill>
                <a:latin typeface="Atkinson Hyperlegible"/>
              </a:rPr>
              <a:t>Includes a protocol for gathering data and a web-based tool for data analysis to support decision-making</a:t>
            </a:r>
          </a:p>
        </p:txBody>
      </p:sp>
      <p:pic>
        <p:nvPicPr>
          <p:cNvPr id="9" name="Picture 8">
            <a:extLst>
              <a:ext uri="{FF2B5EF4-FFF2-40B4-BE49-F238E27FC236}">
                <a16:creationId xmlns:a16="http://schemas.microsoft.com/office/drawing/2014/main" id="{3064979A-056C-0087-8F09-C95644A3007E}"/>
              </a:ext>
            </a:extLst>
          </p:cNvPr>
          <p:cNvPicPr>
            <a:picLocks noChangeAspect="1"/>
          </p:cNvPicPr>
          <p:nvPr/>
        </p:nvPicPr>
        <p:blipFill>
          <a:blip r:embed="rId3"/>
          <a:stretch>
            <a:fillRect/>
          </a:stretch>
        </p:blipFill>
        <p:spPr>
          <a:xfrm>
            <a:off x="6154750" y="3448540"/>
            <a:ext cx="2286319" cy="2991267"/>
          </a:xfrm>
          <a:prstGeom prst="rect">
            <a:avLst/>
          </a:prstGeom>
        </p:spPr>
      </p:pic>
      <p:pic>
        <p:nvPicPr>
          <p:cNvPr id="12" name="Picture 11">
            <a:extLst>
              <a:ext uri="{FF2B5EF4-FFF2-40B4-BE49-F238E27FC236}">
                <a16:creationId xmlns:a16="http://schemas.microsoft.com/office/drawing/2014/main" id="{29CEE32A-5ED2-2B13-4047-A260C0886407}"/>
              </a:ext>
            </a:extLst>
          </p:cNvPr>
          <p:cNvPicPr>
            <a:picLocks noChangeAspect="1"/>
          </p:cNvPicPr>
          <p:nvPr/>
        </p:nvPicPr>
        <p:blipFill>
          <a:blip r:embed="rId4"/>
          <a:stretch>
            <a:fillRect/>
          </a:stretch>
        </p:blipFill>
        <p:spPr>
          <a:xfrm>
            <a:off x="9259729" y="4203399"/>
            <a:ext cx="1872315" cy="1872315"/>
          </a:xfrm>
          <a:prstGeom prst="rect">
            <a:avLst/>
          </a:prstGeom>
        </p:spPr>
      </p:pic>
      <p:sp>
        <p:nvSpPr>
          <p:cNvPr id="11" name="TextBox 10">
            <a:extLst>
              <a:ext uri="{FF2B5EF4-FFF2-40B4-BE49-F238E27FC236}">
                <a16:creationId xmlns:a16="http://schemas.microsoft.com/office/drawing/2014/main" id="{926B5BC4-B37A-A81D-4983-3D925AFA3164}"/>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tools and resources are available?</a:t>
            </a:r>
          </a:p>
        </p:txBody>
      </p:sp>
      <p:sp>
        <p:nvSpPr>
          <p:cNvPr id="13" name="Slide Number Placeholder 2">
            <a:extLst>
              <a:ext uri="{FF2B5EF4-FFF2-40B4-BE49-F238E27FC236}">
                <a16:creationId xmlns:a16="http://schemas.microsoft.com/office/drawing/2014/main" id="{7B843791-2874-39D5-64E7-9B1BF2474B8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25</a:t>
            </a:fld>
            <a:endParaRPr lang="en-GB"/>
          </a:p>
        </p:txBody>
      </p:sp>
      <p:pic>
        <p:nvPicPr>
          <p:cNvPr id="3" name="Picture 2" descr="A screenshot of a video&#10;&#10;Description automatically generated">
            <a:extLst>
              <a:ext uri="{FF2B5EF4-FFF2-40B4-BE49-F238E27FC236}">
                <a16:creationId xmlns:a16="http://schemas.microsoft.com/office/drawing/2014/main" id="{5BEDC07C-14A2-B545-F61C-8E95D9149E6E}"/>
              </a:ext>
            </a:extLst>
          </p:cNvPr>
          <p:cNvPicPr>
            <a:picLocks noChangeAspect="1"/>
          </p:cNvPicPr>
          <p:nvPr/>
        </p:nvPicPr>
        <p:blipFill>
          <a:blip r:embed="rId5"/>
          <a:stretch>
            <a:fillRect/>
          </a:stretch>
        </p:blipFill>
        <p:spPr>
          <a:xfrm>
            <a:off x="250092" y="1284291"/>
            <a:ext cx="5693507" cy="4582494"/>
          </a:xfrm>
          <a:prstGeom prst="rect">
            <a:avLst/>
          </a:prstGeom>
          <a:ln>
            <a:solidFill>
              <a:schemeClr val="tx1"/>
            </a:solidFill>
          </a:ln>
        </p:spPr>
      </p:pic>
      <p:sp>
        <p:nvSpPr>
          <p:cNvPr id="14" name="Rectangle 13">
            <a:extLst>
              <a:ext uri="{FF2B5EF4-FFF2-40B4-BE49-F238E27FC236}">
                <a16:creationId xmlns:a16="http://schemas.microsoft.com/office/drawing/2014/main" id="{A0876C70-E00B-409E-B2AB-DA61527BA6D8}"/>
              </a:ext>
            </a:extLst>
          </p:cNvPr>
          <p:cNvSpPr/>
          <p:nvPr/>
        </p:nvSpPr>
        <p:spPr>
          <a:xfrm>
            <a:off x="8442827" y="3581233"/>
            <a:ext cx="3547872" cy="584775"/>
          </a:xfrm>
          <a:prstGeom prst="rect">
            <a:avLst/>
          </a:prstGeom>
        </p:spPr>
        <p:txBody>
          <a:bodyPr wrap="square" lIns="91440" tIns="45720" rIns="91440" bIns="45720" anchor="t">
            <a:spAutoFit/>
          </a:bodyPr>
          <a:lstStyle/>
          <a:p>
            <a:pPr marL="0" marR="0" lvl="0" indent="0" algn="ctr" defTabSz="912647">
              <a:lnSpc>
                <a:spcPct val="100000"/>
              </a:lnSpc>
              <a:spcBef>
                <a:spcPts val="0"/>
              </a:spcBef>
              <a:spcAft>
                <a:spcPts val="0"/>
              </a:spcAft>
              <a:buNone/>
              <a:tabLst/>
              <a:defRPr/>
            </a:pPr>
            <a:r>
              <a:rPr lang="fr-FR" sz="1600" b="0">
                <a:solidFill>
                  <a:prstClr val="black">
                    <a:lumMod val="95000"/>
                    <a:lumOff val="5000"/>
                  </a:prstClr>
                </a:solidFill>
                <a:latin typeface="Arial"/>
                <a:ea typeface="Calibri"/>
                <a:cs typeface="Arial"/>
                <a:hlinkClick r:id="rId6">
                  <a:extLst>
                    <a:ext uri="{A12FA001-AC4F-418D-AE19-62706E023703}">
                      <ahyp:hlinkClr xmlns:ahyp="http://schemas.microsoft.com/office/drawing/2018/hyperlinkcolor" val="tx"/>
                    </a:ext>
                  </a:extLst>
                </a:hlinkClick>
              </a:rPr>
              <a:t>https://tdr.who.int/activities/calibrating-computer-aided-detection-for-tb</a:t>
            </a:r>
            <a:endParaRPr lang="en-US" sz="1600">
              <a:solidFill>
                <a:prstClr val="black">
                  <a:lumMod val="95000"/>
                  <a:lumOff val="5000"/>
                </a:prstClr>
              </a:solidFill>
              <a:cs typeface="Arial"/>
            </a:endParaRPr>
          </a:p>
        </p:txBody>
      </p:sp>
    </p:spTree>
    <p:extLst>
      <p:ext uri="{BB962C8B-B14F-4D97-AF65-F5344CB8AC3E}">
        <p14:creationId xmlns:p14="http://schemas.microsoft.com/office/powerpoint/2010/main" val="1364215669"/>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78517" y="101869"/>
            <a:ext cx="8711134"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Useful tools – </a:t>
            </a:r>
            <a:r>
              <a:rPr lang="en-US" sz="3200" kern="0" err="1">
                <a:solidFill>
                  <a:srgbClr val="FFFFFF"/>
                </a:solidFill>
                <a:latin typeface="Source Sans Pro"/>
                <a:ea typeface="Source Sans Pro"/>
                <a:cs typeface="Calibri"/>
              </a:rPr>
              <a:t>PreventTB</a:t>
            </a:r>
            <a:r>
              <a:rPr lang="en-US" sz="3200" kern="0">
                <a:solidFill>
                  <a:srgbClr val="FFFFFF"/>
                </a:solidFill>
                <a:latin typeface="Source Sans Pro"/>
                <a:ea typeface="Source Sans Pro"/>
                <a:cs typeface="Calibri"/>
              </a:rPr>
              <a:t> application</a:t>
            </a:r>
            <a:endParaRPr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8" name="Rounded Rectangle 50">
            <a:extLst>
              <a:ext uri="{FF2B5EF4-FFF2-40B4-BE49-F238E27FC236}">
                <a16:creationId xmlns:a16="http://schemas.microsoft.com/office/drawing/2014/main" id="{73594391-23D4-A2C1-772B-F4D944805E6A}"/>
              </a:ext>
            </a:extLst>
          </p:cNvPr>
          <p:cNvSpPr/>
          <p:nvPr/>
        </p:nvSpPr>
        <p:spPr>
          <a:xfrm>
            <a:off x="2410602" y="1330957"/>
            <a:ext cx="9435403" cy="1118365"/>
          </a:xfrm>
          <a:prstGeom prst="roundRect">
            <a:avLst>
              <a:gd name="adj" fmla="val 6930"/>
            </a:avLst>
          </a:prstGeom>
          <a:solidFill>
            <a:srgbClr val="AFE7FF">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0941" tIns="45470" rIns="90941" bIns="45470" rtlCol="0" anchor="ctr">
            <a:spAutoFit/>
          </a:bodyPr>
          <a:lstStyle/>
          <a:p>
            <a:r>
              <a:rPr lang="en-US" sz="2400" err="1">
                <a:solidFill>
                  <a:srgbClr val="30396D"/>
                </a:solidFill>
                <a:latin typeface="Atkinson Hyperlegible"/>
              </a:rPr>
              <a:t>PreventTB</a:t>
            </a:r>
          </a:p>
          <a:p>
            <a:pPr marL="342900" indent="-342900">
              <a:buFont typeface="Arial" panose="020B0604020202020204" pitchFamily="34" charset="0"/>
              <a:buChar char="•"/>
            </a:pPr>
            <a:r>
              <a:rPr lang="en-US" sz="2000" b="0">
                <a:solidFill>
                  <a:srgbClr val="30396D"/>
                </a:solidFill>
                <a:latin typeface="Atkinson Hyperlegible"/>
              </a:rPr>
              <a:t>A mobile application that enables digital data recording and reporting, analysis, monitoring and evaluation when implementing TB screening and TPT</a:t>
            </a:r>
          </a:p>
        </p:txBody>
      </p:sp>
      <p:sp>
        <p:nvSpPr>
          <p:cNvPr id="11" name="TextBox 10">
            <a:extLst>
              <a:ext uri="{FF2B5EF4-FFF2-40B4-BE49-F238E27FC236}">
                <a16:creationId xmlns:a16="http://schemas.microsoft.com/office/drawing/2014/main" id="{926B5BC4-B37A-A81D-4983-3D925AFA3164}"/>
              </a:ext>
            </a:extLst>
          </p:cNvPr>
          <p:cNvSpPr txBox="1"/>
          <p:nvPr/>
        </p:nvSpPr>
        <p:spPr>
          <a:xfrm>
            <a:off x="277430" y="810163"/>
            <a:ext cx="10992550" cy="430887"/>
          </a:xfrm>
          <a:prstGeom prst="rect">
            <a:avLst/>
          </a:prstGeom>
          <a:noFill/>
        </p:spPr>
        <p:txBody>
          <a:bodyPr wrap="square" lIns="91440" tIns="45720" rIns="91440" bIns="45720" rtlCol="0" anchor="t">
            <a:spAutoFit/>
          </a:bodyPr>
          <a:lstStyle/>
          <a:p>
            <a:r>
              <a:rPr lang="en-US" sz="2200">
                <a:solidFill>
                  <a:srgbClr val="00B050"/>
                </a:solidFill>
              </a:rPr>
              <a:t>What tools and resources are available?</a:t>
            </a:r>
          </a:p>
        </p:txBody>
      </p:sp>
      <p:sp>
        <p:nvSpPr>
          <p:cNvPr id="13" name="Slide Number Placeholder 2">
            <a:extLst>
              <a:ext uri="{FF2B5EF4-FFF2-40B4-BE49-F238E27FC236}">
                <a16:creationId xmlns:a16="http://schemas.microsoft.com/office/drawing/2014/main" id="{7B843791-2874-39D5-64E7-9B1BF2474B8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26</a:t>
            </a:fld>
            <a:endParaRPr lang="en-GB"/>
          </a:p>
        </p:txBody>
      </p:sp>
      <p:pic>
        <p:nvPicPr>
          <p:cNvPr id="5" name="Picture 4">
            <a:extLst>
              <a:ext uri="{FF2B5EF4-FFF2-40B4-BE49-F238E27FC236}">
                <a16:creationId xmlns:a16="http://schemas.microsoft.com/office/drawing/2014/main" id="{BA83CAA5-52A7-FE6E-E4B8-F0390F27F438}"/>
              </a:ext>
            </a:extLst>
          </p:cNvPr>
          <p:cNvPicPr>
            <a:picLocks noChangeAspect="1"/>
          </p:cNvPicPr>
          <p:nvPr/>
        </p:nvPicPr>
        <p:blipFill rotWithShape="1">
          <a:blip r:embed="rId3"/>
          <a:srcRect l="247" t="9976" r="-247" b="-1"/>
          <a:stretch/>
        </p:blipFill>
        <p:spPr>
          <a:xfrm>
            <a:off x="2406802" y="2546191"/>
            <a:ext cx="6946556" cy="3544896"/>
          </a:xfrm>
          <a:prstGeom prst="rect">
            <a:avLst/>
          </a:prstGeom>
        </p:spPr>
      </p:pic>
      <p:sp>
        <p:nvSpPr>
          <p:cNvPr id="10" name="Rectangle 9">
            <a:extLst>
              <a:ext uri="{FF2B5EF4-FFF2-40B4-BE49-F238E27FC236}">
                <a16:creationId xmlns:a16="http://schemas.microsoft.com/office/drawing/2014/main" id="{7E499A9D-A14B-70BC-A80E-09EC0BF4A222}"/>
              </a:ext>
            </a:extLst>
          </p:cNvPr>
          <p:cNvSpPr/>
          <p:nvPr/>
        </p:nvSpPr>
        <p:spPr>
          <a:xfrm>
            <a:off x="2269876" y="6000326"/>
            <a:ext cx="8676366" cy="461665"/>
          </a:xfrm>
          <a:prstGeom prst="rect">
            <a:avLst/>
          </a:prstGeom>
        </p:spPr>
        <p:txBody>
          <a:bodyPr wrap="square">
            <a:spAutoFit/>
          </a:bodyPr>
          <a:lstStyle/>
          <a:p>
            <a:r>
              <a:rPr lang="en-US" sz="2400" b="0" dirty="0">
                <a:hlinkClick r:id="rId4"/>
              </a:rPr>
              <a:t>https://www.who.int/activities/preventing-tb/</a:t>
            </a:r>
            <a:endParaRPr lang="en-US" sz="2400" b="0" dirty="0"/>
          </a:p>
        </p:txBody>
      </p:sp>
      <p:pic>
        <p:nvPicPr>
          <p:cNvPr id="16" name="Picture 15">
            <a:extLst>
              <a:ext uri="{FF2B5EF4-FFF2-40B4-BE49-F238E27FC236}">
                <a16:creationId xmlns:a16="http://schemas.microsoft.com/office/drawing/2014/main" id="{6F18E739-CB33-5956-DCA6-CE4394ABBB51}"/>
              </a:ext>
            </a:extLst>
          </p:cNvPr>
          <p:cNvPicPr>
            <a:picLocks noChangeAspect="1"/>
          </p:cNvPicPr>
          <p:nvPr/>
        </p:nvPicPr>
        <p:blipFill>
          <a:blip r:embed="rId5"/>
          <a:stretch>
            <a:fillRect/>
          </a:stretch>
        </p:blipFill>
        <p:spPr>
          <a:xfrm>
            <a:off x="139248" y="1331228"/>
            <a:ext cx="2201668" cy="4279977"/>
          </a:xfrm>
          <a:prstGeom prst="rect">
            <a:avLst/>
          </a:prstGeom>
        </p:spPr>
      </p:pic>
      <p:pic>
        <p:nvPicPr>
          <p:cNvPr id="18" name="Picture 17">
            <a:extLst>
              <a:ext uri="{FF2B5EF4-FFF2-40B4-BE49-F238E27FC236}">
                <a16:creationId xmlns:a16="http://schemas.microsoft.com/office/drawing/2014/main" id="{C1283FB8-1C4F-BFAC-2514-94675E899D70}"/>
              </a:ext>
            </a:extLst>
          </p:cNvPr>
          <p:cNvPicPr>
            <a:picLocks noChangeAspect="1"/>
          </p:cNvPicPr>
          <p:nvPr/>
        </p:nvPicPr>
        <p:blipFill rotWithShape="1">
          <a:blip r:embed="rId6">
            <a:extLst>
              <a:ext uri="{28A0092B-C50C-407E-A947-70E740481C1C}">
                <a14:useLocalDpi xmlns:a14="http://schemas.microsoft.com/office/drawing/2010/main" val="0"/>
              </a:ext>
            </a:extLst>
          </a:blip>
          <a:srcRect l="10080" t="10495" r="9280" b="8866"/>
          <a:stretch/>
        </p:blipFill>
        <p:spPr>
          <a:xfrm>
            <a:off x="9691287" y="2732971"/>
            <a:ext cx="1967552" cy="1967552"/>
          </a:xfrm>
          <a:prstGeom prst="rect">
            <a:avLst/>
          </a:prstGeom>
        </p:spPr>
      </p:pic>
    </p:spTree>
    <p:extLst>
      <p:ext uri="{BB962C8B-B14F-4D97-AF65-F5344CB8AC3E}">
        <p14:creationId xmlns:p14="http://schemas.microsoft.com/office/powerpoint/2010/main" val="2391247246"/>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Useful tools – KSP website</a:t>
            </a:r>
            <a:endParaRPr lang="en-US" sz="3200" b="1" i="1"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3" name="Slide Number Placeholder 2">
            <a:extLst>
              <a:ext uri="{FF2B5EF4-FFF2-40B4-BE49-F238E27FC236}">
                <a16:creationId xmlns:a16="http://schemas.microsoft.com/office/drawing/2014/main" id="{7B843791-2874-39D5-64E7-9B1BF2474B87}"/>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27</a:t>
            </a:fld>
            <a:endParaRPr lang="en-GB"/>
          </a:p>
        </p:txBody>
      </p:sp>
      <p:pic>
        <p:nvPicPr>
          <p:cNvPr id="5" name="Picture 4" descr="A person holding a tray of food&#10;&#10;Description automatically generated">
            <a:extLst>
              <a:ext uri="{FF2B5EF4-FFF2-40B4-BE49-F238E27FC236}">
                <a16:creationId xmlns:a16="http://schemas.microsoft.com/office/drawing/2014/main" id="{E4D0365E-96C5-62B0-DD29-5B19ABC88999}"/>
              </a:ext>
            </a:extLst>
          </p:cNvPr>
          <p:cNvPicPr>
            <a:picLocks noChangeAspect="1"/>
          </p:cNvPicPr>
          <p:nvPr/>
        </p:nvPicPr>
        <p:blipFill>
          <a:blip r:embed="rId3"/>
          <a:stretch>
            <a:fillRect/>
          </a:stretch>
        </p:blipFill>
        <p:spPr>
          <a:xfrm>
            <a:off x="256424" y="843020"/>
            <a:ext cx="10920946" cy="5426611"/>
          </a:xfrm>
          <a:prstGeom prst="rect">
            <a:avLst/>
          </a:prstGeom>
        </p:spPr>
      </p:pic>
      <p:pic>
        <p:nvPicPr>
          <p:cNvPr id="8" name="Picture 7" descr="A screen shot of a cell phone&#10;&#10;Description automatically generated">
            <a:extLst>
              <a:ext uri="{FF2B5EF4-FFF2-40B4-BE49-F238E27FC236}">
                <a16:creationId xmlns:a16="http://schemas.microsoft.com/office/drawing/2014/main" id="{97EF84C4-01E9-9260-E7B8-A9614F729018}"/>
              </a:ext>
            </a:extLst>
          </p:cNvPr>
          <p:cNvPicPr>
            <a:picLocks noChangeAspect="1"/>
          </p:cNvPicPr>
          <p:nvPr/>
        </p:nvPicPr>
        <p:blipFill>
          <a:blip r:embed="rId4"/>
          <a:stretch>
            <a:fillRect/>
          </a:stretch>
        </p:blipFill>
        <p:spPr>
          <a:xfrm>
            <a:off x="9655886" y="924358"/>
            <a:ext cx="2534939" cy="5057203"/>
          </a:xfrm>
          <a:prstGeom prst="rect">
            <a:avLst/>
          </a:prstGeom>
        </p:spPr>
      </p:pic>
      <p:pic>
        <p:nvPicPr>
          <p:cNvPr id="11" name="Picture 5" descr="Qr code&#10;&#10;Description automatically generated">
            <a:extLst>
              <a:ext uri="{FF2B5EF4-FFF2-40B4-BE49-F238E27FC236}">
                <a16:creationId xmlns:a16="http://schemas.microsoft.com/office/drawing/2014/main" id="{B315599F-5C20-2705-724D-8C89A06F1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824" t="9290" r="9467" b="9290"/>
          <a:stretch>
            <a:fillRect/>
          </a:stretch>
        </p:blipFill>
        <p:spPr bwMode="auto">
          <a:xfrm>
            <a:off x="127937" y="2425409"/>
            <a:ext cx="1329933" cy="13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238500"/>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FA81E0-92D4-FE6F-15BC-536AC55024D0}"/>
              </a:ext>
            </a:extLst>
          </p:cNvPr>
          <p:cNvSpPr>
            <a:spLocks noGrp="1"/>
          </p:cNvSpPr>
          <p:nvPr>
            <p:ph type="ftr" sz="quarter" idx="11"/>
          </p:nvPr>
        </p:nvSpPr>
        <p:spPr/>
        <p:txBody>
          <a:bodyPr lIns="91440" tIns="45720" rIns="91440" bIns="45720" anchor="t"/>
          <a:lstStyle/>
          <a:p>
            <a:r>
              <a:rPr lang="en-US"/>
              <a:t>Module 2: Systematic screening for TB disease</a:t>
            </a:r>
          </a:p>
        </p:txBody>
      </p:sp>
      <p:sp>
        <p:nvSpPr>
          <p:cNvPr id="3" name="Slide Number Placeholder 2">
            <a:extLst>
              <a:ext uri="{FF2B5EF4-FFF2-40B4-BE49-F238E27FC236}">
                <a16:creationId xmlns:a16="http://schemas.microsoft.com/office/drawing/2014/main" id="{70723960-7C65-15B4-52D9-C586C717BA2E}"/>
              </a:ext>
            </a:extLst>
          </p:cNvPr>
          <p:cNvSpPr>
            <a:spLocks noGrp="1"/>
          </p:cNvSpPr>
          <p:nvPr>
            <p:ph type="sldNum" sz="quarter" idx="12"/>
          </p:nvPr>
        </p:nvSpPr>
        <p:spPr/>
        <p:txBody>
          <a:bodyPr/>
          <a:lstStyle/>
          <a:p>
            <a:fld id="{92E002D6-D190-45E2-A289-FEFF1EC166F2}" type="slidenum">
              <a:rPr lang="en-GB" smtClean="0"/>
              <a:pPr/>
              <a:t>28</a:t>
            </a:fld>
            <a:endParaRPr lang="en-GB"/>
          </a:p>
        </p:txBody>
      </p:sp>
      <p:sp>
        <p:nvSpPr>
          <p:cNvPr id="5" name="Title 20">
            <a:extLst>
              <a:ext uri="{FF2B5EF4-FFF2-40B4-BE49-F238E27FC236}">
                <a16:creationId xmlns:a16="http://schemas.microsoft.com/office/drawing/2014/main" id="{25858BD2-5082-E842-A194-364989ADC2A2}"/>
              </a:ext>
            </a:extLst>
          </p:cNvPr>
          <p:cNvSpPr txBox="1">
            <a:spLocks/>
          </p:cNvSpPr>
          <p:nvPr/>
        </p:nvSpPr>
        <p:spPr>
          <a:xfrm>
            <a:off x="288286" y="101869"/>
            <a:ext cx="8272618"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CH" sz="3200" kern="0">
                <a:solidFill>
                  <a:srgbClr val="FFFFFF"/>
                </a:solidFill>
                <a:latin typeface="Source Sans Pro"/>
                <a:ea typeface="Source Sans Pro"/>
                <a:cs typeface="Calibri"/>
              </a:rPr>
              <a:t>Main messages</a:t>
            </a:r>
            <a:endParaRPr lang="en-US"/>
          </a:p>
        </p:txBody>
      </p:sp>
      <p:sp>
        <p:nvSpPr>
          <p:cNvPr id="7" name="Rectangle 6">
            <a:extLst>
              <a:ext uri="{FF2B5EF4-FFF2-40B4-BE49-F238E27FC236}">
                <a16:creationId xmlns:a16="http://schemas.microsoft.com/office/drawing/2014/main" id="{86F4F459-8D52-A770-6001-232A48B40DD8}"/>
              </a:ext>
            </a:extLst>
          </p:cNvPr>
          <p:cNvSpPr/>
          <p:nvPr/>
        </p:nvSpPr>
        <p:spPr>
          <a:xfrm>
            <a:off x="434374" y="1087742"/>
            <a:ext cx="11140101" cy="5601533"/>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400" b="0">
                <a:solidFill>
                  <a:schemeClr val="tx1">
                    <a:lumMod val="95000"/>
                    <a:lumOff val="5000"/>
                  </a:schemeClr>
                </a:solidFill>
                <a:latin typeface="Calibri"/>
                <a:cs typeface="Calibri"/>
              </a:rPr>
              <a:t>TB screening is a key intervention to find missing people with TB who are often the most vulnerable, and enables initiation of TPT in those at highest risk of TB </a:t>
            </a:r>
            <a:endParaRPr lang="en-US" sz="2400"/>
          </a:p>
          <a:p>
            <a:pPr marL="457200" indent="-457200">
              <a:buFont typeface="Arial" panose="020B0604020202020204" pitchFamily="34" charset="0"/>
              <a:buChar char="•"/>
            </a:pPr>
            <a:r>
              <a:rPr lang="en-US" sz="2400" b="0">
                <a:solidFill>
                  <a:schemeClr val="tx1">
                    <a:lumMod val="95000"/>
                    <a:lumOff val="5000"/>
                  </a:schemeClr>
                </a:solidFill>
                <a:latin typeface="Calibri"/>
                <a:cs typeface="Calibri"/>
              </a:rPr>
              <a:t>Chest X-ray is the preferred screening tool due to high sensitivity and ability to detect </a:t>
            </a:r>
          </a:p>
          <a:p>
            <a:pPr marL="457200" indent="-457200">
              <a:buFont typeface="Arial" panose="020B0604020202020204" pitchFamily="34" charset="0"/>
              <a:buChar char="•"/>
            </a:pPr>
            <a:r>
              <a:rPr lang="en-US" sz="2400" b="0">
                <a:solidFill>
                  <a:schemeClr val="tx1">
                    <a:lumMod val="95000"/>
                    <a:lumOff val="5000"/>
                  </a:schemeClr>
                </a:solidFill>
                <a:latin typeface="Calibri"/>
                <a:cs typeface="Calibri"/>
              </a:rPr>
              <a:t>Computer-aided detection (CAD) software using artificial intelligence can now be used to automatically interpret digital chest X-rays for TB screening</a:t>
            </a:r>
          </a:p>
          <a:p>
            <a:pPr marL="457200" indent="-457200">
              <a:buFont typeface="Arial" panose="020B0604020202020204" pitchFamily="34" charset="0"/>
              <a:buChar char="•"/>
            </a:pPr>
            <a:r>
              <a:rPr lang="en-US" sz="2400" b="0">
                <a:solidFill>
                  <a:schemeClr val="tx1">
                    <a:lumMod val="95000"/>
                    <a:lumOff val="5000"/>
                  </a:schemeClr>
                </a:solidFill>
                <a:latin typeface="Calibri"/>
                <a:cs typeface="Calibri"/>
              </a:rPr>
              <a:t>New screening tools also include rapid molecular tests and C-Reactive Protein for people living with HIV</a:t>
            </a:r>
          </a:p>
          <a:p>
            <a:pPr marL="457200" indent="-457200">
              <a:buFont typeface="Arial" panose="020B0604020202020204" pitchFamily="34" charset="0"/>
              <a:buChar char="•"/>
            </a:pPr>
            <a:r>
              <a:rPr lang="en-US" sz="2400" b="0">
                <a:solidFill>
                  <a:schemeClr val="tx1">
                    <a:lumMod val="95000"/>
                    <a:lumOff val="5000"/>
                  </a:schemeClr>
                </a:solidFill>
                <a:latin typeface="Calibri"/>
                <a:cs typeface="Calibri"/>
              </a:rPr>
              <a:t>A process of prioritization, planning, and careful monitoring and evaluation is necessary when implementing screening in </a:t>
            </a:r>
            <a:r>
              <a:rPr lang="en-US" sz="2400" b="0">
                <a:solidFill>
                  <a:schemeClr val="tx1"/>
                </a:solidFill>
                <a:latin typeface="Calibri"/>
                <a:cs typeface="Calibri"/>
              </a:rPr>
              <a:t>order to ensure that </a:t>
            </a:r>
            <a:r>
              <a:rPr lang="en-US" sz="2400" b="0">
                <a:solidFill>
                  <a:schemeClr val="tx1">
                    <a:lumMod val="95000"/>
                    <a:lumOff val="5000"/>
                  </a:schemeClr>
                </a:solidFill>
                <a:latin typeface="Calibri"/>
                <a:cs typeface="Calibri"/>
              </a:rPr>
              <a:t>:</a:t>
            </a:r>
          </a:p>
          <a:p>
            <a:pPr marL="914400" lvl="1" indent="-457200">
              <a:buFont typeface="Arial" panose="020B0604020202020204" pitchFamily="34" charset="0"/>
              <a:buChar char="•"/>
            </a:pPr>
            <a:r>
              <a:rPr lang="en-US" sz="2400" b="0">
                <a:solidFill>
                  <a:schemeClr val="tx1">
                    <a:lumMod val="95000"/>
                    <a:lumOff val="5000"/>
                  </a:schemeClr>
                </a:solidFill>
                <a:latin typeface="Calibri"/>
                <a:cs typeface="Calibri"/>
              </a:rPr>
              <a:t>The appropriate risk groups are chosen for screening interventions</a:t>
            </a:r>
          </a:p>
          <a:p>
            <a:pPr marL="914400" lvl="1" indent="-457200">
              <a:buFont typeface="Arial" panose="020B0604020202020204" pitchFamily="34" charset="0"/>
              <a:buChar char="•"/>
            </a:pPr>
            <a:r>
              <a:rPr lang="en-US" sz="2400" b="0">
                <a:solidFill>
                  <a:schemeClr val="tx1">
                    <a:lumMod val="95000"/>
                    <a:lumOff val="5000"/>
                  </a:schemeClr>
                </a:solidFill>
                <a:latin typeface="Calibri"/>
                <a:cs typeface="Calibri"/>
              </a:rPr>
              <a:t>The best screening algorithms are chosen for each risk group, to maximize yield, cost-effectiveness, efficiency of screening</a:t>
            </a:r>
            <a:endParaRPr lang="en-US" sz="2400"/>
          </a:p>
          <a:p>
            <a:pPr marL="457200" indent="-457200">
              <a:buFont typeface="Arial" panose="020B0604020202020204" pitchFamily="34" charset="0"/>
              <a:buChar char="•"/>
            </a:pPr>
            <a:endParaRPr lang="en-US" sz="1800" b="0" i="1">
              <a:solidFill>
                <a:schemeClr val="tx1">
                  <a:lumMod val="95000"/>
                  <a:lumOff val="5000"/>
                </a:schemeClr>
              </a:solidFill>
              <a:latin typeface="Calibri" panose="020F0502020204030204" pitchFamily="34" charset="0"/>
              <a:cs typeface="Calibri" panose="020F0502020204030204" pitchFamily="34" charset="0"/>
            </a:endParaRPr>
          </a:p>
          <a:p>
            <a:pPr lvl="1"/>
            <a:endParaRPr lang="en-US" sz="2800" b="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38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kumimoji="0" lang="en-US" sz="3200" b="1" i="0" u="none" strike="noStrike" kern="0" cap="none" spc="0" normalizeH="0" baseline="0" noProof="0">
                <a:ln>
                  <a:noFill/>
                </a:ln>
                <a:solidFill>
                  <a:srgbClr val="FFFFFF"/>
                </a:solidFill>
                <a:effectLst/>
                <a:uLnTx/>
                <a:uFillTx/>
                <a:latin typeface="Source Sans Pro"/>
                <a:ea typeface="Source Sans Pro"/>
                <a:cs typeface="Calibri"/>
              </a:rPr>
              <a:t>Background</a:t>
            </a:r>
            <a:r>
              <a:rPr lang="en-US" sz="3200" kern="0">
                <a:solidFill>
                  <a:srgbClr val="FFFFFF"/>
                </a:solidFill>
                <a:latin typeface="Source Sans Pro"/>
                <a:ea typeface="Source Sans Pro"/>
                <a:cs typeface="Calibri"/>
              </a:rPr>
              <a:t>: Definition</a:t>
            </a:r>
            <a:endPar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A607877F-B122-45A8-817C-4B3AE0B11DF9}"/>
              </a:ext>
            </a:extLst>
          </p:cNvPr>
          <p:cNvSpPr/>
          <p:nvPr/>
        </p:nvSpPr>
        <p:spPr>
          <a:xfrm>
            <a:off x="685800" y="1515160"/>
            <a:ext cx="11277599" cy="1384995"/>
          </a:xfrm>
          <a:prstGeom prst="rect">
            <a:avLst/>
          </a:prstGeom>
        </p:spPr>
        <p:txBody>
          <a:bodyPr wrap="square">
            <a:spAutoFit/>
          </a:bodyPr>
          <a:lstStyle/>
          <a:p>
            <a:r>
              <a:rPr lang="en-US" sz="2800" i="1">
                <a:solidFill>
                  <a:schemeClr val="tx1">
                    <a:lumMod val="95000"/>
                    <a:lumOff val="5000"/>
                  </a:schemeClr>
                </a:solidFill>
                <a:latin typeface="Calibri" panose="020F0502020204030204" pitchFamily="34" charset="0"/>
                <a:cs typeface="Calibri" panose="020F0502020204030204" pitchFamily="34" charset="0"/>
              </a:rPr>
              <a:t>“The systematic identification of people at risk for TB disease, in a pre-determined target group, by assessing symptoms and using tests, examinations, or other procedures that can be applied </a:t>
            </a:r>
            <a:r>
              <a:rPr lang="en-US" sz="2800" i="1" u="sng">
                <a:solidFill>
                  <a:schemeClr val="tx1">
                    <a:lumMod val="95000"/>
                    <a:lumOff val="5000"/>
                  </a:schemeClr>
                </a:solidFill>
                <a:latin typeface="Calibri" panose="020F0502020204030204" pitchFamily="34" charset="0"/>
                <a:cs typeface="Calibri" panose="020F0502020204030204" pitchFamily="34" charset="0"/>
              </a:rPr>
              <a:t>rapidly</a:t>
            </a:r>
            <a:r>
              <a:rPr lang="en-US" sz="2800" i="1">
                <a:solidFill>
                  <a:schemeClr val="tx1">
                    <a:lumMod val="95000"/>
                    <a:lumOff val="5000"/>
                  </a:schemeClr>
                </a:solidFill>
                <a:latin typeface="Calibri" panose="020F0502020204030204" pitchFamily="34" charset="0"/>
                <a:cs typeface="Calibri" panose="020F0502020204030204" pitchFamily="34" charset="0"/>
              </a:rPr>
              <a:t>.”</a:t>
            </a:r>
            <a:endParaRPr lang="en-US" sz="2800" b="0" i="1">
              <a:solidFill>
                <a:schemeClr val="tx1">
                  <a:lumMod val="95000"/>
                  <a:lumOff val="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DAEDA6C-5EAD-4290-A451-355FA3DF7C92}"/>
              </a:ext>
            </a:extLst>
          </p:cNvPr>
          <p:cNvSpPr txBox="1"/>
          <p:nvPr/>
        </p:nvSpPr>
        <p:spPr>
          <a:xfrm>
            <a:off x="4490113" y="2962513"/>
            <a:ext cx="7122643" cy="2800767"/>
          </a:xfrm>
          <a:prstGeom prst="rect">
            <a:avLst/>
          </a:prstGeom>
          <a:noFill/>
        </p:spPr>
        <p:txBody>
          <a:bodyPr wrap="square" rtlCol="0">
            <a:spAutoFit/>
          </a:bodyPr>
          <a:lstStyle/>
          <a:p>
            <a:r>
              <a:rPr lang="en-US" sz="2200" b="0">
                <a:solidFill>
                  <a:schemeClr val="tx1">
                    <a:lumMod val="95000"/>
                    <a:lumOff val="5000"/>
                  </a:schemeClr>
                </a:solidFill>
                <a:latin typeface="Calibri" panose="020F0502020204030204" pitchFamily="34" charset="0"/>
                <a:cs typeface="Calibri" panose="020F0502020204030204" pitchFamily="34" charset="0"/>
              </a:rPr>
              <a:t>Key features:</a:t>
            </a:r>
          </a:p>
          <a:p>
            <a:pPr marL="914400" lvl="1" indent="-457200">
              <a:buFont typeface="Arial" panose="020B0604020202020204" pitchFamily="34" charset="0"/>
              <a:buChar char="•"/>
            </a:pPr>
            <a:r>
              <a:rPr lang="en-US" sz="2200" b="0">
                <a:solidFill>
                  <a:schemeClr val="tx1">
                    <a:lumMod val="95000"/>
                    <a:lumOff val="5000"/>
                  </a:schemeClr>
                </a:solidFill>
                <a:latin typeface="Calibri" panose="020F0502020204030204" pitchFamily="34" charset="0"/>
                <a:cs typeface="Calibri" panose="020F0502020204030204" pitchFamily="34" charset="0"/>
              </a:rPr>
              <a:t>Should be done </a:t>
            </a:r>
            <a:r>
              <a:rPr lang="en-US" sz="2200" b="0" i="1">
                <a:solidFill>
                  <a:schemeClr val="tx1">
                    <a:lumMod val="95000"/>
                    <a:lumOff val="5000"/>
                  </a:schemeClr>
                </a:solidFill>
                <a:latin typeface="Calibri" panose="020F0502020204030204" pitchFamily="34" charset="0"/>
                <a:cs typeface="Calibri" panose="020F0502020204030204" pitchFamily="34" charset="0"/>
              </a:rPr>
              <a:t>systematically</a:t>
            </a:r>
            <a:r>
              <a:rPr lang="en-US" sz="2200" b="0">
                <a:solidFill>
                  <a:schemeClr val="tx1">
                    <a:lumMod val="95000"/>
                    <a:lumOff val="5000"/>
                  </a:schemeClr>
                </a:solidFill>
                <a:latin typeface="Calibri" panose="020F0502020204030204" pitchFamily="34" charset="0"/>
                <a:cs typeface="Calibri" panose="020F0502020204030204" pitchFamily="34" charset="0"/>
              </a:rPr>
              <a:t> in a selected population</a:t>
            </a:r>
          </a:p>
          <a:p>
            <a:pPr marL="914400" lvl="1" indent="-457200">
              <a:buFont typeface="Arial" panose="020B0604020202020204" pitchFamily="34" charset="0"/>
              <a:buChar char="•"/>
            </a:pPr>
            <a:r>
              <a:rPr lang="en-US" sz="2200" b="0">
                <a:solidFill>
                  <a:schemeClr val="tx1">
                    <a:lumMod val="95000"/>
                    <a:lumOff val="5000"/>
                  </a:schemeClr>
                </a:solidFill>
                <a:latin typeface="Calibri" panose="020F0502020204030204" pitchFamily="34" charset="0"/>
                <a:cs typeface="Calibri" panose="020F0502020204030204" pitchFamily="34" charset="0"/>
              </a:rPr>
              <a:t>Should be done using a highly sensitive tool to distinguish people with a higher probability of TB</a:t>
            </a:r>
          </a:p>
          <a:p>
            <a:pPr marL="914400" lvl="1" indent="-457200">
              <a:buFont typeface="Arial" panose="020B0604020202020204" pitchFamily="34" charset="0"/>
              <a:buChar char="•"/>
            </a:pPr>
            <a:r>
              <a:rPr lang="en-US" sz="2200" b="0">
                <a:solidFill>
                  <a:schemeClr val="tx1">
                    <a:lumMod val="95000"/>
                    <a:lumOff val="5000"/>
                  </a:schemeClr>
                </a:solidFill>
                <a:latin typeface="Calibri" panose="020F0502020204030204" pitchFamily="34" charset="0"/>
                <a:cs typeface="Calibri" panose="020F0502020204030204" pitchFamily="34" charset="0"/>
              </a:rPr>
              <a:t>Should be followed with a diagnostic evaluation using a test with high accuracy to confirm a diagnosis</a:t>
            </a:r>
          </a:p>
          <a:p>
            <a:pPr marL="914400" lvl="1" indent="-457200">
              <a:buFont typeface="Arial" panose="020B0604020202020204" pitchFamily="34" charset="0"/>
              <a:buChar char="•"/>
            </a:pPr>
            <a:r>
              <a:rPr lang="en-US" sz="2200" b="0">
                <a:solidFill>
                  <a:schemeClr val="tx1">
                    <a:lumMod val="95000"/>
                    <a:lumOff val="5000"/>
                  </a:schemeClr>
                </a:solidFill>
                <a:latin typeface="Calibri" panose="020F0502020204030204" pitchFamily="34" charset="0"/>
                <a:cs typeface="Calibri" panose="020F0502020204030204" pitchFamily="34" charset="0"/>
              </a:rPr>
              <a:t>Should follow ethical principles specific to screening</a:t>
            </a:r>
          </a:p>
        </p:txBody>
      </p:sp>
      <p:pic>
        <p:nvPicPr>
          <p:cNvPr id="6" name="Picture 5">
            <a:extLst>
              <a:ext uri="{FF2B5EF4-FFF2-40B4-BE49-F238E27FC236}">
                <a16:creationId xmlns:a16="http://schemas.microsoft.com/office/drawing/2014/main" id="{0720ECD9-EF78-4D05-A9F7-18B26D2872C9}"/>
              </a:ext>
            </a:extLst>
          </p:cNvPr>
          <p:cNvPicPr>
            <a:picLocks noChangeAspect="1"/>
          </p:cNvPicPr>
          <p:nvPr/>
        </p:nvPicPr>
        <p:blipFill>
          <a:blip r:embed="rId3"/>
          <a:stretch>
            <a:fillRect/>
          </a:stretch>
        </p:blipFill>
        <p:spPr>
          <a:xfrm>
            <a:off x="0" y="3361752"/>
            <a:ext cx="5014839" cy="1964516"/>
          </a:xfrm>
          <a:prstGeom prst="rect">
            <a:avLst/>
          </a:prstGeom>
        </p:spPr>
      </p:pic>
      <p:sp>
        <p:nvSpPr>
          <p:cNvPr id="13" name="TextBox 12">
            <a:extLst>
              <a:ext uri="{FF2B5EF4-FFF2-40B4-BE49-F238E27FC236}">
                <a16:creationId xmlns:a16="http://schemas.microsoft.com/office/drawing/2014/main" id="{D3D961F2-FBF8-474B-9B8A-B99B9BC5E0D4}"/>
              </a:ext>
            </a:extLst>
          </p:cNvPr>
          <p:cNvSpPr txBox="1"/>
          <p:nvPr/>
        </p:nvSpPr>
        <p:spPr>
          <a:xfrm>
            <a:off x="566057" y="895468"/>
            <a:ext cx="10751300" cy="523220"/>
          </a:xfrm>
          <a:prstGeom prst="rect">
            <a:avLst/>
          </a:prstGeom>
          <a:noFill/>
        </p:spPr>
        <p:txBody>
          <a:bodyPr wrap="square" rtlCol="0">
            <a:spAutoFit/>
          </a:bodyPr>
          <a:lstStyle/>
          <a:p>
            <a:r>
              <a:rPr lang="fr-CH" sz="2800" err="1">
                <a:solidFill>
                  <a:schemeClr val="tx1"/>
                </a:solidFill>
                <a:latin typeface="Calibri" panose="020F0502020204030204" pitchFamily="34" charset="0"/>
                <a:cs typeface="Calibri" panose="020F0502020204030204" pitchFamily="34" charset="0"/>
              </a:rPr>
              <a:t>Definition</a:t>
            </a:r>
            <a:r>
              <a:rPr lang="fr-CH" sz="2800">
                <a:solidFill>
                  <a:schemeClr val="tx1"/>
                </a:solidFill>
                <a:latin typeface="Calibri" panose="020F0502020204030204" pitchFamily="34" charset="0"/>
                <a:cs typeface="Calibri" panose="020F0502020204030204" pitchFamily="34" charset="0"/>
              </a:rPr>
              <a:t>: </a:t>
            </a:r>
            <a:r>
              <a:rPr lang="fr-CH" sz="2800" err="1">
                <a:solidFill>
                  <a:schemeClr val="tx1"/>
                </a:solidFill>
                <a:latin typeface="Calibri" panose="020F0502020204030204" pitchFamily="34" charset="0"/>
                <a:cs typeface="Calibri" panose="020F0502020204030204" pitchFamily="34" charset="0"/>
              </a:rPr>
              <a:t>Systematic</a:t>
            </a:r>
            <a:r>
              <a:rPr lang="fr-CH" sz="2800">
                <a:solidFill>
                  <a:schemeClr val="tx1"/>
                </a:solidFill>
                <a:latin typeface="Calibri" panose="020F0502020204030204" pitchFamily="34" charset="0"/>
                <a:cs typeface="Calibri" panose="020F0502020204030204" pitchFamily="34" charset="0"/>
              </a:rPr>
              <a:t> screening for TB </a:t>
            </a:r>
            <a:r>
              <a:rPr lang="fr-CH" sz="2800" err="1">
                <a:solidFill>
                  <a:schemeClr val="tx1"/>
                </a:solidFill>
                <a:latin typeface="Calibri" panose="020F0502020204030204" pitchFamily="34" charset="0"/>
                <a:cs typeface="Calibri" panose="020F0502020204030204" pitchFamily="34" charset="0"/>
              </a:rPr>
              <a:t>disease</a:t>
            </a:r>
            <a:endParaRPr lang="en-US" sz="28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95601"/>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Acknowledgements</a:t>
            </a:r>
          </a:p>
        </p:txBody>
      </p:sp>
      <p:sp>
        <p:nvSpPr>
          <p:cNvPr id="10" name="Rectangle 9">
            <a:extLst>
              <a:ext uri="{FF2B5EF4-FFF2-40B4-BE49-F238E27FC236}">
                <a16:creationId xmlns:a16="http://schemas.microsoft.com/office/drawing/2014/main" id="{4E3354A7-F786-4718-AE98-86E264011A34}"/>
              </a:ext>
            </a:extLst>
          </p:cNvPr>
          <p:cNvSpPr/>
          <p:nvPr/>
        </p:nvSpPr>
        <p:spPr>
          <a:xfrm>
            <a:off x="527050" y="1666885"/>
            <a:ext cx="9881599" cy="3785652"/>
          </a:xfrm>
          <a:prstGeom prst="rect">
            <a:avLst/>
          </a:prstGeom>
        </p:spPr>
        <p:txBody>
          <a:bodyPr wrap="square" lIns="91440" tIns="45720" rIns="91440" bIns="45720" anchor="t">
            <a:spAutoFit/>
          </a:bodyPr>
          <a:lstStyle/>
          <a:p>
            <a:r>
              <a:rPr lang="en-US" sz="2400" b="0">
                <a:solidFill>
                  <a:schemeClr val="tx1">
                    <a:lumMod val="95000"/>
                    <a:lumOff val="5000"/>
                  </a:schemeClr>
                </a:solidFill>
                <a:latin typeface="Calibri"/>
                <a:ea typeface="+mn-lt"/>
                <a:cs typeface="Calibri"/>
              </a:rPr>
              <a:t>Cecily Miller, Saskia den Boon, Dennis Falzon at WHO Global TB </a:t>
            </a:r>
            <a:r>
              <a:rPr lang="en-US" sz="2400" b="0" err="1">
                <a:solidFill>
                  <a:schemeClr val="tx1">
                    <a:lumMod val="95000"/>
                    <a:lumOff val="5000"/>
                  </a:schemeClr>
                </a:solidFill>
                <a:latin typeface="Calibri"/>
                <a:ea typeface="+mn-lt"/>
                <a:cs typeface="Calibri"/>
              </a:rPr>
              <a:t>Programme</a:t>
            </a:r>
            <a:endParaRPr lang="en-US" sz="2400" b="0" err="1">
              <a:solidFill>
                <a:schemeClr val="tx1">
                  <a:lumMod val="95000"/>
                  <a:lumOff val="5000"/>
                </a:schemeClr>
              </a:solidFill>
              <a:latin typeface="Calibri" panose="020F0502020204030204" pitchFamily="34" charset="0"/>
              <a:ea typeface="+mn-lt"/>
              <a:cs typeface="Calibri" panose="020F0502020204030204" pitchFamily="34" charset="0"/>
            </a:endParaRPr>
          </a:p>
          <a:p>
            <a:r>
              <a:rPr lang="en-US" sz="2400" b="0">
                <a:solidFill>
                  <a:schemeClr val="tx1">
                    <a:lumMod val="95000"/>
                    <a:lumOff val="5000"/>
                  </a:schemeClr>
                </a:solidFill>
                <a:latin typeface="Calibri"/>
                <a:ea typeface="+mn-lt"/>
                <a:cs typeface="Calibri"/>
              </a:rPr>
              <a:t>Other WHO staff at Headquarters, Regional, and Country Offices </a:t>
            </a:r>
            <a:endParaRPr lang="en-US" sz="2400" b="0">
              <a:solidFill>
                <a:schemeClr val="tx1">
                  <a:lumMod val="95000"/>
                  <a:lumOff val="5000"/>
                </a:schemeClr>
              </a:solidFill>
              <a:latin typeface="Calibri" panose="020F0502020204030204" pitchFamily="34" charset="0"/>
              <a:ea typeface="+mn-lt"/>
              <a:cs typeface="Calibri" panose="020F0502020204030204" pitchFamily="34" charset="0"/>
            </a:endParaRPr>
          </a:p>
          <a:p>
            <a:r>
              <a:rPr lang="en-US" sz="2400" b="0">
                <a:solidFill>
                  <a:schemeClr val="tx1">
                    <a:lumMod val="95000"/>
                    <a:lumOff val="5000"/>
                  </a:schemeClr>
                </a:solidFill>
                <a:latin typeface="Calibri"/>
                <a:ea typeface="+mn-lt"/>
                <a:cs typeface="Calibri"/>
              </a:rPr>
              <a:t>Patients and participants who contributed to evidence presented here </a:t>
            </a:r>
            <a:endParaRPr lang="en-US" sz="2400" b="0">
              <a:solidFill>
                <a:schemeClr val="tx1">
                  <a:lumMod val="95000"/>
                  <a:lumOff val="5000"/>
                </a:schemeClr>
              </a:solidFill>
              <a:latin typeface="Calibri" panose="020F0502020204030204" pitchFamily="34" charset="0"/>
              <a:ea typeface="+mn-lt"/>
              <a:cs typeface="Calibri" panose="020F0502020204030204" pitchFamily="34" charset="0"/>
            </a:endParaRPr>
          </a:p>
          <a:p>
            <a:r>
              <a:rPr lang="en-US" sz="2400" b="0">
                <a:solidFill>
                  <a:schemeClr val="tx1">
                    <a:lumMod val="95000"/>
                    <a:lumOff val="5000"/>
                  </a:schemeClr>
                </a:solidFill>
                <a:latin typeface="Calibri"/>
                <a:ea typeface="+mn-lt"/>
                <a:cs typeface="Calibri"/>
              </a:rPr>
              <a:t>Evidence Reviewers</a:t>
            </a:r>
          </a:p>
          <a:p>
            <a:r>
              <a:rPr lang="en-US" sz="2400" b="0">
                <a:solidFill>
                  <a:schemeClr val="tx1">
                    <a:lumMod val="95000"/>
                    <a:lumOff val="5000"/>
                  </a:schemeClr>
                </a:solidFill>
                <a:latin typeface="Calibri"/>
                <a:ea typeface="+mn-lt"/>
                <a:cs typeface="Calibri"/>
              </a:rPr>
              <a:t>National TB and HIV </a:t>
            </a:r>
            <a:r>
              <a:rPr lang="en-US" sz="2400" b="0" err="1">
                <a:solidFill>
                  <a:schemeClr val="tx1">
                    <a:lumMod val="95000"/>
                    <a:lumOff val="5000"/>
                  </a:schemeClr>
                </a:solidFill>
                <a:latin typeface="Calibri"/>
                <a:ea typeface="+mn-lt"/>
                <a:cs typeface="Calibri"/>
              </a:rPr>
              <a:t>Programmes</a:t>
            </a:r>
            <a:endParaRPr lang="en-US" sz="2400" b="0">
              <a:solidFill>
                <a:schemeClr val="tx1">
                  <a:lumMod val="95000"/>
                  <a:lumOff val="5000"/>
                </a:schemeClr>
              </a:solidFill>
              <a:latin typeface="Calibri"/>
              <a:ea typeface="+mn-lt"/>
              <a:cs typeface="Calibri"/>
            </a:endParaRPr>
          </a:p>
          <a:p>
            <a:r>
              <a:rPr lang="en-US" sz="2400" b="0">
                <a:solidFill>
                  <a:schemeClr val="tx1">
                    <a:lumMod val="95000"/>
                    <a:lumOff val="5000"/>
                  </a:schemeClr>
                </a:solidFill>
                <a:latin typeface="Calibri"/>
                <a:ea typeface="+mn-lt"/>
                <a:cs typeface="Calibri"/>
              </a:rPr>
              <a:t>Guideline Development Group, External Review Group</a:t>
            </a:r>
            <a:endParaRPr lang="en-US" sz="2400" b="0">
              <a:solidFill>
                <a:schemeClr val="tx1">
                  <a:lumMod val="95000"/>
                  <a:lumOff val="5000"/>
                </a:schemeClr>
              </a:solidFill>
              <a:latin typeface="Calibri"/>
              <a:cs typeface="Calibri"/>
            </a:endParaRPr>
          </a:p>
          <a:p>
            <a:r>
              <a:rPr lang="en-US" sz="2400" b="0">
                <a:solidFill>
                  <a:schemeClr val="tx1">
                    <a:lumMod val="95000"/>
                    <a:lumOff val="5000"/>
                  </a:schemeClr>
                </a:solidFill>
                <a:latin typeface="Calibri"/>
                <a:ea typeface="+mn-lt"/>
                <a:cs typeface="Calibri"/>
              </a:rPr>
              <a:t>FIND, Stop TB Partnership, IoM </a:t>
            </a:r>
            <a:endParaRPr lang="en-US" sz="2400" b="0">
              <a:solidFill>
                <a:schemeClr val="tx1">
                  <a:lumMod val="95000"/>
                  <a:lumOff val="5000"/>
                </a:schemeClr>
              </a:solidFill>
              <a:latin typeface="Calibri" panose="020F0502020204030204" pitchFamily="34" charset="0"/>
              <a:cs typeface="Calibri" panose="020F0502020204030204" pitchFamily="34" charset="0"/>
            </a:endParaRPr>
          </a:p>
          <a:p>
            <a:r>
              <a:rPr lang="en-US" sz="2400" b="0">
                <a:solidFill>
                  <a:schemeClr val="tx1">
                    <a:lumMod val="95000"/>
                    <a:lumOff val="5000"/>
                  </a:schemeClr>
                </a:solidFill>
                <a:latin typeface="Calibri"/>
                <a:ea typeface="+mn-lt"/>
                <a:cs typeface="Calibri"/>
              </a:rPr>
              <a:t>TAG, civil society </a:t>
            </a:r>
            <a:endParaRPr lang="en-US" sz="2400" b="0">
              <a:solidFill>
                <a:schemeClr val="tx1">
                  <a:lumMod val="95000"/>
                  <a:lumOff val="5000"/>
                </a:schemeClr>
              </a:solidFill>
              <a:latin typeface="Calibri" panose="020F0502020204030204" pitchFamily="34" charset="0"/>
              <a:cs typeface="Calibri" panose="020F0502020204030204" pitchFamily="34" charset="0"/>
            </a:endParaRPr>
          </a:p>
          <a:p>
            <a:r>
              <a:rPr lang="en-US" sz="2400" b="0">
                <a:solidFill>
                  <a:schemeClr val="tx1">
                    <a:lumMod val="95000"/>
                    <a:lumOff val="5000"/>
                  </a:schemeClr>
                </a:solidFill>
                <a:latin typeface="Calibri"/>
                <a:ea typeface="+mn-lt"/>
                <a:cs typeface="Calibri"/>
              </a:rPr>
              <a:t>Global Fund, USAID </a:t>
            </a:r>
            <a:endParaRPr lang="en-US" sz="2400" b="0">
              <a:solidFill>
                <a:schemeClr val="tx1">
                  <a:lumMod val="95000"/>
                  <a:lumOff val="5000"/>
                </a:schemeClr>
              </a:solidFill>
              <a:latin typeface="Calibri" panose="020F0502020204030204" pitchFamily="34" charset="0"/>
              <a:cs typeface="Calibri" panose="020F0502020204030204" pitchFamily="34" charset="0"/>
            </a:endParaRPr>
          </a:p>
          <a:p>
            <a:r>
              <a:rPr lang="en-US" sz="2400" b="0">
                <a:solidFill>
                  <a:schemeClr val="tx1">
                    <a:lumMod val="95000"/>
                    <a:lumOff val="5000"/>
                  </a:schemeClr>
                </a:solidFill>
                <a:latin typeface="Calibri"/>
                <a:ea typeface="+mn-lt"/>
                <a:cs typeface="Calibri"/>
              </a:rPr>
              <a:t>Other experts and funding agencies</a:t>
            </a:r>
            <a:endParaRPr lang="en-GB" sz="2400" b="0">
              <a:solidFill>
                <a:schemeClr val="tx1">
                  <a:lumMod val="95000"/>
                  <a:lumOff val="5000"/>
                </a:schemeClr>
              </a:solidFill>
              <a:latin typeface="Calibri"/>
              <a:cs typeface="Calibri"/>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1F8308FB-27BE-AE5E-C858-B27BC44C334C}"/>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29</a:t>
            </a:fld>
            <a:endParaRPr lang="en-GB"/>
          </a:p>
        </p:txBody>
      </p:sp>
    </p:spTree>
    <p:extLst>
      <p:ext uri="{BB962C8B-B14F-4D97-AF65-F5344CB8AC3E}">
        <p14:creationId xmlns:p14="http://schemas.microsoft.com/office/powerpoint/2010/main" val="4137161903"/>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76200" y="2679995"/>
            <a:ext cx="8371114" cy="259301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rgbClr val="00205C"/>
                </a:solidFill>
                <a:latin typeface="Source Sans Pro" panose="020B0503030403020204" pitchFamily="34" charset="0"/>
                <a:ea typeface="Source Sans Pro" panose="020B0503030403020204" pitchFamily="34" charset="0"/>
                <a:cs typeface="Calibri" panose="020F0502020204030204" pitchFamily="34" charset="0"/>
              </a:rPr>
              <a:t>© WORLD HEALTH ORGANIZATION 2023</a:t>
            </a:r>
          </a:p>
          <a:p>
            <a:endParaRPr lang="en-US" sz="140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err="1">
                <a:solidFill>
                  <a:schemeClr val="bg1"/>
                </a:solidFill>
                <a:latin typeface="Source Sans Pro" panose="020B0503030403020204" pitchFamily="34" charset="0"/>
                <a:ea typeface="Source Sans Pro" panose="020B0503030403020204" pitchFamily="34" charset="0"/>
                <a:cs typeface="+mn-lt"/>
              </a:rPr>
              <a:t>Appia</a:t>
            </a:r>
            <a:r>
              <a:rPr lang="en-US" sz="1000" b="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err="1">
                <a:solidFill>
                  <a:schemeClr val="bg1"/>
                </a:solidFill>
                <a:latin typeface="Source Sans Pro" panose="020B0503030403020204" pitchFamily="34" charset="0"/>
                <a:ea typeface="Source Sans Pro" panose="020B0503030403020204" pitchFamily="34" charset="0"/>
                <a:cs typeface="+mn-lt"/>
              </a:rPr>
              <a:t>tel</a:t>
            </a:r>
            <a:r>
              <a:rPr lang="en-US" sz="1000" b="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a:solidFill>
                  <a:schemeClr val="bg1"/>
                </a:solidFill>
                <a:latin typeface="Source Sans Pro" panose="020B0503030403020204" pitchFamily="34" charset="0"/>
                <a:ea typeface="Source Sans Pro" panose="020B0503030403020204" pitchFamily="34" charset="0"/>
                <a:cs typeface="+mn-lt"/>
              </a:rPr>
              <a:t>).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18055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kumimoji="0" lang="en-US" sz="3200" b="1" i="0" u="none" strike="noStrike" kern="0" cap="none" spc="0" normalizeH="0" baseline="0" noProof="0">
                <a:ln>
                  <a:noFill/>
                </a:ln>
                <a:solidFill>
                  <a:srgbClr val="FFFFFF"/>
                </a:solidFill>
                <a:effectLst/>
                <a:uLnTx/>
                <a:uFillTx/>
                <a:latin typeface="Source Sans Pro"/>
                <a:ea typeface="Source Sans Pro"/>
                <a:cs typeface="Calibri"/>
              </a:rPr>
              <a:t>Background</a:t>
            </a:r>
            <a:r>
              <a:rPr lang="en-US" sz="3200" kern="0">
                <a:solidFill>
                  <a:srgbClr val="FFFFFF"/>
                </a:solidFill>
                <a:latin typeface="Source Sans Pro"/>
                <a:ea typeface="Source Sans Pro"/>
                <a:cs typeface="Calibri"/>
              </a:rPr>
              <a:t>: </a:t>
            </a:r>
            <a:r>
              <a:rPr lang="fr-CH" sz="3200" kern="0">
                <a:solidFill>
                  <a:srgbClr val="FFFFFF"/>
                </a:solidFill>
                <a:latin typeface="Source Sans Pro"/>
                <a:ea typeface="Source Sans Pro"/>
                <a:cs typeface="Calibri"/>
              </a:rPr>
              <a:t>Objectives of TB screening</a:t>
            </a:r>
            <a:endParaRPr lang="en-US" sz="3200" kern="0">
              <a:solidFill>
                <a:srgbClr val="FFFFFF"/>
              </a:solidFill>
              <a:latin typeface="Source Sans Pro"/>
              <a:ea typeface="Source Sans Pro"/>
              <a:cs typeface="Calibri"/>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60921AB5-336C-476A-A53F-5EA59929C302}"/>
              </a:ext>
            </a:extLst>
          </p:cNvPr>
          <p:cNvSpPr/>
          <p:nvPr/>
        </p:nvSpPr>
        <p:spPr>
          <a:xfrm>
            <a:off x="341699" y="1025958"/>
            <a:ext cx="9265993" cy="4678204"/>
          </a:xfrm>
          <a:prstGeom prst="rect">
            <a:avLst/>
          </a:prstGeom>
        </p:spPr>
        <p:txBody>
          <a:bodyPr wrap="square">
            <a:spAutoFit/>
          </a:bodyPr>
          <a:lstStyle/>
          <a:p>
            <a:pPr marL="457200" indent="-457200">
              <a:buFont typeface="Arial" panose="020B0604020202020204" pitchFamily="34" charset="0"/>
              <a:buChar char="•"/>
            </a:pPr>
            <a:r>
              <a:rPr lang="en-US" sz="2800">
                <a:solidFill>
                  <a:schemeClr val="tx1">
                    <a:lumMod val="95000"/>
                    <a:lumOff val="5000"/>
                  </a:schemeClr>
                </a:solidFill>
                <a:latin typeface="Calibri" panose="020F0502020204030204" pitchFamily="34" charset="0"/>
                <a:cs typeface="Calibri" panose="020F0502020204030204" pitchFamily="34" charset="0"/>
              </a:rPr>
              <a:t>Benefit individuals by detecting TB early or preventing TB</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Improve access to diagnosis and treatment or preventive care</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Reduce delays in diagnosis</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Improve treatment outcomes</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Reduce costs of TB care for people with TB</a:t>
            </a:r>
          </a:p>
          <a:p>
            <a:pPr marL="457200" indent="-457200">
              <a:buFont typeface="Arial" panose="020B0604020202020204" pitchFamily="34" charset="0"/>
              <a:buChar char="•"/>
            </a:pPr>
            <a:endParaRPr lang="en-US" sz="1800" b="0" i="1">
              <a:solidFill>
                <a:schemeClr val="tx1">
                  <a:lumMod val="95000"/>
                  <a:lumOff val="5000"/>
                </a:schemeClr>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a:solidFill>
                  <a:schemeClr val="tx1">
                    <a:lumMod val="95000"/>
                    <a:lumOff val="5000"/>
                  </a:schemeClr>
                </a:solidFill>
                <a:latin typeface="Calibri" panose="020F0502020204030204" pitchFamily="34" charset="0"/>
                <a:cs typeface="Calibri" panose="020F0502020204030204" pitchFamily="34" charset="0"/>
              </a:rPr>
              <a:t>Improve TB epidemiology at the community level</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Increase detection of people with TB and treat them</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Reduce transmission of TB</a:t>
            </a:r>
          </a:p>
          <a:p>
            <a:pPr marL="914400" lvl="1" indent="-457200">
              <a:buFont typeface="Arial" panose="020B0604020202020204" pitchFamily="34" charset="0"/>
              <a:buChar char="•"/>
            </a:pPr>
            <a:r>
              <a:rPr lang="en-US" sz="2800" b="0">
                <a:solidFill>
                  <a:schemeClr val="tx1">
                    <a:lumMod val="95000"/>
                    <a:lumOff val="5000"/>
                  </a:schemeClr>
                </a:solidFill>
                <a:latin typeface="Calibri" panose="020F0502020204030204" pitchFamily="34" charset="0"/>
                <a:cs typeface="Calibri" panose="020F0502020204030204" pitchFamily="34" charset="0"/>
              </a:rPr>
              <a:t>Reduce prevalence over time</a:t>
            </a:r>
          </a:p>
        </p:txBody>
      </p:sp>
      <p:pic>
        <p:nvPicPr>
          <p:cNvPr id="6" name="Picture 5">
            <a:extLst>
              <a:ext uri="{FF2B5EF4-FFF2-40B4-BE49-F238E27FC236}">
                <a16:creationId xmlns:a16="http://schemas.microsoft.com/office/drawing/2014/main" id="{A303F484-7081-4AC9-AB20-C866A146CBB6}"/>
              </a:ext>
            </a:extLst>
          </p:cNvPr>
          <p:cNvPicPr>
            <a:picLocks noChangeAspect="1"/>
          </p:cNvPicPr>
          <p:nvPr/>
        </p:nvPicPr>
        <p:blipFill>
          <a:blip r:embed="rId3"/>
          <a:stretch>
            <a:fillRect/>
          </a:stretch>
        </p:blipFill>
        <p:spPr>
          <a:xfrm>
            <a:off x="9896822" y="1098040"/>
            <a:ext cx="2011854" cy="2011854"/>
          </a:xfrm>
          <a:prstGeom prst="rect">
            <a:avLst/>
          </a:prstGeom>
        </p:spPr>
      </p:pic>
      <p:pic>
        <p:nvPicPr>
          <p:cNvPr id="8" name="Picture 7">
            <a:extLst>
              <a:ext uri="{FF2B5EF4-FFF2-40B4-BE49-F238E27FC236}">
                <a16:creationId xmlns:a16="http://schemas.microsoft.com/office/drawing/2014/main" id="{5F904DAE-5DEC-41A9-9BDE-AEBD3D824D5E}"/>
              </a:ext>
            </a:extLst>
          </p:cNvPr>
          <p:cNvPicPr>
            <a:picLocks noChangeAspect="1"/>
          </p:cNvPicPr>
          <p:nvPr/>
        </p:nvPicPr>
        <p:blipFill>
          <a:blip r:embed="rId4"/>
          <a:stretch>
            <a:fillRect/>
          </a:stretch>
        </p:blipFill>
        <p:spPr>
          <a:xfrm>
            <a:off x="9884629" y="3554081"/>
            <a:ext cx="2024047" cy="2011854"/>
          </a:xfrm>
          <a:prstGeom prst="rect">
            <a:avLst/>
          </a:prstGeom>
        </p:spPr>
      </p:pic>
    </p:spTree>
    <p:extLst>
      <p:ext uri="{BB962C8B-B14F-4D97-AF65-F5344CB8AC3E}">
        <p14:creationId xmlns:p14="http://schemas.microsoft.com/office/powerpoint/2010/main" val="1453423711"/>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C7D7BC-294A-8DFB-ACFF-F02A7EACA266}"/>
              </a:ext>
            </a:extLst>
          </p:cNvPr>
          <p:cNvPicPr>
            <a:picLocks noChangeAspect="1"/>
          </p:cNvPicPr>
          <p:nvPr/>
        </p:nvPicPr>
        <p:blipFill>
          <a:blip r:embed="rId3"/>
          <a:stretch>
            <a:fillRect/>
          </a:stretch>
        </p:blipFill>
        <p:spPr>
          <a:xfrm>
            <a:off x="5957923" y="1221607"/>
            <a:ext cx="5645385" cy="4554107"/>
          </a:xfrm>
          <a:prstGeom prst="rect">
            <a:avLst/>
          </a:prstGeom>
        </p:spPr>
      </p:pic>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492330" cy="815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kumimoji="0" lang="en-US" sz="2800" b="1" i="0" u="none" strike="noStrike" kern="0" cap="none" spc="0" normalizeH="0" baseline="0" noProof="0">
                <a:ln>
                  <a:noFill/>
                </a:ln>
                <a:solidFill>
                  <a:srgbClr val="FFFFFF"/>
                </a:solidFill>
                <a:effectLst/>
                <a:uLnTx/>
                <a:uFillTx/>
                <a:latin typeface="Source Sans Pro"/>
                <a:ea typeface="Source Sans Pro"/>
                <a:cs typeface="Calibri"/>
              </a:rPr>
              <a:t>Background</a:t>
            </a:r>
            <a:r>
              <a:rPr lang="en-US" sz="2800" kern="0">
                <a:solidFill>
                  <a:srgbClr val="FFFFFF"/>
                </a:solidFill>
                <a:latin typeface="Source Sans Pro"/>
                <a:ea typeface="Source Sans Pro"/>
                <a:cs typeface="Calibri"/>
              </a:rPr>
              <a:t>: </a:t>
            </a:r>
            <a:r>
              <a:rPr lang="fr-CH" sz="2800" kern="0" err="1">
                <a:solidFill>
                  <a:srgbClr val="FFFFFF"/>
                </a:solidFill>
                <a:latin typeface="Source Sans Pro"/>
                <a:ea typeface="Source Sans Pro"/>
                <a:cs typeface="Calibri"/>
              </a:rPr>
              <a:t>Role</a:t>
            </a:r>
            <a:r>
              <a:rPr lang="fr-CH" sz="2800" kern="0">
                <a:solidFill>
                  <a:srgbClr val="FFFFFF"/>
                </a:solidFill>
                <a:latin typeface="Source Sans Pro"/>
                <a:ea typeface="Source Sans Pro"/>
                <a:cs typeface="Calibri"/>
              </a:rPr>
              <a:t> of TB screening in </a:t>
            </a:r>
            <a:r>
              <a:rPr lang="fr-CH" sz="2800" kern="0" err="1">
                <a:solidFill>
                  <a:srgbClr val="FFFFFF"/>
                </a:solidFill>
                <a:latin typeface="Source Sans Pro"/>
                <a:ea typeface="Source Sans Pro"/>
                <a:cs typeface="Calibri"/>
              </a:rPr>
              <a:t>overall</a:t>
            </a:r>
            <a:r>
              <a:rPr lang="fr-CH" sz="2800" kern="0">
                <a:solidFill>
                  <a:srgbClr val="FFFFFF"/>
                </a:solidFill>
                <a:latin typeface="Source Sans Pro"/>
                <a:ea typeface="Source Sans Pro"/>
                <a:cs typeface="Calibri"/>
              </a:rPr>
              <a:t> TB care</a:t>
            </a:r>
            <a:endParaRPr lang="en-US" sz="2800" kern="0">
              <a:solidFill>
                <a:srgbClr val="FFFFFF"/>
              </a:solidFill>
              <a:latin typeface="Source Sans Pro"/>
              <a:ea typeface="Source Sans Pro"/>
              <a:cs typeface="Calibri"/>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28016071-1E90-4842-B5C1-4B1D1880584D}"/>
              </a:ext>
            </a:extLst>
          </p:cNvPr>
          <p:cNvSpPr/>
          <p:nvPr/>
        </p:nvSpPr>
        <p:spPr>
          <a:xfrm>
            <a:off x="424078" y="1221607"/>
            <a:ext cx="5671922" cy="4170372"/>
          </a:xfrm>
          <a:prstGeom prst="rect">
            <a:avLst/>
          </a:prstGeom>
        </p:spPr>
        <p:txBody>
          <a:bodyPr wrap="square">
            <a:spAutoFit/>
          </a:bodyPr>
          <a:lstStyle/>
          <a:p>
            <a:pPr marL="457200" indent="-457200">
              <a:buFont typeface="Arial" panose="020B0604020202020204" pitchFamily="34" charset="0"/>
              <a:buChar char="•"/>
            </a:pPr>
            <a:r>
              <a:rPr lang="en-US" sz="2000">
                <a:solidFill>
                  <a:schemeClr val="tx1">
                    <a:lumMod val="95000"/>
                    <a:lumOff val="5000"/>
                  </a:schemeClr>
                </a:solidFill>
                <a:latin typeface="Calibri" panose="020F0502020204030204" pitchFamily="34" charset="0"/>
                <a:cs typeface="Calibri" panose="020F0502020204030204" pitchFamily="34" charset="0"/>
              </a:rPr>
              <a:t>Addressing the case detection gap</a:t>
            </a:r>
          </a:p>
          <a:p>
            <a:pPr lvl="1"/>
            <a:r>
              <a:rPr lang="en-US" sz="2000" b="0">
                <a:solidFill>
                  <a:schemeClr val="tx1">
                    <a:lumMod val="95000"/>
                    <a:lumOff val="5000"/>
                  </a:schemeClr>
                </a:solidFill>
                <a:latin typeface="Calibri" panose="020F0502020204030204" pitchFamily="34" charset="0"/>
                <a:cs typeface="Calibri" panose="020F0502020204030204" pitchFamily="34" charset="0"/>
              </a:rPr>
              <a:t>The “missing millions” of people who develop TB each year and are not diagnosed, notified, started on treatment</a:t>
            </a:r>
          </a:p>
          <a:p>
            <a:pPr marL="457200" indent="-457200">
              <a:spcAft>
                <a:spcPts val="600"/>
              </a:spcAft>
              <a:buFont typeface="Arial" panose="020B0604020202020204" pitchFamily="34" charset="0"/>
              <a:buChar char="•"/>
            </a:pPr>
            <a:endParaRPr lang="en-US" sz="2000">
              <a:solidFill>
                <a:schemeClr val="tx1">
                  <a:lumMod val="95000"/>
                  <a:lumOff val="5000"/>
                </a:schemeClr>
              </a:solidFill>
              <a:latin typeface="Calibri" panose="020F0502020204030204" pitchFamily="34" charset="0"/>
              <a:cs typeface="Calibri" panose="020F0502020204030204" pitchFamily="34" charset="0"/>
            </a:endParaRPr>
          </a:p>
          <a:p>
            <a:pPr marL="457200" indent="-457200">
              <a:spcAft>
                <a:spcPts val="600"/>
              </a:spcAft>
              <a:buFont typeface="Arial" panose="020B0604020202020204" pitchFamily="34" charset="0"/>
              <a:buChar char="•"/>
            </a:pPr>
            <a:r>
              <a:rPr lang="en-US" sz="2000">
                <a:solidFill>
                  <a:schemeClr val="tx1">
                    <a:lumMod val="95000"/>
                    <a:lumOff val="5000"/>
                  </a:schemeClr>
                </a:solidFill>
                <a:latin typeface="Calibri" panose="020F0502020204030204" pitchFamily="34" charset="0"/>
                <a:cs typeface="Calibri" panose="020F0502020204030204" pitchFamily="34" charset="0"/>
              </a:rPr>
              <a:t>Reaching the most vulnerable groups </a:t>
            </a:r>
          </a:p>
          <a:p>
            <a:pPr lvl="1">
              <a:spcAft>
                <a:spcPts val="600"/>
              </a:spcAft>
            </a:pPr>
            <a:r>
              <a:rPr lang="en-US" sz="2000" b="0">
                <a:solidFill>
                  <a:schemeClr val="tx1">
                    <a:lumMod val="95000"/>
                    <a:lumOff val="5000"/>
                  </a:schemeClr>
                </a:solidFill>
                <a:latin typeface="Calibri" panose="020F0502020204030204" pitchFamily="34" charset="0"/>
                <a:cs typeface="Calibri" panose="020F0502020204030204" pitchFamily="34" charset="0"/>
              </a:rPr>
              <a:t>Those with highest risk for TB often have the least access to care</a:t>
            </a:r>
          </a:p>
          <a:p>
            <a:pPr marL="457200" indent="-457200">
              <a:spcAft>
                <a:spcPts val="600"/>
              </a:spcAft>
              <a:buFont typeface="Arial" panose="020B0604020202020204" pitchFamily="34" charset="0"/>
              <a:buChar char="•"/>
            </a:pPr>
            <a:endParaRPr lang="en-US" sz="2000">
              <a:solidFill>
                <a:schemeClr val="tx1">
                  <a:lumMod val="95000"/>
                  <a:lumOff val="5000"/>
                </a:schemeClr>
              </a:solidFill>
              <a:latin typeface="Calibri" panose="020F0502020204030204" pitchFamily="34" charset="0"/>
              <a:cs typeface="Calibri" panose="020F0502020204030204" pitchFamily="34" charset="0"/>
            </a:endParaRPr>
          </a:p>
          <a:p>
            <a:pPr marL="457200" indent="-457200">
              <a:spcAft>
                <a:spcPts val="600"/>
              </a:spcAft>
              <a:buFont typeface="Arial" panose="020B0604020202020204" pitchFamily="34" charset="0"/>
              <a:buChar char="•"/>
            </a:pPr>
            <a:r>
              <a:rPr lang="en-US" sz="2000">
                <a:solidFill>
                  <a:schemeClr val="tx1">
                    <a:lumMod val="95000"/>
                    <a:lumOff val="5000"/>
                  </a:schemeClr>
                </a:solidFill>
                <a:latin typeface="Calibri" panose="020F0502020204030204" pitchFamily="34" charset="0"/>
                <a:cs typeface="Calibri" panose="020F0502020204030204" pitchFamily="34" charset="0"/>
              </a:rPr>
              <a:t>Enabling initiation of TB preventive treatment</a:t>
            </a:r>
          </a:p>
          <a:p>
            <a:pPr lvl="1">
              <a:spcAft>
                <a:spcPts val="600"/>
              </a:spcAft>
            </a:pPr>
            <a:r>
              <a:rPr lang="en-US" sz="2000" b="0">
                <a:solidFill>
                  <a:schemeClr val="tx1">
                    <a:lumMod val="95000"/>
                    <a:lumOff val="5000"/>
                  </a:schemeClr>
                </a:solidFill>
                <a:latin typeface="Calibri" panose="020F0502020204030204" pitchFamily="34" charset="0"/>
                <a:cs typeface="Calibri" panose="020F0502020204030204" pitchFamily="34" charset="0"/>
              </a:rPr>
              <a:t>Systematic screening for TB disease is essential first step in initiating TPT in eligible populations</a:t>
            </a:r>
          </a:p>
        </p:txBody>
      </p:sp>
      <p:sp>
        <p:nvSpPr>
          <p:cNvPr id="3" name="TextBox 2">
            <a:extLst>
              <a:ext uri="{FF2B5EF4-FFF2-40B4-BE49-F238E27FC236}">
                <a16:creationId xmlns:a16="http://schemas.microsoft.com/office/drawing/2014/main" id="{B83F2118-F42F-4023-AC85-818C7AC30E5A}"/>
              </a:ext>
            </a:extLst>
          </p:cNvPr>
          <p:cNvSpPr txBox="1"/>
          <p:nvPr/>
        </p:nvSpPr>
        <p:spPr>
          <a:xfrm>
            <a:off x="424078" y="962538"/>
            <a:ext cx="10349939" cy="523220"/>
          </a:xfrm>
          <a:prstGeom prst="rect">
            <a:avLst/>
          </a:prstGeom>
          <a:noFill/>
        </p:spPr>
        <p:txBody>
          <a:bodyPr wrap="square" lIns="91440" tIns="45720" rIns="91440" bIns="45720" rtlCol="0" anchor="t">
            <a:spAutoFit/>
          </a:bodyPr>
          <a:lstStyle/>
          <a:p>
            <a:endParaRPr lang="fr-CH" sz="2800">
              <a:solidFill>
                <a:schemeClr val="tx1"/>
              </a:solidFill>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7C4CC10A-4C22-4CAD-9E67-646D4993AF6A}"/>
              </a:ext>
            </a:extLst>
          </p:cNvPr>
          <p:cNvCxnSpPr/>
          <p:nvPr/>
        </p:nvCxnSpPr>
        <p:spPr>
          <a:xfrm>
            <a:off x="11293768" y="1775467"/>
            <a:ext cx="0" cy="477079"/>
          </a:xfrm>
          <a:prstGeom prst="straightConnector1">
            <a:avLst/>
          </a:prstGeom>
          <a:ln>
            <a:solidFill>
              <a:srgbClr val="CB5D0B"/>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DB020D39-528D-4087-819A-98C98D867384}"/>
              </a:ext>
            </a:extLst>
          </p:cNvPr>
          <p:cNvSpPr txBox="1"/>
          <p:nvPr/>
        </p:nvSpPr>
        <p:spPr>
          <a:xfrm>
            <a:off x="11394758" y="1713924"/>
            <a:ext cx="781659" cy="600164"/>
          </a:xfrm>
          <a:prstGeom prst="rect">
            <a:avLst/>
          </a:prstGeom>
          <a:noFill/>
        </p:spPr>
        <p:txBody>
          <a:bodyPr wrap="square" rtlCol="0">
            <a:spAutoFit/>
          </a:bodyPr>
          <a:lstStyle/>
          <a:p>
            <a:r>
              <a:rPr lang="fr-CH" sz="1100" b="0"/>
              <a:t>Case </a:t>
            </a:r>
            <a:r>
              <a:rPr lang="fr-CH" sz="1100" b="0" err="1"/>
              <a:t>detection</a:t>
            </a:r>
            <a:r>
              <a:rPr lang="fr-CH" sz="1100" b="0"/>
              <a:t> gap</a:t>
            </a:r>
            <a:endParaRPr lang="en-US" sz="1100" b="0"/>
          </a:p>
        </p:txBody>
      </p:sp>
    </p:spTree>
    <p:extLst>
      <p:ext uri="{BB962C8B-B14F-4D97-AF65-F5344CB8AC3E}">
        <p14:creationId xmlns:p14="http://schemas.microsoft.com/office/powerpoint/2010/main" val="1794449270"/>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8517862"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Background: principles of screening</a:t>
            </a:r>
            <a:endParaRPr kumimoji="0" lang="en-US" sz="3200" b="1" i="0" u="none" strike="noStrike" kern="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795E6FD9-5CE9-4BFF-9B84-7BB10244A71F}"/>
              </a:ext>
            </a:extLst>
          </p:cNvPr>
          <p:cNvPicPr>
            <a:picLocks noChangeAspect="1"/>
          </p:cNvPicPr>
          <p:nvPr/>
        </p:nvPicPr>
        <p:blipFill>
          <a:blip r:embed="rId3"/>
          <a:stretch>
            <a:fillRect/>
          </a:stretch>
        </p:blipFill>
        <p:spPr>
          <a:xfrm>
            <a:off x="926144" y="917769"/>
            <a:ext cx="9648349" cy="5410129"/>
          </a:xfrm>
          <a:prstGeom prst="rect">
            <a:avLst/>
          </a:prstGeom>
        </p:spPr>
      </p:pic>
    </p:spTree>
    <p:extLst>
      <p:ext uri="{BB962C8B-B14F-4D97-AF65-F5344CB8AC3E}">
        <p14:creationId xmlns:p14="http://schemas.microsoft.com/office/powerpoint/2010/main" val="4293100087"/>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393A1C-D6C4-60A6-F439-DE77399054C2}"/>
              </a:ext>
            </a:extLst>
          </p:cNvPr>
          <p:cNvSpPr>
            <a:spLocks noGrp="1"/>
          </p:cNvSpPr>
          <p:nvPr>
            <p:ph type="ftr" sz="quarter" idx="11"/>
          </p:nvPr>
        </p:nvSpPr>
        <p:spPr/>
        <p:txBody>
          <a:bodyPr lIns="91440" tIns="45720" rIns="91440" bIns="45720" anchor="t"/>
          <a:lstStyle/>
          <a:p>
            <a:r>
              <a:rPr lang="en-US">
                <a:latin typeface="Calibri"/>
                <a:cs typeface="Calibri"/>
              </a:rPr>
              <a:t>Module 2: Systematic screening for TB disease</a:t>
            </a:r>
          </a:p>
          <a:p>
            <a:endParaRPr lang="en-US"/>
          </a:p>
        </p:txBody>
      </p:sp>
      <p:sp>
        <p:nvSpPr>
          <p:cNvPr id="3" name="Slide Number Placeholder 2">
            <a:extLst>
              <a:ext uri="{FF2B5EF4-FFF2-40B4-BE49-F238E27FC236}">
                <a16:creationId xmlns:a16="http://schemas.microsoft.com/office/drawing/2014/main" id="{549AF638-B89A-25CF-DBD2-DABD2FCDAEAB}"/>
              </a:ext>
            </a:extLst>
          </p:cNvPr>
          <p:cNvSpPr>
            <a:spLocks noGrp="1"/>
          </p:cNvSpPr>
          <p:nvPr>
            <p:ph type="sldNum" sz="quarter" idx="12"/>
          </p:nvPr>
        </p:nvSpPr>
        <p:spPr>
          <a:xfrm>
            <a:off x="9262810" y="6452549"/>
            <a:ext cx="1309214" cy="365125"/>
          </a:xfrm>
        </p:spPr>
        <p:txBody>
          <a:bodyPr/>
          <a:lstStyle/>
          <a:p>
            <a:fld id="{92E002D6-D190-45E2-A289-FEFF1EC166F2}" type="slidenum">
              <a:rPr lang="en-GB" smtClean="0"/>
              <a:pPr/>
              <a:t>6</a:t>
            </a:fld>
            <a:endParaRPr lang="en-GB"/>
          </a:p>
        </p:txBody>
      </p:sp>
      <p:sp>
        <p:nvSpPr>
          <p:cNvPr id="5" name="Title 20">
            <a:extLst>
              <a:ext uri="{FF2B5EF4-FFF2-40B4-BE49-F238E27FC236}">
                <a16:creationId xmlns:a16="http://schemas.microsoft.com/office/drawing/2014/main" id="{7B037807-14F0-424B-AF5C-96866DDF6D4E}"/>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Evidence: populations at risk for TB</a:t>
            </a:r>
            <a:endParaRPr kumimoji="0" lang="en-US" sz="3200" b="1" i="0" u="none" strike="noStrike" kern="0" cap="none" spc="0" normalizeH="0" baseline="0" noProof="0">
              <a:ln>
                <a:noFill/>
              </a:ln>
              <a:solidFill>
                <a:srgbClr val="FFFFFF"/>
              </a:solidFill>
              <a:effectLst/>
              <a:uLnTx/>
              <a:uFillTx/>
              <a:latin typeface="Source Sans Pro"/>
              <a:ea typeface="Source Sans Pro"/>
              <a:cs typeface="Calibri"/>
            </a:endParaRPr>
          </a:p>
        </p:txBody>
      </p:sp>
      <p:graphicFrame>
        <p:nvGraphicFramePr>
          <p:cNvPr id="6" name="Table 5">
            <a:extLst>
              <a:ext uri="{FF2B5EF4-FFF2-40B4-BE49-F238E27FC236}">
                <a16:creationId xmlns:a16="http://schemas.microsoft.com/office/drawing/2014/main" id="{2A1CDB87-1418-C543-4440-EA8FD9BC4333}"/>
              </a:ext>
            </a:extLst>
          </p:cNvPr>
          <p:cNvGraphicFramePr>
            <a:graphicFrameLocks noGrp="1"/>
          </p:cNvGraphicFramePr>
          <p:nvPr>
            <p:extLst>
              <p:ext uri="{D42A27DB-BD31-4B8C-83A1-F6EECF244321}">
                <p14:modId xmlns:p14="http://schemas.microsoft.com/office/powerpoint/2010/main" val="889461786"/>
              </p:ext>
            </p:extLst>
          </p:nvPr>
        </p:nvGraphicFramePr>
        <p:xfrm>
          <a:off x="1395108" y="1441174"/>
          <a:ext cx="9855989" cy="4800588"/>
        </p:xfrm>
        <a:graphic>
          <a:graphicData uri="http://schemas.openxmlformats.org/drawingml/2006/table">
            <a:tbl>
              <a:tblPr firstRow="1" bandRow="1">
                <a:tableStyleId>{5C22544A-7EE6-4342-B048-85BDC9FD1C3A}</a:tableStyleId>
              </a:tblPr>
              <a:tblGrid>
                <a:gridCol w="3180749">
                  <a:extLst>
                    <a:ext uri="{9D8B030D-6E8A-4147-A177-3AD203B41FA5}">
                      <a16:colId xmlns:a16="http://schemas.microsoft.com/office/drawing/2014/main" val="1563989469"/>
                    </a:ext>
                  </a:extLst>
                </a:gridCol>
                <a:gridCol w="2179198">
                  <a:extLst>
                    <a:ext uri="{9D8B030D-6E8A-4147-A177-3AD203B41FA5}">
                      <a16:colId xmlns:a16="http://schemas.microsoft.com/office/drawing/2014/main" val="3872534411"/>
                    </a:ext>
                  </a:extLst>
                </a:gridCol>
                <a:gridCol w="4496042">
                  <a:extLst>
                    <a:ext uri="{9D8B030D-6E8A-4147-A177-3AD203B41FA5}">
                      <a16:colId xmlns:a16="http://schemas.microsoft.com/office/drawing/2014/main" val="2159033750"/>
                    </a:ext>
                  </a:extLst>
                </a:gridCol>
              </a:tblGrid>
              <a:tr h="3752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Risk groups</a:t>
                      </a:r>
                    </a:p>
                  </a:txBody>
                  <a:tcPr>
                    <a:solidFill>
                      <a:srgbClr val="D98B74"/>
                    </a:solidFill>
                  </a:tcPr>
                </a:tc>
                <a:tc hMerge="1">
                  <a:txBody>
                    <a:bodyPr/>
                    <a:lstStyle/>
                    <a:p>
                      <a:pPr lvl="0">
                        <a:buNone/>
                      </a:pPr>
                      <a:endParaRPr lang="en-US"/>
                    </a:p>
                  </a:txBody>
                  <a:tcPr>
                    <a:solidFill>
                      <a:srgbClr val="D98B74"/>
                    </a:solidFill>
                  </a:tcPr>
                </a:tc>
                <a:tc>
                  <a:txBody>
                    <a:bodyPr/>
                    <a:lstStyle/>
                    <a:p>
                      <a:pPr lvl="0" algn="ctr">
                        <a:buNone/>
                      </a:pPr>
                      <a:r>
                        <a:rPr lang="en-US"/>
                        <a:t>Relative Risk (RR) or Prevalence of TB</a:t>
                      </a:r>
                    </a:p>
                  </a:txBody>
                  <a:tcPr>
                    <a:solidFill>
                      <a:srgbClr val="D98B74"/>
                    </a:solidFill>
                  </a:tcPr>
                </a:tc>
                <a:extLst>
                  <a:ext uri="{0D108BD9-81ED-4DB2-BD59-A6C34878D82A}">
                    <a16:rowId xmlns:a16="http://schemas.microsoft.com/office/drawing/2014/main" val="1082758241"/>
                  </a:ext>
                </a:extLst>
              </a:tr>
              <a:tr h="316098">
                <a:tc rowSpan="4">
                  <a:txBody>
                    <a:bodyPr/>
                    <a:lstStyle/>
                    <a:p>
                      <a:pPr lvl="0">
                        <a:buNone/>
                      </a:pPr>
                      <a:r>
                        <a:rPr lang="en-US" sz="1200" b="0"/>
                        <a:t>Strongly recommended risk groups</a:t>
                      </a:r>
                    </a:p>
                  </a:txBody>
                  <a:tcPr>
                    <a:solidFill>
                      <a:srgbClr val="F5E1DB"/>
                    </a:solidFill>
                  </a:tcPr>
                </a:tc>
                <a:tc>
                  <a:txBody>
                    <a:bodyPr/>
                    <a:lstStyle/>
                    <a:p>
                      <a:pPr lvl="0">
                        <a:buNone/>
                      </a:pPr>
                      <a:r>
                        <a:rPr lang="en-US" sz="1200" b="0"/>
                        <a:t>Contacts of TB patients</a:t>
                      </a:r>
                    </a:p>
                  </a:txBody>
                  <a:tcPr>
                    <a:solidFill>
                      <a:srgbClr val="F5E1DB"/>
                    </a:solidFill>
                  </a:tcPr>
                </a:tc>
                <a:tc>
                  <a:txBody>
                    <a:bodyPr/>
                    <a:lstStyle/>
                    <a:p>
                      <a:pPr lvl="0" algn="ctr">
                        <a:buNone/>
                      </a:pPr>
                      <a:r>
                        <a:rPr lang="en-US" sz="1200" b="0"/>
                        <a:t>Prevalence = 3.6%</a:t>
                      </a:r>
                    </a:p>
                  </a:txBody>
                  <a:tcPr>
                    <a:solidFill>
                      <a:srgbClr val="F5E1DB"/>
                    </a:solidFill>
                  </a:tcPr>
                </a:tc>
                <a:extLst>
                  <a:ext uri="{0D108BD9-81ED-4DB2-BD59-A6C34878D82A}">
                    <a16:rowId xmlns:a16="http://schemas.microsoft.com/office/drawing/2014/main" val="1770282080"/>
                  </a:ext>
                </a:extLst>
              </a:tr>
              <a:tr h="316098">
                <a:tc vMerge="1">
                  <a:txBody>
                    <a:bodyPr/>
                    <a:lstStyle/>
                    <a:p>
                      <a:pPr lvl="0">
                        <a:buNone/>
                      </a:pPr>
                      <a:endParaRPr lang="en-US" sz="1200" b="0"/>
                    </a:p>
                  </a:txBody>
                  <a:tcPr>
                    <a:solidFill>
                      <a:srgbClr val="F5E1DB"/>
                    </a:solidFill>
                  </a:tcPr>
                </a:tc>
                <a:tc>
                  <a:txBody>
                    <a:bodyPr/>
                    <a:lstStyle/>
                    <a:p>
                      <a:r>
                        <a:rPr lang="en-US" sz="1200" b="0"/>
                        <a:t>People living with HIV</a:t>
                      </a:r>
                      <a:endParaRPr lang="en-US"/>
                    </a:p>
                  </a:txBody>
                  <a:tcPr>
                    <a:solidFill>
                      <a:srgbClr val="F5E1DB"/>
                    </a:solidFill>
                  </a:tcPr>
                </a:tc>
                <a:tc>
                  <a:txBody>
                    <a:bodyPr/>
                    <a:lstStyle/>
                    <a:p>
                      <a:pPr algn="ctr"/>
                      <a:r>
                        <a:rPr lang="en-US" sz="1200" b="0"/>
                        <a:t>RR = 16</a:t>
                      </a:r>
                      <a:endParaRPr lang="en-US"/>
                    </a:p>
                  </a:txBody>
                  <a:tcPr>
                    <a:solidFill>
                      <a:srgbClr val="F5E1DB"/>
                    </a:solidFill>
                  </a:tcPr>
                </a:tc>
                <a:extLst>
                  <a:ext uri="{0D108BD9-81ED-4DB2-BD59-A6C34878D82A}">
                    <a16:rowId xmlns:a16="http://schemas.microsoft.com/office/drawing/2014/main" val="3560483221"/>
                  </a:ext>
                </a:extLst>
              </a:tr>
              <a:tr h="316098">
                <a:tc vMerge="1">
                  <a:txBody>
                    <a:bodyPr/>
                    <a:lstStyle/>
                    <a:p>
                      <a:pPr lvl="0">
                        <a:buNone/>
                      </a:pPr>
                      <a:endParaRPr lang="en-US" sz="1400" b="0"/>
                    </a:p>
                  </a:txBody>
                  <a:tcPr>
                    <a:solidFill>
                      <a:srgbClr val="F5E1DB"/>
                    </a:solidFill>
                  </a:tcPr>
                </a:tc>
                <a:tc>
                  <a:txBody>
                    <a:bodyPr/>
                    <a:lstStyle/>
                    <a:p>
                      <a:pPr lvl="0">
                        <a:buNone/>
                      </a:pPr>
                      <a:r>
                        <a:rPr lang="en-US" sz="1200" b="0"/>
                        <a:t>Prisoners</a:t>
                      </a:r>
                    </a:p>
                  </a:txBody>
                  <a:tcPr>
                    <a:solidFill>
                      <a:srgbClr val="F5E1DB"/>
                    </a:solidFill>
                  </a:tcPr>
                </a:tc>
                <a:tc>
                  <a:txBody>
                    <a:bodyPr/>
                    <a:lstStyle/>
                    <a:p>
                      <a:pPr lvl="0" algn="ctr">
                        <a:buNone/>
                      </a:pPr>
                      <a:r>
                        <a:rPr lang="en-US" sz="1200" b="0"/>
                        <a:t>Prevalence = 1.4%</a:t>
                      </a:r>
                    </a:p>
                  </a:txBody>
                  <a:tcPr>
                    <a:solidFill>
                      <a:srgbClr val="F5E1DB"/>
                    </a:solidFill>
                  </a:tcPr>
                </a:tc>
                <a:extLst>
                  <a:ext uri="{0D108BD9-81ED-4DB2-BD59-A6C34878D82A}">
                    <a16:rowId xmlns:a16="http://schemas.microsoft.com/office/drawing/2014/main" val="3825811988"/>
                  </a:ext>
                </a:extLst>
              </a:tr>
              <a:tr h="316098">
                <a:tc vMerge="1">
                  <a:txBody>
                    <a:bodyPr/>
                    <a:lstStyle/>
                    <a:p>
                      <a:pPr lvl="0">
                        <a:buNone/>
                      </a:pPr>
                      <a:endParaRPr lang="en-US" sz="1200" b="0"/>
                    </a:p>
                  </a:txBody>
                  <a:tcPr>
                    <a:solidFill>
                      <a:srgbClr val="F5E1DB"/>
                    </a:solidFill>
                  </a:tcPr>
                </a:tc>
                <a:tc>
                  <a:txBody>
                    <a:bodyPr/>
                    <a:lstStyle/>
                    <a:p>
                      <a:r>
                        <a:rPr lang="en-US" sz="1200" b="0"/>
                        <a:t>Miners</a:t>
                      </a:r>
                      <a:endParaRPr lang="en-US"/>
                    </a:p>
                  </a:txBody>
                  <a:tcPr>
                    <a:solidFill>
                      <a:srgbClr val="F5E1DB"/>
                    </a:solidFill>
                  </a:tcPr>
                </a:tc>
                <a:tc>
                  <a:txBody>
                    <a:bodyPr/>
                    <a:lstStyle/>
                    <a:p>
                      <a:pPr algn="ctr"/>
                      <a:r>
                        <a:rPr lang="en-US" sz="1200" b="0"/>
                        <a:t>RR = 3.8</a:t>
                      </a:r>
                      <a:endParaRPr lang="en-US"/>
                    </a:p>
                  </a:txBody>
                  <a:tcPr>
                    <a:solidFill>
                      <a:srgbClr val="F5E1DB"/>
                    </a:solidFill>
                  </a:tcPr>
                </a:tc>
                <a:extLst>
                  <a:ext uri="{0D108BD9-81ED-4DB2-BD59-A6C34878D82A}">
                    <a16:rowId xmlns:a16="http://schemas.microsoft.com/office/drawing/2014/main" val="2661412072"/>
                  </a:ext>
                </a:extLst>
              </a:tr>
              <a:tr h="316098">
                <a:tc rowSpan="7">
                  <a:txBody>
                    <a:bodyPr/>
                    <a:lstStyle/>
                    <a:p>
                      <a:pPr lvl="0">
                        <a:buNone/>
                      </a:pPr>
                      <a:r>
                        <a:rPr lang="en-US" sz="1200" b="0"/>
                        <a:t>Clinical risk factors</a:t>
                      </a:r>
                    </a:p>
                  </a:txBody>
                  <a:tcPr>
                    <a:solidFill>
                      <a:srgbClr val="F5E1DB"/>
                    </a:solidFill>
                  </a:tcPr>
                </a:tc>
                <a:tc>
                  <a:txBody>
                    <a:bodyPr/>
                    <a:lstStyle/>
                    <a:p>
                      <a:pPr lvl="0">
                        <a:buNone/>
                      </a:pPr>
                      <a:r>
                        <a:rPr lang="en-US" sz="1200" b="0"/>
                        <a:t>Diabetes mellitus</a:t>
                      </a:r>
                    </a:p>
                  </a:txBody>
                  <a:tcPr>
                    <a:solidFill>
                      <a:srgbClr val="F5E1DB"/>
                    </a:solidFill>
                  </a:tcPr>
                </a:tc>
                <a:tc>
                  <a:txBody>
                    <a:bodyPr/>
                    <a:lstStyle/>
                    <a:p>
                      <a:pPr lvl="0" algn="ctr">
                        <a:buNone/>
                      </a:pPr>
                      <a:r>
                        <a:rPr lang="en-US" sz="1200" b="0"/>
                        <a:t>RR = 1.5</a:t>
                      </a:r>
                    </a:p>
                  </a:txBody>
                  <a:tcPr>
                    <a:solidFill>
                      <a:srgbClr val="F5E1DB"/>
                    </a:solidFill>
                  </a:tcPr>
                </a:tc>
                <a:extLst>
                  <a:ext uri="{0D108BD9-81ED-4DB2-BD59-A6C34878D82A}">
                    <a16:rowId xmlns:a16="http://schemas.microsoft.com/office/drawing/2014/main" val="3685161869"/>
                  </a:ext>
                </a:extLst>
              </a:tr>
              <a:tr h="316098">
                <a:tc vMerge="1">
                  <a:txBody>
                    <a:bodyPr/>
                    <a:lstStyle/>
                    <a:p>
                      <a:pPr lvl="0">
                        <a:buNone/>
                      </a:pPr>
                      <a:endParaRPr lang="en-US" sz="1200" b="0"/>
                    </a:p>
                  </a:txBody>
                  <a:tcPr>
                    <a:solidFill>
                      <a:srgbClr val="F5E1DB"/>
                    </a:solidFill>
                  </a:tcPr>
                </a:tc>
                <a:tc>
                  <a:txBody>
                    <a:bodyPr/>
                    <a:lstStyle/>
                    <a:p>
                      <a:pPr lvl="0">
                        <a:buNone/>
                      </a:pPr>
                      <a:r>
                        <a:rPr lang="en-US" sz="1200" b="0"/>
                        <a:t>Chronic lung disease</a:t>
                      </a:r>
                    </a:p>
                  </a:txBody>
                  <a:tcPr>
                    <a:solidFill>
                      <a:srgbClr val="F5E1DB"/>
                    </a:solidFill>
                  </a:tcPr>
                </a:tc>
                <a:tc>
                  <a:txBody>
                    <a:bodyPr/>
                    <a:lstStyle/>
                    <a:p>
                      <a:pPr lvl="0" algn="ctr">
                        <a:buNone/>
                      </a:pPr>
                      <a:r>
                        <a:rPr lang="en-US" sz="1200" b="0"/>
                        <a:t>RR = 2.5</a:t>
                      </a:r>
                    </a:p>
                  </a:txBody>
                  <a:tcPr>
                    <a:solidFill>
                      <a:srgbClr val="F5E1DB"/>
                    </a:solidFill>
                  </a:tcPr>
                </a:tc>
                <a:extLst>
                  <a:ext uri="{0D108BD9-81ED-4DB2-BD59-A6C34878D82A}">
                    <a16:rowId xmlns:a16="http://schemas.microsoft.com/office/drawing/2014/main" val="277713531"/>
                  </a:ext>
                </a:extLst>
              </a:tr>
              <a:tr h="316098">
                <a:tc vMerge="1">
                  <a:txBody>
                    <a:bodyPr/>
                    <a:lstStyle/>
                    <a:p>
                      <a:pPr lvl="0">
                        <a:buNone/>
                      </a:pPr>
                      <a:endParaRPr lang="en-US" sz="1200" b="0"/>
                    </a:p>
                  </a:txBody>
                  <a:tcPr>
                    <a:solidFill>
                      <a:srgbClr val="F5E1DB"/>
                    </a:solidFill>
                  </a:tcPr>
                </a:tc>
                <a:tc>
                  <a:txBody>
                    <a:bodyPr/>
                    <a:lstStyle/>
                    <a:p>
                      <a:pPr lvl="0">
                        <a:buNone/>
                      </a:pPr>
                      <a:r>
                        <a:rPr lang="en-US" sz="1200" b="0"/>
                        <a:t>Smoking</a:t>
                      </a:r>
                    </a:p>
                  </a:txBody>
                  <a:tcPr>
                    <a:solidFill>
                      <a:srgbClr val="F5E1DB"/>
                    </a:solidFill>
                  </a:tcPr>
                </a:tc>
                <a:tc>
                  <a:txBody>
                    <a:bodyPr/>
                    <a:lstStyle/>
                    <a:p>
                      <a:pPr lvl="0" algn="ctr">
                        <a:buNone/>
                      </a:pPr>
                      <a:r>
                        <a:rPr lang="en-US" sz="1200" b="0"/>
                        <a:t>RR = 1.6</a:t>
                      </a:r>
                    </a:p>
                  </a:txBody>
                  <a:tcPr>
                    <a:solidFill>
                      <a:srgbClr val="F5E1DB"/>
                    </a:solidFill>
                  </a:tcPr>
                </a:tc>
                <a:extLst>
                  <a:ext uri="{0D108BD9-81ED-4DB2-BD59-A6C34878D82A}">
                    <a16:rowId xmlns:a16="http://schemas.microsoft.com/office/drawing/2014/main" val="2146359058"/>
                  </a:ext>
                </a:extLst>
              </a:tr>
              <a:tr h="316098">
                <a:tc vMerge="1">
                  <a:txBody>
                    <a:bodyPr/>
                    <a:lstStyle/>
                    <a:p>
                      <a:pPr lvl="0">
                        <a:buNone/>
                      </a:pPr>
                      <a:endParaRPr lang="en-US" sz="1200" b="0"/>
                    </a:p>
                  </a:txBody>
                  <a:tcPr>
                    <a:solidFill>
                      <a:srgbClr val="F5E1DB"/>
                    </a:solidFill>
                  </a:tcPr>
                </a:tc>
                <a:tc>
                  <a:txBody>
                    <a:bodyPr/>
                    <a:lstStyle/>
                    <a:p>
                      <a:pPr lvl="0">
                        <a:buNone/>
                      </a:pPr>
                      <a:r>
                        <a:rPr lang="en-US" sz="1200" b="0"/>
                        <a:t>Alcohol use disorders</a:t>
                      </a:r>
                    </a:p>
                  </a:txBody>
                  <a:tcPr>
                    <a:solidFill>
                      <a:srgbClr val="F5E1DB"/>
                    </a:solidFill>
                  </a:tcPr>
                </a:tc>
                <a:tc>
                  <a:txBody>
                    <a:bodyPr/>
                    <a:lstStyle/>
                    <a:p>
                      <a:pPr lvl="0" algn="ctr">
                        <a:buNone/>
                      </a:pPr>
                      <a:r>
                        <a:rPr lang="en-US" sz="1200" b="0"/>
                        <a:t>RR = 3.3</a:t>
                      </a:r>
                    </a:p>
                  </a:txBody>
                  <a:tcPr>
                    <a:solidFill>
                      <a:srgbClr val="F5E1DB"/>
                    </a:solidFill>
                  </a:tcPr>
                </a:tc>
                <a:extLst>
                  <a:ext uri="{0D108BD9-81ED-4DB2-BD59-A6C34878D82A}">
                    <a16:rowId xmlns:a16="http://schemas.microsoft.com/office/drawing/2014/main" val="24172128"/>
                  </a:ext>
                </a:extLst>
              </a:tr>
              <a:tr h="316098">
                <a:tc vMerge="1">
                  <a:txBody>
                    <a:bodyPr/>
                    <a:lstStyle/>
                    <a:p>
                      <a:pPr lvl="0">
                        <a:buNone/>
                      </a:pPr>
                      <a:endParaRPr lang="en-US" sz="1200" b="0"/>
                    </a:p>
                  </a:txBody>
                  <a:tcPr>
                    <a:solidFill>
                      <a:srgbClr val="F5E1DB"/>
                    </a:solidFill>
                  </a:tcPr>
                </a:tc>
                <a:tc>
                  <a:txBody>
                    <a:bodyPr/>
                    <a:lstStyle/>
                    <a:p>
                      <a:pPr lvl="0">
                        <a:buNone/>
                      </a:pPr>
                      <a:r>
                        <a:rPr lang="en-US" sz="1200" b="0"/>
                        <a:t>Drug use disorders</a:t>
                      </a:r>
                    </a:p>
                  </a:txBody>
                  <a:tcPr>
                    <a:solidFill>
                      <a:srgbClr val="F5E1DB"/>
                    </a:solidFill>
                  </a:tcPr>
                </a:tc>
                <a:tc>
                  <a:txBody>
                    <a:bodyPr/>
                    <a:lstStyle/>
                    <a:p>
                      <a:pPr lvl="0" algn="ctr">
                        <a:buNone/>
                      </a:pPr>
                      <a:r>
                        <a:rPr lang="en-US" sz="1200" b="0"/>
                        <a:t>Varies</a:t>
                      </a:r>
                    </a:p>
                  </a:txBody>
                  <a:tcPr>
                    <a:solidFill>
                      <a:srgbClr val="F5E1DB"/>
                    </a:solidFill>
                  </a:tcPr>
                </a:tc>
                <a:extLst>
                  <a:ext uri="{0D108BD9-81ED-4DB2-BD59-A6C34878D82A}">
                    <a16:rowId xmlns:a16="http://schemas.microsoft.com/office/drawing/2014/main" val="3594398427"/>
                  </a:ext>
                </a:extLst>
              </a:tr>
              <a:tr h="316098">
                <a:tc vMerge="1">
                  <a:txBody>
                    <a:bodyPr/>
                    <a:lstStyle/>
                    <a:p>
                      <a:pPr lvl="0">
                        <a:buNone/>
                      </a:pPr>
                      <a:endParaRPr lang="en-US" sz="1200" b="0"/>
                    </a:p>
                  </a:txBody>
                  <a:tcPr>
                    <a:solidFill>
                      <a:srgbClr val="F5E1DB"/>
                    </a:solidFill>
                  </a:tcPr>
                </a:tc>
                <a:tc>
                  <a:txBody>
                    <a:bodyPr/>
                    <a:lstStyle/>
                    <a:p>
                      <a:pPr lvl="0">
                        <a:buNone/>
                      </a:pPr>
                      <a:r>
                        <a:rPr lang="en-US" sz="1200" b="0"/>
                        <a:t>Malnourishment</a:t>
                      </a:r>
                    </a:p>
                  </a:txBody>
                  <a:tcPr>
                    <a:solidFill>
                      <a:srgbClr val="F5E1DB"/>
                    </a:solidFill>
                  </a:tcPr>
                </a:tc>
                <a:tc>
                  <a:txBody>
                    <a:bodyPr/>
                    <a:lstStyle/>
                    <a:p>
                      <a:pPr lvl="0" algn="ctr">
                        <a:buNone/>
                      </a:pPr>
                      <a:r>
                        <a:rPr lang="en-US" sz="1200" b="0"/>
                        <a:t>RR = 3.2</a:t>
                      </a:r>
                    </a:p>
                  </a:txBody>
                  <a:tcPr>
                    <a:solidFill>
                      <a:srgbClr val="F5E1DB"/>
                    </a:solidFill>
                  </a:tcPr>
                </a:tc>
                <a:extLst>
                  <a:ext uri="{0D108BD9-81ED-4DB2-BD59-A6C34878D82A}">
                    <a16:rowId xmlns:a16="http://schemas.microsoft.com/office/drawing/2014/main" val="785710730"/>
                  </a:ext>
                </a:extLst>
              </a:tr>
              <a:tr h="316098">
                <a:tc vMerge="1">
                  <a:txBody>
                    <a:bodyPr/>
                    <a:lstStyle/>
                    <a:p>
                      <a:pPr lvl="0">
                        <a:buNone/>
                      </a:pPr>
                      <a:endParaRPr lang="en-US" sz="1200" b="0"/>
                    </a:p>
                  </a:txBody>
                  <a:tcPr>
                    <a:solidFill>
                      <a:srgbClr val="F5E1DB"/>
                    </a:solidFill>
                  </a:tcPr>
                </a:tc>
                <a:tc>
                  <a:txBody>
                    <a:bodyPr/>
                    <a:lstStyle/>
                    <a:p>
                      <a:pPr lvl="0">
                        <a:buNone/>
                      </a:pPr>
                      <a:r>
                        <a:rPr lang="en-US" sz="1200" b="0"/>
                        <a:t>Healthcare workers</a:t>
                      </a:r>
                    </a:p>
                  </a:txBody>
                  <a:tcPr>
                    <a:solidFill>
                      <a:srgbClr val="F5E1DB"/>
                    </a:solidFill>
                  </a:tcPr>
                </a:tc>
                <a:tc>
                  <a:txBody>
                    <a:bodyPr/>
                    <a:lstStyle/>
                    <a:p>
                      <a:pPr lvl="0" algn="ctr">
                        <a:buNone/>
                      </a:pPr>
                      <a:r>
                        <a:rPr lang="en-US" sz="1200" b="0"/>
                        <a:t>RR = 2.9</a:t>
                      </a:r>
                    </a:p>
                  </a:txBody>
                  <a:tcPr>
                    <a:solidFill>
                      <a:srgbClr val="F5E1DB"/>
                    </a:solidFill>
                  </a:tcPr>
                </a:tc>
                <a:extLst>
                  <a:ext uri="{0D108BD9-81ED-4DB2-BD59-A6C34878D82A}">
                    <a16:rowId xmlns:a16="http://schemas.microsoft.com/office/drawing/2014/main" val="2753719491"/>
                  </a:ext>
                </a:extLst>
              </a:tr>
              <a:tr h="316098">
                <a:tc rowSpan="3">
                  <a:txBody>
                    <a:bodyPr/>
                    <a:lstStyle/>
                    <a:p>
                      <a:pPr lvl="0">
                        <a:buNone/>
                      </a:pPr>
                      <a:r>
                        <a:rPr lang="en-US" sz="1200" b="0"/>
                        <a:t>Community-based screening groups</a:t>
                      </a:r>
                    </a:p>
                  </a:txBody>
                  <a:tcPr>
                    <a:solidFill>
                      <a:srgbClr val="F5E1DB"/>
                    </a:solidFill>
                  </a:tcPr>
                </a:tc>
                <a:tc>
                  <a:txBody>
                    <a:bodyPr/>
                    <a:lstStyle/>
                    <a:p>
                      <a:pPr lvl="0">
                        <a:buNone/>
                      </a:pPr>
                      <a:r>
                        <a:rPr lang="en-US" sz="1200" b="0"/>
                        <a:t>Urban poor communities</a:t>
                      </a:r>
                    </a:p>
                  </a:txBody>
                  <a:tcPr>
                    <a:solidFill>
                      <a:srgbClr val="F5E1DB"/>
                    </a:solidFill>
                  </a:tcPr>
                </a:tc>
                <a:tc>
                  <a:txBody>
                    <a:bodyPr/>
                    <a:lstStyle/>
                    <a:p>
                      <a:pPr lvl="0" algn="ctr">
                        <a:buNone/>
                      </a:pPr>
                      <a:r>
                        <a:rPr lang="en-US" sz="1200" b="0"/>
                        <a:t>RR = 3.0</a:t>
                      </a:r>
                    </a:p>
                  </a:txBody>
                  <a:tcPr>
                    <a:solidFill>
                      <a:srgbClr val="F5E1DB"/>
                    </a:solidFill>
                  </a:tcPr>
                </a:tc>
                <a:extLst>
                  <a:ext uri="{0D108BD9-81ED-4DB2-BD59-A6C34878D82A}">
                    <a16:rowId xmlns:a16="http://schemas.microsoft.com/office/drawing/2014/main" val="778100542"/>
                  </a:ext>
                </a:extLst>
              </a:tr>
              <a:tr h="316098">
                <a:tc vMerge="1">
                  <a:txBody>
                    <a:bodyPr/>
                    <a:lstStyle/>
                    <a:p>
                      <a:pPr lvl="0">
                        <a:buNone/>
                      </a:pPr>
                      <a:endParaRPr lang="en-US" sz="1200" b="0"/>
                    </a:p>
                  </a:txBody>
                  <a:tcPr>
                    <a:solidFill>
                      <a:srgbClr val="F5E1DB"/>
                    </a:solidFill>
                  </a:tcPr>
                </a:tc>
                <a:tc>
                  <a:txBody>
                    <a:bodyPr/>
                    <a:lstStyle/>
                    <a:p>
                      <a:pPr lvl="0">
                        <a:buNone/>
                      </a:pPr>
                      <a:r>
                        <a:rPr lang="en-US" sz="1200" b="0"/>
                        <a:t>Homeless communities</a:t>
                      </a:r>
                    </a:p>
                  </a:txBody>
                  <a:tcPr>
                    <a:solidFill>
                      <a:srgbClr val="F5E1DB"/>
                    </a:solidFill>
                  </a:tcPr>
                </a:tc>
                <a:tc>
                  <a:txBody>
                    <a:bodyPr/>
                    <a:lstStyle/>
                    <a:p>
                      <a:pPr lvl="0" algn="ctr">
                        <a:buNone/>
                      </a:pPr>
                      <a:r>
                        <a:rPr lang="en-US" sz="1200" b="0"/>
                        <a:t>Prevalence = 1.1%</a:t>
                      </a:r>
                    </a:p>
                  </a:txBody>
                  <a:tcPr>
                    <a:solidFill>
                      <a:srgbClr val="F5E1DB"/>
                    </a:solidFill>
                  </a:tcPr>
                </a:tc>
                <a:extLst>
                  <a:ext uri="{0D108BD9-81ED-4DB2-BD59-A6C34878D82A}">
                    <a16:rowId xmlns:a16="http://schemas.microsoft.com/office/drawing/2014/main" val="336604676"/>
                  </a:ext>
                </a:extLst>
              </a:tr>
              <a:tr h="316098">
                <a:tc vMerge="1">
                  <a:txBody>
                    <a:bodyPr/>
                    <a:lstStyle/>
                    <a:p>
                      <a:pPr lvl="0">
                        <a:buNone/>
                      </a:pPr>
                      <a:endParaRPr lang="en-US" sz="1200" b="0"/>
                    </a:p>
                  </a:txBody>
                  <a:tcPr>
                    <a:solidFill>
                      <a:srgbClr val="F5E1DB"/>
                    </a:solidFill>
                  </a:tcPr>
                </a:tc>
                <a:tc>
                  <a:txBody>
                    <a:bodyPr/>
                    <a:lstStyle/>
                    <a:p>
                      <a:pPr lvl="0">
                        <a:buNone/>
                      </a:pPr>
                      <a:r>
                        <a:rPr lang="en-US" sz="1200" b="0"/>
                        <a:t>Migrants/refugees/IDPs</a:t>
                      </a:r>
                    </a:p>
                  </a:txBody>
                  <a:tcPr>
                    <a:solidFill>
                      <a:srgbClr val="F5E1DB"/>
                    </a:solidFill>
                  </a:tcPr>
                </a:tc>
                <a:tc>
                  <a:txBody>
                    <a:bodyPr/>
                    <a:lstStyle/>
                    <a:p>
                      <a:pPr lvl="0" algn="ctr">
                        <a:buNone/>
                      </a:pPr>
                      <a:r>
                        <a:rPr lang="en-US" sz="1200" b="0"/>
                        <a:t>Varies</a:t>
                      </a:r>
                    </a:p>
                  </a:txBody>
                  <a:tcPr>
                    <a:solidFill>
                      <a:srgbClr val="F5E1DB"/>
                    </a:solidFill>
                  </a:tcPr>
                </a:tc>
                <a:extLst>
                  <a:ext uri="{0D108BD9-81ED-4DB2-BD59-A6C34878D82A}">
                    <a16:rowId xmlns:a16="http://schemas.microsoft.com/office/drawing/2014/main" val="3296983051"/>
                  </a:ext>
                </a:extLst>
              </a:tr>
            </a:tbl>
          </a:graphicData>
        </a:graphic>
      </p:graphicFrame>
      <p:sp>
        <p:nvSpPr>
          <p:cNvPr id="7" name="TextBox 6">
            <a:extLst>
              <a:ext uri="{FF2B5EF4-FFF2-40B4-BE49-F238E27FC236}">
                <a16:creationId xmlns:a16="http://schemas.microsoft.com/office/drawing/2014/main" id="{52BC10CA-BD57-0EB8-9138-7F32E8392528}"/>
              </a:ext>
            </a:extLst>
          </p:cNvPr>
          <p:cNvSpPr txBox="1"/>
          <p:nvPr/>
        </p:nvSpPr>
        <p:spPr>
          <a:xfrm>
            <a:off x="0" y="837739"/>
            <a:ext cx="9401784" cy="461665"/>
          </a:xfrm>
          <a:prstGeom prst="rect">
            <a:avLst/>
          </a:prstGeom>
          <a:noFill/>
        </p:spPr>
        <p:txBody>
          <a:bodyPr wrap="square" lIns="91440" tIns="45720" rIns="91440" bIns="45720" rtlCol="0" anchor="t">
            <a:spAutoFit/>
          </a:bodyPr>
          <a:lstStyle/>
          <a:p>
            <a:r>
              <a:rPr lang="fr-CH" sz="2400">
                <a:solidFill>
                  <a:srgbClr val="002060"/>
                </a:solidFill>
                <a:latin typeface="Atkinson Hyperlegible"/>
                <a:cs typeface="Helvetica"/>
              </a:rPr>
              <a:t>Relative </a:t>
            </a:r>
            <a:r>
              <a:rPr lang="fr-CH" sz="2400" err="1">
                <a:solidFill>
                  <a:srgbClr val="002060"/>
                </a:solidFill>
                <a:latin typeface="Atkinson Hyperlegible"/>
                <a:cs typeface="Helvetica"/>
              </a:rPr>
              <a:t>risk</a:t>
            </a:r>
            <a:r>
              <a:rPr lang="fr-CH" sz="2400">
                <a:solidFill>
                  <a:srgbClr val="002060"/>
                </a:solidFill>
                <a:latin typeface="Atkinson Hyperlegible"/>
                <a:cs typeface="Helvetica"/>
              </a:rPr>
              <a:t> of TB or </a:t>
            </a:r>
            <a:r>
              <a:rPr lang="fr-CH" sz="2400" err="1">
                <a:solidFill>
                  <a:srgbClr val="002060"/>
                </a:solidFill>
                <a:latin typeface="Atkinson Hyperlegible"/>
                <a:cs typeface="Helvetica"/>
              </a:rPr>
              <a:t>prevalence</a:t>
            </a:r>
            <a:r>
              <a:rPr lang="fr-CH" sz="2400">
                <a:solidFill>
                  <a:srgbClr val="002060"/>
                </a:solidFill>
                <a:latin typeface="Atkinson Hyperlegible"/>
                <a:cs typeface="Helvetica"/>
              </a:rPr>
              <a:t> of TB </a:t>
            </a:r>
            <a:r>
              <a:rPr lang="fr-CH" sz="2400" err="1">
                <a:solidFill>
                  <a:srgbClr val="002060"/>
                </a:solidFill>
                <a:latin typeface="Atkinson Hyperlegible"/>
                <a:cs typeface="Helvetica"/>
              </a:rPr>
              <a:t>among</a:t>
            </a:r>
            <a:r>
              <a:rPr lang="fr-CH" sz="2400">
                <a:solidFill>
                  <a:srgbClr val="002060"/>
                </a:solidFill>
                <a:latin typeface="Atkinson Hyperlegible"/>
                <a:cs typeface="Helvetica"/>
              </a:rPr>
              <a:t> </a:t>
            </a:r>
            <a:r>
              <a:rPr lang="fr-CH" sz="2400" err="1">
                <a:solidFill>
                  <a:srgbClr val="002060"/>
                </a:solidFill>
                <a:latin typeface="Atkinson Hyperlegible"/>
                <a:cs typeface="Helvetica"/>
              </a:rPr>
              <a:t>risk</a:t>
            </a:r>
            <a:r>
              <a:rPr lang="fr-CH" sz="2400">
                <a:solidFill>
                  <a:srgbClr val="002060"/>
                </a:solidFill>
                <a:latin typeface="Atkinson Hyperlegible"/>
                <a:cs typeface="Helvetica"/>
              </a:rPr>
              <a:t> groups:</a:t>
            </a:r>
            <a:endParaRPr lang="en-US" sz="2400">
              <a:solidFill>
                <a:srgbClr val="002060"/>
              </a:solidFill>
              <a:latin typeface="Atkinson Hyperlegible"/>
              <a:cs typeface="Helvetica"/>
            </a:endParaRPr>
          </a:p>
        </p:txBody>
      </p:sp>
    </p:spTree>
    <p:extLst>
      <p:ext uri="{BB962C8B-B14F-4D97-AF65-F5344CB8AC3E}">
        <p14:creationId xmlns:p14="http://schemas.microsoft.com/office/powerpoint/2010/main" val="427693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kern="0">
                <a:solidFill>
                  <a:srgbClr val="FFFFFF"/>
                </a:solidFill>
                <a:latin typeface="Source Sans Pro"/>
                <a:ea typeface="Source Sans Pro"/>
                <a:cs typeface="Calibri"/>
              </a:rPr>
              <a:t>Evidence: accuracy</a:t>
            </a:r>
            <a:r>
              <a:rPr kumimoji="0" lang="en-US" sz="3200" b="1" i="0" u="none" strike="noStrike" kern="0" cap="none" spc="0" normalizeH="0" baseline="0" noProof="0">
                <a:ln>
                  <a:noFill/>
                </a:ln>
                <a:solidFill>
                  <a:srgbClr val="FFFFFF"/>
                </a:solidFill>
                <a:effectLst/>
                <a:uLnTx/>
                <a:uFillTx/>
                <a:latin typeface="Source Sans Pro"/>
                <a:ea typeface="Source Sans Pro"/>
                <a:cs typeface="Calibri"/>
              </a:rPr>
              <a:t> of screening tools</a:t>
            </a:r>
          </a:p>
        </p:txBody>
      </p:sp>
      <p:sp>
        <p:nvSpPr>
          <p:cNvPr id="5" name="TextBox 4">
            <a:extLst>
              <a:ext uri="{FF2B5EF4-FFF2-40B4-BE49-F238E27FC236}">
                <a16:creationId xmlns:a16="http://schemas.microsoft.com/office/drawing/2014/main" id="{5CB03702-74C7-4480-B7E9-0207C04D1A42}"/>
              </a:ext>
            </a:extLst>
          </p:cNvPr>
          <p:cNvSpPr txBox="1"/>
          <p:nvPr/>
        </p:nvSpPr>
        <p:spPr>
          <a:xfrm>
            <a:off x="288287" y="917770"/>
            <a:ext cx="9401784" cy="830997"/>
          </a:xfrm>
          <a:prstGeom prst="rect">
            <a:avLst/>
          </a:prstGeom>
          <a:noFill/>
        </p:spPr>
        <p:txBody>
          <a:bodyPr wrap="square" lIns="91440" tIns="45720" rIns="91440" bIns="45720" rtlCol="0" anchor="t">
            <a:spAutoFit/>
          </a:bodyPr>
          <a:lstStyle/>
          <a:p>
            <a:r>
              <a:rPr lang="fr-CH" sz="2400">
                <a:solidFill>
                  <a:srgbClr val="002060"/>
                </a:solidFill>
                <a:latin typeface="Atkinson Hyperlegible"/>
                <a:cs typeface="Helvetica"/>
              </a:rPr>
              <a:t>For people </a:t>
            </a:r>
            <a:r>
              <a:rPr lang="fr-CH" sz="2400" err="1">
                <a:solidFill>
                  <a:srgbClr val="002060"/>
                </a:solidFill>
                <a:latin typeface="Atkinson Hyperlegible"/>
                <a:cs typeface="Helvetica"/>
              </a:rPr>
              <a:t>aged</a:t>
            </a:r>
            <a:r>
              <a:rPr lang="fr-CH" sz="2400">
                <a:solidFill>
                  <a:srgbClr val="002060"/>
                </a:solidFill>
                <a:latin typeface="Atkinson Hyperlegible"/>
                <a:cs typeface="Helvetica"/>
              </a:rPr>
              <a:t> 15 </a:t>
            </a:r>
            <a:r>
              <a:rPr lang="fr-CH" sz="2400" err="1">
                <a:solidFill>
                  <a:srgbClr val="002060"/>
                </a:solidFill>
                <a:latin typeface="Atkinson Hyperlegible"/>
                <a:cs typeface="Helvetica"/>
              </a:rPr>
              <a:t>years</a:t>
            </a:r>
            <a:r>
              <a:rPr lang="fr-CH" sz="2400">
                <a:solidFill>
                  <a:srgbClr val="002060"/>
                </a:solidFill>
                <a:latin typeface="Atkinson Hyperlegible"/>
                <a:cs typeface="Helvetica"/>
              </a:rPr>
              <a:t> and </a:t>
            </a:r>
            <a:r>
              <a:rPr lang="fr-CH" sz="2400" err="1">
                <a:solidFill>
                  <a:srgbClr val="002060"/>
                </a:solidFill>
                <a:latin typeface="Atkinson Hyperlegible"/>
                <a:cs typeface="Helvetica"/>
              </a:rPr>
              <a:t>older</a:t>
            </a:r>
            <a:r>
              <a:rPr lang="fr-CH" sz="2400">
                <a:solidFill>
                  <a:srgbClr val="002060"/>
                </a:solidFill>
                <a:latin typeface="Atkinson Hyperlegible"/>
                <a:cs typeface="Helvetica"/>
              </a:rPr>
              <a:t> </a:t>
            </a:r>
            <a:r>
              <a:rPr lang="fr-CH" sz="2400" err="1">
                <a:solidFill>
                  <a:srgbClr val="002060"/>
                </a:solidFill>
                <a:latin typeface="Atkinson Hyperlegible"/>
                <a:cs typeface="Helvetica"/>
              </a:rPr>
              <a:t>across</a:t>
            </a:r>
            <a:r>
              <a:rPr lang="fr-CH" sz="2400">
                <a:solidFill>
                  <a:srgbClr val="002060"/>
                </a:solidFill>
                <a:latin typeface="Atkinson Hyperlegible"/>
                <a:cs typeface="Helvetica"/>
              </a:rPr>
              <a:t> high-</a:t>
            </a:r>
            <a:r>
              <a:rPr lang="fr-CH" sz="2400" err="1">
                <a:solidFill>
                  <a:srgbClr val="002060"/>
                </a:solidFill>
                <a:latin typeface="Atkinson Hyperlegible"/>
                <a:cs typeface="Helvetica"/>
              </a:rPr>
              <a:t>risk</a:t>
            </a:r>
            <a:r>
              <a:rPr lang="fr-CH" sz="2400">
                <a:solidFill>
                  <a:srgbClr val="002060"/>
                </a:solidFill>
                <a:latin typeface="Atkinson Hyperlegible"/>
                <a:cs typeface="Helvetica"/>
              </a:rPr>
              <a:t> groups </a:t>
            </a:r>
            <a:endParaRPr lang="fr-CH" sz="2400">
              <a:solidFill>
                <a:srgbClr val="002060"/>
              </a:solidFill>
              <a:latin typeface="Atkinson Hyperlegible" pitchFamily="50" charset="0"/>
              <a:cs typeface="Helvetica"/>
            </a:endParaRPr>
          </a:p>
          <a:p>
            <a:r>
              <a:rPr lang="fr-CH" sz="2400">
                <a:solidFill>
                  <a:srgbClr val="002060"/>
                </a:solidFill>
                <a:latin typeface="Atkinson Hyperlegible"/>
                <a:cs typeface="Helvetica"/>
              </a:rPr>
              <a:t>(not </a:t>
            </a:r>
            <a:r>
              <a:rPr lang="fr-CH" sz="2400" err="1">
                <a:solidFill>
                  <a:srgbClr val="002060"/>
                </a:solidFill>
                <a:latin typeface="Atkinson Hyperlegible"/>
                <a:cs typeface="Helvetica"/>
              </a:rPr>
              <a:t>including</a:t>
            </a:r>
            <a:r>
              <a:rPr lang="fr-CH" sz="2400">
                <a:solidFill>
                  <a:srgbClr val="002060"/>
                </a:solidFill>
                <a:latin typeface="Atkinson Hyperlegible"/>
                <a:cs typeface="Helvetica"/>
              </a:rPr>
              <a:t> people living </a:t>
            </a:r>
            <a:r>
              <a:rPr lang="fr-CH" sz="2400" err="1">
                <a:solidFill>
                  <a:srgbClr val="002060"/>
                </a:solidFill>
                <a:latin typeface="Atkinson Hyperlegible"/>
                <a:cs typeface="Helvetica"/>
              </a:rPr>
              <a:t>with</a:t>
            </a:r>
            <a:r>
              <a:rPr lang="fr-CH" sz="2400">
                <a:solidFill>
                  <a:srgbClr val="002060"/>
                </a:solidFill>
                <a:latin typeface="Atkinson Hyperlegible"/>
                <a:cs typeface="Helvetica"/>
              </a:rPr>
              <a:t> HIV):</a:t>
            </a:r>
            <a:endParaRPr lang="en-US" sz="2400">
              <a:solidFill>
                <a:srgbClr val="002060"/>
              </a:solidFill>
              <a:latin typeface="Atkinson Hyperlegible"/>
              <a:cs typeface="Helvetica"/>
            </a:endParaRPr>
          </a:p>
        </p:txBody>
      </p:sp>
      <p:graphicFrame>
        <p:nvGraphicFramePr>
          <p:cNvPr id="8" name="Table 5">
            <a:extLst>
              <a:ext uri="{FF2B5EF4-FFF2-40B4-BE49-F238E27FC236}">
                <a16:creationId xmlns:a16="http://schemas.microsoft.com/office/drawing/2014/main" id="{13A98B2B-ABB7-0E9D-88A2-520DFA2258B4}"/>
              </a:ext>
            </a:extLst>
          </p:cNvPr>
          <p:cNvGraphicFramePr>
            <a:graphicFrameLocks noGrp="1"/>
          </p:cNvGraphicFramePr>
          <p:nvPr>
            <p:extLst>
              <p:ext uri="{D42A27DB-BD31-4B8C-83A1-F6EECF244321}">
                <p14:modId xmlns:p14="http://schemas.microsoft.com/office/powerpoint/2010/main" val="3722204039"/>
              </p:ext>
            </p:extLst>
          </p:nvPr>
        </p:nvGraphicFramePr>
        <p:xfrm>
          <a:off x="568926" y="1964549"/>
          <a:ext cx="10316788" cy="3521851"/>
        </p:xfrm>
        <a:graphic>
          <a:graphicData uri="http://schemas.openxmlformats.org/drawingml/2006/table">
            <a:tbl>
              <a:tblPr firstRow="1" bandRow="1">
                <a:tableStyleId>{5C22544A-7EE6-4342-B048-85BDC9FD1C3A}</a:tableStyleId>
              </a:tblPr>
              <a:tblGrid>
                <a:gridCol w="7506716">
                  <a:extLst>
                    <a:ext uri="{9D8B030D-6E8A-4147-A177-3AD203B41FA5}">
                      <a16:colId xmlns:a16="http://schemas.microsoft.com/office/drawing/2014/main" val="3872534411"/>
                    </a:ext>
                  </a:extLst>
                </a:gridCol>
                <a:gridCol w="1347559">
                  <a:extLst>
                    <a:ext uri="{9D8B030D-6E8A-4147-A177-3AD203B41FA5}">
                      <a16:colId xmlns:a16="http://schemas.microsoft.com/office/drawing/2014/main" val="2159033750"/>
                    </a:ext>
                  </a:extLst>
                </a:gridCol>
                <a:gridCol w="1462513">
                  <a:extLst>
                    <a:ext uri="{9D8B030D-6E8A-4147-A177-3AD203B41FA5}">
                      <a16:colId xmlns:a16="http://schemas.microsoft.com/office/drawing/2014/main" val="4086464209"/>
                    </a:ext>
                  </a:extLst>
                </a:gridCol>
              </a:tblGrid>
              <a:tr h="490035">
                <a:tc>
                  <a:txBody>
                    <a:bodyPr/>
                    <a:lstStyle/>
                    <a:p>
                      <a:pPr lvl="0">
                        <a:buNone/>
                      </a:pPr>
                      <a:r>
                        <a:rPr lang="en-US"/>
                        <a:t>Screening tool</a:t>
                      </a:r>
                    </a:p>
                  </a:txBody>
                  <a:tcPr>
                    <a:solidFill>
                      <a:srgbClr val="D98B74"/>
                    </a:solidFill>
                  </a:tcPr>
                </a:tc>
                <a:tc>
                  <a:txBody>
                    <a:bodyPr/>
                    <a:lstStyle/>
                    <a:p>
                      <a:pPr lvl="0">
                        <a:buNone/>
                      </a:pPr>
                      <a:r>
                        <a:rPr lang="en-US"/>
                        <a:t>Sensitivity</a:t>
                      </a:r>
                    </a:p>
                  </a:txBody>
                  <a:tcPr>
                    <a:solidFill>
                      <a:srgbClr val="D98B74"/>
                    </a:solidFill>
                  </a:tcPr>
                </a:tc>
                <a:tc>
                  <a:txBody>
                    <a:bodyPr/>
                    <a:lstStyle/>
                    <a:p>
                      <a:pPr lvl="0">
                        <a:buNone/>
                      </a:pPr>
                      <a:r>
                        <a:rPr lang="en-US"/>
                        <a:t>Specificity</a:t>
                      </a:r>
                    </a:p>
                  </a:txBody>
                  <a:tcPr>
                    <a:solidFill>
                      <a:srgbClr val="D98B74"/>
                    </a:solidFill>
                  </a:tcPr>
                </a:tc>
                <a:extLst>
                  <a:ext uri="{0D108BD9-81ED-4DB2-BD59-A6C34878D82A}">
                    <a16:rowId xmlns:a16="http://schemas.microsoft.com/office/drawing/2014/main" val="1082758241"/>
                  </a:ext>
                </a:extLst>
              </a:tr>
              <a:tr h="474848">
                <a:tc>
                  <a:txBody>
                    <a:bodyPr/>
                    <a:lstStyle/>
                    <a:p>
                      <a:pPr lvl="0">
                        <a:buNone/>
                      </a:pPr>
                      <a:r>
                        <a:rPr lang="en-US"/>
                        <a:t>Prolonged cough</a:t>
                      </a:r>
                    </a:p>
                  </a:txBody>
                  <a:tcPr>
                    <a:solidFill>
                      <a:srgbClr val="F5E1DB"/>
                    </a:solidFill>
                  </a:tcPr>
                </a:tc>
                <a:tc>
                  <a:txBody>
                    <a:bodyPr/>
                    <a:lstStyle/>
                    <a:p>
                      <a:pPr lvl="0" algn="ctr">
                        <a:buNone/>
                      </a:pPr>
                      <a:r>
                        <a:rPr lang="en-US"/>
                        <a:t>42%</a:t>
                      </a:r>
                    </a:p>
                  </a:txBody>
                  <a:tcPr>
                    <a:solidFill>
                      <a:srgbClr val="F5E1DB"/>
                    </a:solidFill>
                  </a:tcPr>
                </a:tc>
                <a:tc>
                  <a:txBody>
                    <a:bodyPr/>
                    <a:lstStyle/>
                    <a:p>
                      <a:pPr lvl="0" algn="ctr">
                        <a:buNone/>
                      </a:pPr>
                      <a:r>
                        <a:rPr lang="en-US"/>
                        <a:t>94%</a:t>
                      </a:r>
                    </a:p>
                  </a:txBody>
                  <a:tcPr>
                    <a:solidFill>
                      <a:srgbClr val="F5E1DB"/>
                    </a:solidFill>
                  </a:tcPr>
                </a:tc>
                <a:extLst>
                  <a:ext uri="{0D108BD9-81ED-4DB2-BD59-A6C34878D82A}">
                    <a16:rowId xmlns:a16="http://schemas.microsoft.com/office/drawing/2014/main" val="1770282080"/>
                  </a:ext>
                </a:extLst>
              </a:tr>
              <a:tr h="474848">
                <a:tc>
                  <a:txBody>
                    <a:bodyPr/>
                    <a:lstStyle/>
                    <a:p>
                      <a:pPr lvl="0">
                        <a:buNone/>
                      </a:pPr>
                      <a:r>
                        <a:rPr lang="en-US"/>
                        <a:t>Any cough</a:t>
                      </a:r>
                    </a:p>
                  </a:txBody>
                  <a:tcPr>
                    <a:solidFill>
                      <a:srgbClr val="F5E1DB"/>
                    </a:solidFill>
                  </a:tcPr>
                </a:tc>
                <a:tc>
                  <a:txBody>
                    <a:bodyPr/>
                    <a:lstStyle/>
                    <a:p>
                      <a:pPr lvl="0" algn="ctr">
                        <a:buNone/>
                      </a:pPr>
                      <a:r>
                        <a:rPr lang="en-US"/>
                        <a:t>51%</a:t>
                      </a:r>
                    </a:p>
                  </a:txBody>
                  <a:tcPr>
                    <a:solidFill>
                      <a:srgbClr val="F5E1DB"/>
                    </a:solidFill>
                  </a:tcPr>
                </a:tc>
                <a:tc>
                  <a:txBody>
                    <a:bodyPr/>
                    <a:lstStyle/>
                    <a:p>
                      <a:pPr lvl="0" algn="ctr">
                        <a:buNone/>
                      </a:pPr>
                      <a:r>
                        <a:rPr lang="en-US"/>
                        <a:t>88%</a:t>
                      </a:r>
                    </a:p>
                  </a:txBody>
                  <a:tcPr>
                    <a:solidFill>
                      <a:srgbClr val="F5E1DB"/>
                    </a:solidFill>
                  </a:tcPr>
                </a:tc>
                <a:extLst>
                  <a:ext uri="{0D108BD9-81ED-4DB2-BD59-A6C34878D82A}">
                    <a16:rowId xmlns:a16="http://schemas.microsoft.com/office/drawing/2014/main" val="4039189453"/>
                  </a:ext>
                </a:extLst>
              </a:tr>
              <a:tr h="550953">
                <a:tc>
                  <a:txBody>
                    <a:bodyPr/>
                    <a:lstStyle/>
                    <a:p>
                      <a:pPr lvl="0">
                        <a:buNone/>
                      </a:pPr>
                      <a:r>
                        <a:rPr lang="en-US"/>
                        <a:t>Any TB symptom (cough, haemoptysis, fever, night sweats, weight loss)</a:t>
                      </a:r>
                    </a:p>
                  </a:txBody>
                  <a:tcPr>
                    <a:solidFill>
                      <a:srgbClr val="F5E1DB"/>
                    </a:solidFill>
                  </a:tcPr>
                </a:tc>
                <a:tc>
                  <a:txBody>
                    <a:bodyPr/>
                    <a:lstStyle/>
                    <a:p>
                      <a:pPr lvl="0" algn="ctr">
                        <a:buNone/>
                      </a:pPr>
                      <a:r>
                        <a:rPr lang="en-US"/>
                        <a:t>71%</a:t>
                      </a:r>
                    </a:p>
                  </a:txBody>
                  <a:tcPr>
                    <a:solidFill>
                      <a:srgbClr val="F5E1DB"/>
                    </a:solidFill>
                  </a:tcPr>
                </a:tc>
                <a:tc>
                  <a:txBody>
                    <a:bodyPr/>
                    <a:lstStyle/>
                    <a:p>
                      <a:pPr lvl="0" algn="ctr">
                        <a:buNone/>
                      </a:pPr>
                      <a:r>
                        <a:rPr lang="en-US"/>
                        <a:t>64%</a:t>
                      </a:r>
                    </a:p>
                  </a:txBody>
                  <a:tcPr>
                    <a:solidFill>
                      <a:srgbClr val="F5E1DB"/>
                    </a:solidFill>
                  </a:tcPr>
                </a:tc>
                <a:extLst>
                  <a:ext uri="{0D108BD9-81ED-4DB2-BD59-A6C34878D82A}">
                    <a16:rowId xmlns:a16="http://schemas.microsoft.com/office/drawing/2014/main" val="1410429621"/>
                  </a:ext>
                </a:extLst>
              </a:tr>
              <a:tr h="530065">
                <a:tc>
                  <a:txBody>
                    <a:bodyPr/>
                    <a:lstStyle/>
                    <a:p>
                      <a:pPr lvl="0">
                        <a:buNone/>
                      </a:pPr>
                      <a:r>
                        <a:rPr lang="en-US"/>
                        <a:t>Chest X-ray (any abnormality)</a:t>
                      </a:r>
                    </a:p>
                  </a:txBody>
                  <a:tcPr>
                    <a:solidFill>
                      <a:srgbClr val="F5E1DB"/>
                    </a:solidFill>
                  </a:tcPr>
                </a:tc>
                <a:tc>
                  <a:txBody>
                    <a:bodyPr/>
                    <a:lstStyle/>
                    <a:p>
                      <a:pPr lvl="0" algn="ctr">
                        <a:buNone/>
                      </a:pPr>
                      <a:r>
                        <a:rPr lang="en-US"/>
                        <a:t>94%</a:t>
                      </a:r>
                    </a:p>
                  </a:txBody>
                  <a:tcPr>
                    <a:solidFill>
                      <a:srgbClr val="F5E1DB"/>
                    </a:solidFill>
                  </a:tcPr>
                </a:tc>
                <a:tc>
                  <a:txBody>
                    <a:bodyPr/>
                    <a:lstStyle/>
                    <a:p>
                      <a:pPr lvl="0" algn="ctr">
                        <a:buNone/>
                      </a:pPr>
                      <a:r>
                        <a:rPr lang="en-US"/>
                        <a:t>89%</a:t>
                      </a:r>
                    </a:p>
                  </a:txBody>
                  <a:tcPr>
                    <a:solidFill>
                      <a:srgbClr val="F5E1DB"/>
                    </a:solidFill>
                  </a:tcPr>
                </a:tc>
                <a:extLst>
                  <a:ext uri="{0D108BD9-81ED-4DB2-BD59-A6C34878D82A}">
                    <a16:rowId xmlns:a16="http://schemas.microsoft.com/office/drawing/2014/main" val="1263585053"/>
                  </a:ext>
                </a:extLst>
              </a:tr>
              <a:tr h="484672">
                <a:tc>
                  <a:txBody>
                    <a:bodyPr/>
                    <a:lstStyle/>
                    <a:p>
                      <a:pPr lvl="0">
                        <a:buNone/>
                      </a:pPr>
                      <a:r>
                        <a:rPr lang="en-US"/>
                        <a:t>Chest X-ray (suggestive of TB)</a:t>
                      </a:r>
                    </a:p>
                  </a:txBody>
                  <a:tcPr>
                    <a:solidFill>
                      <a:srgbClr val="F5E1DB"/>
                    </a:solidFill>
                  </a:tcPr>
                </a:tc>
                <a:tc>
                  <a:txBody>
                    <a:bodyPr/>
                    <a:lstStyle/>
                    <a:p>
                      <a:pPr lvl="0" algn="ctr">
                        <a:buNone/>
                      </a:pPr>
                      <a:r>
                        <a:rPr lang="en-US"/>
                        <a:t>85%</a:t>
                      </a:r>
                    </a:p>
                  </a:txBody>
                  <a:tcPr>
                    <a:solidFill>
                      <a:srgbClr val="F5E1DB"/>
                    </a:solidFill>
                  </a:tcPr>
                </a:tc>
                <a:tc>
                  <a:txBody>
                    <a:bodyPr/>
                    <a:lstStyle/>
                    <a:p>
                      <a:pPr lvl="0" algn="ctr">
                        <a:buNone/>
                      </a:pPr>
                      <a:r>
                        <a:rPr lang="en-US"/>
                        <a:t>96%</a:t>
                      </a:r>
                    </a:p>
                  </a:txBody>
                  <a:tcPr>
                    <a:solidFill>
                      <a:srgbClr val="F5E1DB"/>
                    </a:solidFill>
                  </a:tcPr>
                </a:tc>
                <a:extLst>
                  <a:ext uri="{0D108BD9-81ED-4DB2-BD59-A6C34878D82A}">
                    <a16:rowId xmlns:a16="http://schemas.microsoft.com/office/drawing/2014/main" val="212192549"/>
                  </a:ext>
                </a:extLst>
              </a:tr>
              <a:tr h="516430">
                <a:tc>
                  <a:txBody>
                    <a:bodyPr/>
                    <a:lstStyle/>
                    <a:p>
                      <a:pPr lvl="0">
                        <a:buNone/>
                      </a:pPr>
                      <a:r>
                        <a:rPr lang="en-US"/>
                        <a:t>Molecular WHO-recommended rapid diagnostic test</a:t>
                      </a:r>
                    </a:p>
                  </a:txBody>
                  <a:tcPr>
                    <a:solidFill>
                      <a:srgbClr val="F5E1DB"/>
                    </a:solidFill>
                  </a:tcPr>
                </a:tc>
                <a:tc>
                  <a:txBody>
                    <a:bodyPr/>
                    <a:lstStyle/>
                    <a:p>
                      <a:pPr lvl="0" algn="ctr">
                        <a:buNone/>
                      </a:pPr>
                      <a:r>
                        <a:rPr lang="en-US"/>
                        <a:t>69%</a:t>
                      </a:r>
                    </a:p>
                  </a:txBody>
                  <a:tcPr>
                    <a:solidFill>
                      <a:srgbClr val="F5E1DB"/>
                    </a:solidFill>
                  </a:tcPr>
                </a:tc>
                <a:tc>
                  <a:txBody>
                    <a:bodyPr/>
                    <a:lstStyle/>
                    <a:p>
                      <a:pPr lvl="0" algn="ctr">
                        <a:buNone/>
                      </a:pPr>
                      <a:r>
                        <a:rPr lang="en-US"/>
                        <a:t>99%</a:t>
                      </a:r>
                    </a:p>
                  </a:txBody>
                  <a:tcPr>
                    <a:solidFill>
                      <a:srgbClr val="F5E1DB"/>
                    </a:solidFill>
                  </a:tcPr>
                </a:tc>
                <a:extLst>
                  <a:ext uri="{0D108BD9-81ED-4DB2-BD59-A6C34878D82A}">
                    <a16:rowId xmlns:a16="http://schemas.microsoft.com/office/drawing/2014/main" val="4179537467"/>
                  </a:ext>
                </a:extLst>
              </a:tr>
            </a:tbl>
          </a:graphicData>
        </a:graphic>
      </p:graphicFrame>
      <p:sp>
        <p:nvSpPr>
          <p:cNvPr id="9" name="TextBox 8">
            <a:extLst>
              <a:ext uri="{FF2B5EF4-FFF2-40B4-BE49-F238E27FC236}">
                <a16:creationId xmlns:a16="http://schemas.microsoft.com/office/drawing/2014/main" id="{53D07487-16B4-BF22-E7C1-539822644077}"/>
              </a:ext>
            </a:extLst>
          </p:cNvPr>
          <p:cNvSpPr txBox="1"/>
          <p:nvPr/>
        </p:nvSpPr>
        <p:spPr>
          <a:xfrm>
            <a:off x="502466" y="5563682"/>
            <a:ext cx="25836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0">
                <a:latin typeface="Arial"/>
                <a:cs typeface="Arial"/>
              </a:rPr>
              <a:t>* Culture is reference standard</a:t>
            </a:r>
            <a:endParaRPr lang="en-US" sz="4800"/>
          </a:p>
        </p:txBody>
      </p:sp>
      <p:sp>
        <p:nvSpPr>
          <p:cNvPr id="10" name="Footer Placeholder 1">
            <a:extLst>
              <a:ext uri="{FF2B5EF4-FFF2-40B4-BE49-F238E27FC236}">
                <a16:creationId xmlns:a16="http://schemas.microsoft.com/office/drawing/2014/main" id="{604BED44-3FE1-4972-387C-7C6F65117872}"/>
              </a:ext>
            </a:extLst>
          </p:cNvPr>
          <p:cNvSpPr>
            <a:spLocks noGrp="1"/>
          </p:cNvSpPr>
          <p:nvPr>
            <p:ph type="ftr" sz="quarter" idx="11"/>
          </p:nvPr>
        </p:nvSpPr>
        <p:spPr>
          <a:xfrm>
            <a:off x="1794294" y="6442610"/>
            <a:ext cx="7333673"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Slide Number Placeholder 2">
            <a:extLst>
              <a:ext uri="{FF2B5EF4-FFF2-40B4-BE49-F238E27FC236}">
                <a16:creationId xmlns:a16="http://schemas.microsoft.com/office/drawing/2014/main" id="{CD4C4F65-FDAC-A331-6BDE-A3F227D8A5DD}"/>
              </a:ext>
            </a:extLst>
          </p:cNvPr>
          <p:cNvSpPr>
            <a:spLocks noGrp="1"/>
          </p:cNvSpPr>
          <p:nvPr>
            <p:ph type="sldNum" sz="quarter" idx="12"/>
          </p:nvPr>
        </p:nvSpPr>
        <p:spPr>
          <a:xfrm>
            <a:off x="9262810" y="6442610"/>
            <a:ext cx="1309214" cy="365125"/>
          </a:xfrm>
        </p:spPr>
        <p:txBody>
          <a:bodyPr/>
          <a:lstStyle/>
          <a:p>
            <a:fld id="{92E002D6-D190-45E2-A289-FEFF1EC166F2}" type="slidenum">
              <a:rPr lang="en-GB" smtClean="0"/>
              <a:pPr/>
              <a:t>7</a:t>
            </a:fld>
            <a:endParaRPr lang="en-GB"/>
          </a:p>
        </p:txBody>
      </p:sp>
    </p:spTree>
    <p:extLst>
      <p:ext uri="{BB962C8B-B14F-4D97-AF65-F5344CB8AC3E}">
        <p14:creationId xmlns:p14="http://schemas.microsoft.com/office/powerpoint/2010/main" val="58023330"/>
      </p:ext>
    </p:extLst>
  </p:cSld>
  <p:clrMapOvr>
    <a:masterClrMapping/>
  </p:clrMapOvr>
  <mc:AlternateContent xmlns:mc="http://schemas.openxmlformats.org/markup-compatibility/2006" xmlns:p14="http://schemas.microsoft.com/office/powerpoint/2010/main">
    <mc:Choice Requires="p14">
      <p:transition p14:dur="0" advTm="23671"/>
    </mc:Choice>
    <mc:Fallback xmlns="">
      <p:transition advTm="236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E527AE-129C-4B1F-8B18-92CD87F834EC}"/>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2: Systematic screening for TB disease</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455C28E2-BCC3-4B7F-AFDE-91811497C4ED}"/>
              </a:ext>
            </a:extLst>
          </p:cNvPr>
          <p:cNvSpPr>
            <a:spLocks noGrp="1"/>
          </p:cNvSpPr>
          <p:nvPr>
            <p:ph type="sldNum" sz="quarter" idx="12"/>
          </p:nvPr>
        </p:nvSpPr>
        <p:spPr/>
        <p:txBody>
          <a:bodyPr/>
          <a:lstStyle/>
          <a:p>
            <a:fld id="{92E002D6-D190-45E2-A289-FEFF1EC166F2}" type="slidenum">
              <a:rPr lang="en-GB" smtClean="0"/>
              <a:pPr/>
              <a:t>8</a:t>
            </a:fld>
            <a:endParaRPr lang="en-GB"/>
          </a:p>
        </p:txBody>
      </p:sp>
      <p:sp>
        <p:nvSpPr>
          <p:cNvPr id="4" name="Title 20">
            <a:extLst>
              <a:ext uri="{FF2B5EF4-FFF2-40B4-BE49-F238E27FC236}">
                <a16:creationId xmlns:a16="http://schemas.microsoft.com/office/drawing/2014/main" id="{C99C8822-FAD7-47C6-9E56-02DF257CFA68}"/>
              </a:ext>
            </a:extLst>
          </p:cNvPr>
          <p:cNvSpPr txBox="1">
            <a:spLocks/>
          </p:cNvSpPr>
          <p:nvPr/>
        </p:nvSpPr>
        <p:spPr>
          <a:xfrm>
            <a:off x="288286" y="101869"/>
            <a:ext cx="8087088" cy="815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400" kern="0">
                <a:solidFill>
                  <a:srgbClr val="FFFFFF"/>
                </a:solidFill>
                <a:latin typeface="Source Sans Pro"/>
                <a:ea typeface="Source Sans Pro"/>
                <a:cs typeface="Calibri"/>
              </a:rPr>
              <a:t>Evidence: accuracy</a:t>
            </a:r>
            <a:r>
              <a:rPr kumimoji="0" lang="en-US" sz="2400" b="1" i="0" u="none" strike="noStrike" kern="0" cap="none" spc="0" normalizeH="0" baseline="0" noProof="0">
                <a:ln>
                  <a:noFill/>
                </a:ln>
                <a:solidFill>
                  <a:srgbClr val="FFFFFF"/>
                </a:solidFill>
                <a:effectLst/>
                <a:uLnTx/>
                <a:uFillTx/>
                <a:latin typeface="Source Sans Pro"/>
                <a:ea typeface="Source Sans Pro"/>
                <a:cs typeface="Calibri"/>
              </a:rPr>
              <a:t> of tests in people living with HIV</a:t>
            </a:r>
          </a:p>
        </p:txBody>
      </p:sp>
      <p:graphicFrame>
        <p:nvGraphicFramePr>
          <p:cNvPr id="5" name="Table 5">
            <a:extLst>
              <a:ext uri="{FF2B5EF4-FFF2-40B4-BE49-F238E27FC236}">
                <a16:creationId xmlns:a16="http://schemas.microsoft.com/office/drawing/2014/main" id="{C323F2C5-9DC9-49A6-8DE9-873025655999}"/>
              </a:ext>
            </a:extLst>
          </p:cNvPr>
          <p:cNvGraphicFramePr>
            <a:graphicFrameLocks noGrp="1"/>
          </p:cNvGraphicFramePr>
          <p:nvPr>
            <p:extLst>
              <p:ext uri="{D42A27DB-BD31-4B8C-83A1-F6EECF244321}">
                <p14:modId xmlns:p14="http://schemas.microsoft.com/office/powerpoint/2010/main" val="815843263"/>
              </p:ext>
            </p:extLst>
          </p:nvPr>
        </p:nvGraphicFramePr>
        <p:xfrm>
          <a:off x="0" y="1092200"/>
          <a:ext cx="12192003" cy="4995091"/>
        </p:xfrm>
        <a:graphic>
          <a:graphicData uri="http://schemas.openxmlformats.org/drawingml/2006/table">
            <a:tbl>
              <a:tblPr firstRow="1" bandRow="1">
                <a:tableStyleId>{5C22544A-7EE6-4342-B048-85BDC9FD1C3A}</a:tableStyleId>
              </a:tblPr>
              <a:tblGrid>
                <a:gridCol w="1457739">
                  <a:extLst>
                    <a:ext uri="{9D8B030D-6E8A-4147-A177-3AD203B41FA5}">
                      <a16:colId xmlns:a16="http://schemas.microsoft.com/office/drawing/2014/main" val="3483810903"/>
                    </a:ext>
                  </a:extLst>
                </a:gridCol>
                <a:gridCol w="1251595">
                  <a:extLst>
                    <a:ext uri="{9D8B030D-6E8A-4147-A177-3AD203B41FA5}">
                      <a16:colId xmlns:a16="http://schemas.microsoft.com/office/drawing/2014/main" val="3230463717"/>
                    </a:ext>
                  </a:extLst>
                </a:gridCol>
                <a:gridCol w="1354667">
                  <a:extLst>
                    <a:ext uri="{9D8B030D-6E8A-4147-A177-3AD203B41FA5}">
                      <a16:colId xmlns:a16="http://schemas.microsoft.com/office/drawing/2014/main" val="3872534411"/>
                    </a:ext>
                  </a:extLst>
                </a:gridCol>
                <a:gridCol w="1354667">
                  <a:extLst>
                    <a:ext uri="{9D8B030D-6E8A-4147-A177-3AD203B41FA5}">
                      <a16:colId xmlns:a16="http://schemas.microsoft.com/office/drawing/2014/main" val="2159033750"/>
                    </a:ext>
                  </a:extLst>
                </a:gridCol>
                <a:gridCol w="1354667">
                  <a:extLst>
                    <a:ext uri="{9D8B030D-6E8A-4147-A177-3AD203B41FA5}">
                      <a16:colId xmlns:a16="http://schemas.microsoft.com/office/drawing/2014/main" val="4086464209"/>
                    </a:ext>
                  </a:extLst>
                </a:gridCol>
                <a:gridCol w="1354667">
                  <a:extLst>
                    <a:ext uri="{9D8B030D-6E8A-4147-A177-3AD203B41FA5}">
                      <a16:colId xmlns:a16="http://schemas.microsoft.com/office/drawing/2014/main" val="1953800560"/>
                    </a:ext>
                  </a:extLst>
                </a:gridCol>
                <a:gridCol w="1354667">
                  <a:extLst>
                    <a:ext uri="{9D8B030D-6E8A-4147-A177-3AD203B41FA5}">
                      <a16:colId xmlns:a16="http://schemas.microsoft.com/office/drawing/2014/main" val="1303204728"/>
                    </a:ext>
                  </a:extLst>
                </a:gridCol>
                <a:gridCol w="1354667">
                  <a:extLst>
                    <a:ext uri="{9D8B030D-6E8A-4147-A177-3AD203B41FA5}">
                      <a16:colId xmlns:a16="http://schemas.microsoft.com/office/drawing/2014/main" val="2876841537"/>
                    </a:ext>
                  </a:extLst>
                </a:gridCol>
                <a:gridCol w="1354667">
                  <a:extLst>
                    <a:ext uri="{9D8B030D-6E8A-4147-A177-3AD203B41FA5}">
                      <a16:colId xmlns:a16="http://schemas.microsoft.com/office/drawing/2014/main" val="246997717"/>
                    </a:ext>
                  </a:extLst>
                </a:gridCol>
              </a:tblGrid>
              <a:tr h="370840">
                <a:tc rowSpan="2">
                  <a:txBody>
                    <a:bodyPr/>
                    <a:lstStyle/>
                    <a:p>
                      <a:endParaRPr lang="fr-CH"/>
                    </a:p>
                    <a:p>
                      <a:endParaRPr lang="fr-CH"/>
                    </a:p>
                    <a:p>
                      <a:r>
                        <a:rPr lang="fr-CH"/>
                        <a:t>Population</a:t>
                      </a:r>
                      <a:endParaRPr lang="en-US"/>
                    </a:p>
                  </a:txBody>
                  <a:tcPr>
                    <a:solidFill>
                      <a:srgbClr val="D98B74"/>
                    </a:solidFill>
                  </a:tcPr>
                </a:tc>
                <a:tc gridSpan="2">
                  <a:txBody>
                    <a:bodyPr/>
                    <a:lstStyle/>
                    <a:p>
                      <a:r>
                        <a:rPr lang="fr-CH"/>
                        <a:t>WHO-</a:t>
                      </a:r>
                      <a:r>
                        <a:rPr lang="fr-CH" err="1"/>
                        <a:t>recommended</a:t>
                      </a:r>
                      <a:r>
                        <a:rPr lang="fr-CH"/>
                        <a:t> 4 </a:t>
                      </a:r>
                      <a:r>
                        <a:rPr lang="fr-CH" err="1"/>
                        <a:t>symptom</a:t>
                      </a:r>
                      <a:r>
                        <a:rPr lang="fr-CH"/>
                        <a:t> screen</a:t>
                      </a:r>
                    </a:p>
                    <a:p>
                      <a:endParaRPr lang="en-US"/>
                    </a:p>
                  </a:txBody>
                  <a:tcPr>
                    <a:solidFill>
                      <a:srgbClr val="D98B74"/>
                    </a:solidFill>
                  </a:tcPr>
                </a:tc>
                <a:tc hMerge="1">
                  <a:txBody>
                    <a:bodyPr/>
                    <a:lstStyle/>
                    <a:p>
                      <a:endParaRPr lang="en-US"/>
                    </a:p>
                  </a:txBody>
                  <a:tcPr>
                    <a:solidFill>
                      <a:srgbClr val="D98B74"/>
                    </a:solidFill>
                  </a:tcPr>
                </a:tc>
                <a:tc gridSpan="2">
                  <a:txBody>
                    <a:bodyPr/>
                    <a:lstStyle/>
                    <a:p>
                      <a:r>
                        <a:rPr lang="fr-CH"/>
                        <a:t>C-Reactive Protein</a:t>
                      </a:r>
                    </a:p>
                    <a:p>
                      <a:r>
                        <a:rPr lang="fr-CH"/>
                        <a:t>Cut off </a:t>
                      </a:r>
                      <a:r>
                        <a:rPr lang="fr-CH">
                          <a:latin typeface="Calibri"/>
                          <a:cs typeface="Calibri"/>
                        </a:rPr>
                        <a:t>&gt;5 mg/L / 10mg/L</a:t>
                      </a:r>
                      <a:endParaRPr lang="en-US">
                        <a:latin typeface="Calibri"/>
                        <a:cs typeface="Calibri"/>
                      </a:endParaRPr>
                    </a:p>
                  </a:txBody>
                  <a:tcPr>
                    <a:solidFill>
                      <a:srgbClr val="D98B74"/>
                    </a:solidFill>
                  </a:tcPr>
                </a:tc>
                <a:tc hMerge="1">
                  <a:txBody>
                    <a:bodyPr/>
                    <a:lstStyle/>
                    <a:p>
                      <a:endParaRPr lang="en-US"/>
                    </a:p>
                  </a:txBody>
                  <a:tcPr>
                    <a:solidFill>
                      <a:srgbClr val="D98B74"/>
                    </a:solidFill>
                  </a:tcPr>
                </a:tc>
                <a:tc gridSpan="2">
                  <a:txBody>
                    <a:bodyPr/>
                    <a:lstStyle/>
                    <a:p>
                      <a:r>
                        <a:rPr lang="fr-CH" err="1"/>
                        <a:t>Chest</a:t>
                      </a:r>
                      <a:r>
                        <a:rPr lang="fr-CH"/>
                        <a:t> X-ray</a:t>
                      </a:r>
                      <a:endParaRPr lang="en-US"/>
                    </a:p>
                  </a:txBody>
                  <a:tcPr>
                    <a:solidFill>
                      <a:srgbClr val="D98B74"/>
                    </a:solidFill>
                  </a:tcPr>
                </a:tc>
                <a:tc hMerge="1">
                  <a:txBody>
                    <a:bodyPr/>
                    <a:lstStyle/>
                    <a:p>
                      <a:endParaRPr lang="en-US"/>
                    </a:p>
                  </a:txBody>
                  <a:tcPr>
                    <a:solidFill>
                      <a:srgbClr val="D98B74"/>
                    </a:solidFill>
                  </a:tcPr>
                </a:tc>
                <a:tc gridSpan="2">
                  <a:txBody>
                    <a:bodyPr/>
                    <a:lstStyle/>
                    <a:p>
                      <a:r>
                        <a:rPr lang="fr-CH" err="1"/>
                        <a:t>mWRDs</a:t>
                      </a:r>
                      <a:endParaRPr lang="en-US"/>
                    </a:p>
                  </a:txBody>
                  <a:tcPr>
                    <a:solidFill>
                      <a:srgbClr val="D98B74"/>
                    </a:solidFill>
                  </a:tcPr>
                </a:tc>
                <a:tc hMerge="1">
                  <a:txBody>
                    <a:bodyPr/>
                    <a:lstStyle/>
                    <a:p>
                      <a:endParaRPr lang="en-US"/>
                    </a:p>
                  </a:txBody>
                  <a:tcPr>
                    <a:solidFill>
                      <a:srgbClr val="D98B74"/>
                    </a:solidFill>
                  </a:tcPr>
                </a:tc>
                <a:extLst>
                  <a:ext uri="{0D108BD9-81ED-4DB2-BD59-A6C34878D82A}">
                    <a16:rowId xmlns:a16="http://schemas.microsoft.com/office/drawing/2014/main" val="1952721029"/>
                  </a:ext>
                </a:extLst>
              </a:tr>
              <a:tr h="457200">
                <a:tc vMerge="1">
                  <a:txBody>
                    <a:bodyPr/>
                    <a:lstStyle/>
                    <a:p>
                      <a:endParaRPr lang="en-US"/>
                    </a:p>
                  </a:txBody>
                  <a:tcPr>
                    <a:solidFill>
                      <a:srgbClr val="D98B74"/>
                    </a:solidFill>
                  </a:tcPr>
                </a:tc>
                <a:tc>
                  <a:txBody>
                    <a:bodyPr/>
                    <a:lstStyle/>
                    <a:p>
                      <a:r>
                        <a:rPr lang="fr-CH" sz="1800" b="0" kern="1200" err="1">
                          <a:solidFill>
                            <a:schemeClr val="lt1"/>
                          </a:solidFill>
                          <a:latin typeface="+mn-lt"/>
                          <a:ea typeface="+mn-ea"/>
                          <a:cs typeface="+mn-cs"/>
                        </a:rPr>
                        <a:t>Sensitivity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Specificity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Sensitivity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Specificity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Sensitivity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Specificity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Sensitivity</a:t>
                      </a:r>
                      <a:endParaRPr lang="en-US" sz="1800" b="0" kern="1200">
                        <a:solidFill>
                          <a:schemeClr val="lt1"/>
                        </a:solidFill>
                        <a:latin typeface="+mn-lt"/>
                        <a:ea typeface="+mn-ea"/>
                        <a:cs typeface="+mn-cs"/>
                      </a:endParaRPr>
                    </a:p>
                  </a:txBody>
                  <a:tcPr>
                    <a:solidFill>
                      <a:srgbClr val="D98B74"/>
                    </a:solidFill>
                  </a:tcPr>
                </a:tc>
                <a:tc>
                  <a:txBody>
                    <a:bodyPr/>
                    <a:lstStyle/>
                    <a:p>
                      <a:r>
                        <a:rPr lang="fr-CH" sz="1800" b="0" kern="1200" err="1">
                          <a:solidFill>
                            <a:schemeClr val="lt1"/>
                          </a:solidFill>
                          <a:latin typeface="+mn-lt"/>
                          <a:ea typeface="+mn-ea"/>
                          <a:cs typeface="+mn-cs"/>
                        </a:rPr>
                        <a:t>Specificity</a:t>
                      </a:r>
                      <a:endParaRPr lang="en-US" sz="1800" b="0" kern="1200">
                        <a:solidFill>
                          <a:schemeClr val="lt1"/>
                        </a:solidFill>
                        <a:latin typeface="+mn-lt"/>
                        <a:ea typeface="+mn-ea"/>
                        <a:cs typeface="+mn-cs"/>
                      </a:endParaRPr>
                    </a:p>
                  </a:txBody>
                  <a:tcPr>
                    <a:solidFill>
                      <a:srgbClr val="D98B74"/>
                    </a:solidFill>
                  </a:tcPr>
                </a:tc>
                <a:extLst>
                  <a:ext uri="{0D108BD9-81ED-4DB2-BD59-A6C34878D82A}">
                    <a16:rowId xmlns:a16="http://schemas.microsoft.com/office/drawing/2014/main" val="1082758241"/>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600"/>
                        <a:t>All people living </a:t>
                      </a:r>
                      <a:r>
                        <a:rPr lang="fr-CH" sz="1600" err="1"/>
                        <a:t>with</a:t>
                      </a:r>
                      <a:r>
                        <a:rPr lang="fr-CH" sz="1600"/>
                        <a:t> HIV</a:t>
                      </a:r>
                      <a:endParaRPr lang="en-US" sz="1600"/>
                    </a:p>
                  </a:txBody>
                  <a:tcPr>
                    <a:solidFill>
                      <a:srgbClr val="F5E1DB"/>
                    </a:solidFill>
                  </a:tcPr>
                </a:tc>
                <a:tc>
                  <a:txBody>
                    <a:bodyPr/>
                    <a:lstStyle/>
                    <a:p>
                      <a:pPr algn="ctr"/>
                      <a:r>
                        <a:rPr lang="fr-CH" sz="1600"/>
                        <a:t>83%</a:t>
                      </a:r>
                      <a:endParaRPr lang="en-US" sz="1600"/>
                    </a:p>
                  </a:txBody>
                  <a:tcPr>
                    <a:solidFill>
                      <a:srgbClr val="F5E1DB"/>
                    </a:solidFill>
                  </a:tcPr>
                </a:tc>
                <a:tc>
                  <a:txBody>
                    <a:bodyPr/>
                    <a:lstStyle/>
                    <a:p>
                      <a:pPr algn="ctr"/>
                      <a:r>
                        <a:rPr lang="fr-CH" sz="1600"/>
                        <a:t>38%</a:t>
                      </a:r>
                      <a:endParaRPr lang="en-US" sz="1600"/>
                    </a:p>
                  </a:txBody>
                  <a:tcPr>
                    <a:solidFill>
                      <a:srgbClr val="F5E1DB"/>
                    </a:solidFill>
                  </a:tcPr>
                </a:tc>
                <a:tc>
                  <a:txBody>
                    <a:bodyPr/>
                    <a:lstStyle/>
                    <a:p>
                      <a:pPr algn="ctr"/>
                      <a:r>
                        <a:rPr lang="fr-CH" sz="1600"/>
                        <a:t>90% / 83%</a:t>
                      </a:r>
                      <a:endParaRPr lang="en-US" sz="1600"/>
                    </a:p>
                  </a:txBody>
                  <a:tcPr>
                    <a:solidFill>
                      <a:srgbClr val="F5E1DB"/>
                    </a:solidFill>
                  </a:tcPr>
                </a:tc>
                <a:tc>
                  <a:txBody>
                    <a:bodyPr/>
                    <a:lstStyle/>
                    <a:p>
                      <a:pPr algn="ctr"/>
                      <a:r>
                        <a:rPr lang="fr-CH" sz="1600"/>
                        <a:t>50% / 65%</a:t>
                      </a:r>
                      <a:endParaRPr lang="en-US" sz="1600"/>
                    </a:p>
                  </a:txBody>
                  <a:tcPr>
                    <a:solidFill>
                      <a:srgbClr val="F5E1DB"/>
                    </a:solidFill>
                  </a:tcPr>
                </a:tc>
                <a:tc>
                  <a:txBody>
                    <a:bodyPr/>
                    <a:lstStyle/>
                    <a:p>
                      <a:pPr algn="ctr"/>
                      <a:r>
                        <a:rPr lang="fr-CH" sz="1600"/>
                        <a:t>93%</a:t>
                      </a:r>
                      <a:endParaRPr lang="en-US" sz="1600"/>
                    </a:p>
                  </a:txBody>
                  <a:tcPr>
                    <a:solidFill>
                      <a:srgbClr val="F5E1DB"/>
                    </a:solidFill>
                  </a:tcPr>
                </a:tc>
                <a:tc>
                  <a:txBody>
                    <a:bodyPr/>
                    <a:lstStyle/>
                    <a:p>
                      <a:pPr algn="ctr"/>
                      <a:r>
                        <a:rPr lang="fr-CH" sz="1600"/>
                        <a:t>20%</a:t>
                      </a:r>
                      <a:endParaRPr lang="en-US" sz="1600"/>
                    </a:p>
                  </a:txBody>
                  <a:tcPr>
                    <a:solidFill>
                      <a:srgbClr val="F5E1DB"/>
                    </a:solidFill>
                  </a:tcPr>
                </a:tc>
                <a:tc>
                  <a:txBody>
                    <a:bodyPr/>
                    <a:lstStyle/>
                    <a:p>
                      <a:pPr algn="ctr"/>
                      <a:r>
                        <a:rPr lang="fr-CH" sz="1600"/>
                        <a:t>69%</a:t>
                      </a:r>
                      <a:endParaRPr lang="en-US" sz="1600"/>
                    </a:p>
                  </a:txBody>
                  <a:tcPr>
                    <a:solidFill>
                      <a:srgbClr val="F5E1DB"/>
                    </a:solidFill>
                  </a:tcPr>
                </a:tc>
                <a:tc>
                  <a:txBody>
                    <a:bodyPr/>
                    <a:lstStyle/>
                    <a:p>
                      <a:pPr algn="ctr"/>
                      <a:r>
                        <a:rPr lang="fr-CH" sz="1600"/>
                        <a:t>98%</a:t>
                      </a:r>
                      <a:endParaRPr lang="en-US" sz="1600"/>
                    </a:p>
                  </a:txBody>
                  <a:tcPr>
                    <a:solidFill>
                      <a:srgbClr val="F5E1DB"/>
                    </a:solidFill>
                  </a:tcPr>
                </a:tc>
                <a:extLst>
                  <a:ext uri="{0D108BD9-81ED-4DB2-BD59-A6C34878D82A}">
                    <a16:rowId xmlns:a16="http://schemas.microsoft.com/office/drawing/2014/main" val="1770282080"/>
                  </a:ext>
                </a:extLst>
              </a:tr>
              <a:tr h="484051">
                <a:tc>
                  <a:txBody>
                    <a:bodyPr/>
                    <a:lstStyle/>
                    <a:p>
                      <a:r>
                        <a:rPr lang="fr-CH" sz="1600"/>
                        <a:t>Inpatients</a:t>
                      </a:r>
                      <a:endParaRPr lang="en-US" sz="1600"/>
                    </a:p>
                  </a:txBody>
                  <a:tcPr>
                    <a:solidFill>
                      <a:srgbClr val="F5E1DB"/>
                    </a:solidFill>
                  </a:tcPr>
                </a:tc>
                <a:tc>
                  <a:txBody>
                    <a:bodyPr/>
                    <a:lstStyle/>
                    <a:p>
                      <a:pPr algn="ctr"/>
                      <a:r>
                        <a:rPr lang="fr-CH" sz="1600"/>
                        <a:t>96%</a:t>
                      </a:r>
                      <a:endParaRPr lang="en-US" sz="1600"/>
                    </a:p>
                  </a:txBody>
                  <a:tcPr>
                    <a:solidFill>
                      <a:srgbClr val="F5E1DB"/>
                    </a:solidFill>
                  </a:tcPr>
                </a:tc>
                <a:tc>
                  <a:txBody>
                    <a:bodyPr/>
                    <a:lstStyle/>
                    <a:p>
                      <a:pPr algn="ctr"/>
                      <a:r>
                        <a:rPr lang="fr-CH" sz="1600"/>
                        <a:t>11%</a:t>
                      </a:r>
                      <a:endParaRPr lang="en-US" sz="1600"/>
                    </a:p>
                  </a:txBody>
                  <a:tcPr>
                    <a:solidFill>
                      <a:srgbClr val="F5E1DB"/>
                    </a:solidFill>
                  </a:tcPr>
                </a:tc>
                <a:tc>
                  <a:txBody>
                    <a:bodyPr/>
                    <a:lstStyle/>
                    <a:p>
                      <a:pPr algn="ctr"/>
                      <a:r>
                        <a:rPr lang="fr-CH" sz="1600"/>
                        <a:t>98% / 97%</a:t>
                      </a:r>
                      <a:endParaRPr lang="en-US" sz="1600"/>
                    </a:p>
                  </a:txBody>
                  <a:tcPr>
                    <a:solidFill>
                      <a:srgbClr val="F5E1DB"/>
                    </a:solidFill>
                  </a:tcPr>
                </a:tc>
                <a:tc>
                  <a:txBody>
                    <a:bodyPr/>
                    <a:lstStyle/>
                    <a:p>
                      <a:pPr algn="ctr"/>
                      <a:r>
                        <a:rPr lang="fr-CH" sz="1600"/>
                        <a:t>12% / 21%</a:t>
                      </a:r>
                      <a:endParaRPr lang="en-US" sz="1600"/>
                    </a:p>
                  </a:txBody>
                  <a:tcPr>
                    <a:solidFill>
                      <a:srgbClr val="F5E1DB"/>
                    </a:solidFill>
                  </a:tcPr>
                </a:tc>
                <a:tc>
                  <a:txBody>
                    <a:bodyPr/>
                    <a:lstStyle/>
                    <a:p>
                      <a:pPr algn="ctr"/>
                      <a:r>
                        <a:rPr lang="fr-CH" sz="1600"/>
                        <a:t>90%</a:t>
                      </a:r>
                      <a:endParaRPr lang="en-US" sz="1600"/>
                    </a:p>
                  </a:txBody>
                  <a:tcPr>
                    <a:solidFill>
                      <a:srgbClr val="F5E1DB"/>
                    </a:solidFill>
                  </a:tcPr>
                </a:tc>
                <a:tc>
                  <a:txBody>
                    <a:bodyPr/>
                    <a:lstStyle/>
                    <a:p>
                      <a:pPr algn="ctr"/>
                      <a:r>
                        <a:rPr lang="fr-CH" sz="1600"/>
                        <a:t>7%</a:t>
                      </a:r>
                      <a:endParaRPr lang="en-US" sz="1600"/>
                    </a:p>
                  </a:txBody>
                  <a:tcPr>
                    <a:solidFill>
                      <a:srgbClr val="F5E1DB"/>
                    </a:solidFill>
                  </a:tcPr>
                </a:tc>
                <a:tc>
                  <a:txBody>
                    <a:bodyPr/>
                    <a:lstStyle/>
                    <a:p>
                      <a:pPr algn="ctr"/>
                      <a:r>
                        <a:rPr lang="fr-CH" sz="1600"/>
                        <a:t>77%</a:t>
                      </a:r>
                      <a:endParaRPr lang="en-US" sz="1600"/>
                    </a:p>
                  </a:txBody>
                  <a:tcPr>
                    <a:solidFill>
                      <a:srgbClr val="F5E1DB"/>
                    </a:solidFill>
                  </a:tcPr>
                </a:tc>
                <a:tc>
                  <a:txBody>
                    <a:bodyPr/>
                    <a:lstStyle/>
                    <a:p>
                      <a:pPr algn="ctr"/>
                      <a:r>
                        <a:rPr lang="fr-CH" sz="1600"/>
                        <a:t>93%</a:t>
                      </a:r>
                      <a:endParaRPr lang="en-US" sz="1600"/>
                    </a:p>
                  </a:txBody>
                  <a:tcPr>
                    <a:solidFill>
                      <a:srgbClr val="F5E1DB"/>
                    </a:solidFill>
                  </a:tcPr>
                </a:tc>
                <a:extLst>
                  <a:ext uri="{0D108BD9-81ED-4DB2-BD59-A6C34878D82A}">
                    <a16:rowId xmlns:a16="http://schemas.microsoft.com/office/drawing/2014/main" val="4039189453"/>
                  </a:ext>
                </a:extLst>
              </a:tr>
              <a:tr h="370840">
                <a:tc>
                  <a:txBody>
                    <a:bodyPr/>
                    <a:lstStyle/>
                    <a:p>
                      <a:r>
                        <a:rPr lang="fr-CH" sz="1600"/>
                        <a:t>Outpatients on ART</a:t>
                      </a:r>
                      <a:endParaRPr lang="en-US" sz="1600"/>
                    </a:p>
                  </a:txBody>
                  <a:tcPr>
                    <a:solidFill>
                      <a:srgbClr val="F5E1DB"/>
                    </a:solidFill>
                  </a:tcPr>
                </a:tc>
                <a:tc>
                  <a:txBody>
                    <a:bodyPr/>
                    <a:lstStyle/>
                    <a:p>
                      <a:pPr algn="ctr"/>
                      <a:r>
                        <a:rPr lang="fr-CH" sz="1600"/>
                        <a:t>53%</a:t>
                      </a:r>
                      <a:endParaRPr lang="en-US" sz="1600"/>
                    </a:p>
                  </a:txBody>
                  <a:tcPr>
                    <a:solidFill>
                      <a:srgbClr val="F5E1DB"/>
                    </a:solidFill>
                  </a:tcPr>
                </a:tc>
                <a:tc>
                  <a:txBody>
                    <a:bodyPr/>
                    <a:lstStyle/>
                    <a:p>
                      <a:pPr algn="ctr"/>
                      <a:r>
                        <a:rPr lang="fr-CH" sz="1600"/>
                        <a:t>70%</a:t>
                      </a:r>
                      <a:endParaRPr lang="en-US" sz="1600"/>
                    </a:p>
                  </a:txBody>
                  <a:tcPr>
                    <a:solidFill>
                      <a:srgbClr val="F5E1DB"/>
                    </a:solidFill>
                  </a:tcPr>
                </a:tc>
                <a:tc>
                  <a:txBody>
                    <a:bodyPr/>
                    <a:lstStyle/>
                    <a:p>
                      <a:pPr algn="ctr"/>
                      <a:r>
                        <a:rPr lang="fr-CH" sz="1600"/>
                        <a:t>40% / 20%</a:t>
                      </a:r>
                      <a:endParaRPr lang="en-US" sz="1600"/>
                    </a:p>
                  </a:txBody>
                  <a:tcPr>
                    <a:solidFill>
                      <a:srgbClr val="F5E1DB"/>
                    </a:solidFill>
                  </a:tcPr>
                </a:tc>
                <a:tc>
                  <a:txBody>
                    <a:bodyPr/>
                    <a:lstStyle/>
                    <a:p>
                      <a:pPr algn="ctr"/>
                      <a:r>
                        <a:rPr lang="fr-CH" sz="1600"/>
                        <a:t>80% / 90%</a:t>
                      </a:r>
                      <a:endParaRPr lang="en-US" sz="1600"/>
                    </a:p>
                  </a:txBody>
                  <a:tcPr>
                    <a:solidFill>
                      <a:srgbClr val="F5E1DB"/>
                    </a:solidFill>
                  </a:tcPr>
                </a:tc>
                <a:tc>
                  <a:txBody>
                    <a:bodyPr/>
                    <a:lstStyle/>
                    <a:p>
                      <a:pPr algn="ctr"/>
                      <a:r>
                        <a:rPr lang="fr-CH" sz="1600"/>
                        <a:t>85%</a:t>
                      </a:r>
                      <a:endParaRPr lang="en-US" sz="1600"/>
                    </a:p>
                  </a:txBody>
                  <a:tcPr>
                    <a:solidFill>
                      <a:srgbClr val="F5E1DB"/>
                    </a:solidFill>
                  </a:tcPr>
                </a:tc>
                <a:tc>
                  <a:txBody>
                    <a:bodyPr/>
                    <a:lstStyle/>
                    <a:p>
                      <a:pPr algn="ctr"/>
                      <a:r>
                        <a:rPr lang="fr-CH" sz="1600"/>
                        <a:t>33%</a:t>
                      </a:r>
                      <a:endParaRPr lang="en-US" sz="1600"/>
                    </a:p>
                  </a:txBody>
                  <a:tcPr>
                    <a:solidFill>
                      <a:srgbClr val="F5E1DB"/>
                    </a:solidFill>
                  </a:tcPr>
                </a:tc>
                <a:tc>
                  <a:txBody>
                    <a:bodyPr/>
                    <a:lstStyle/>
                    <a:p>
                      <a:pPr algn="ctr"/>
                      <a:r>
                        <a:rPr lang="fr-CH" sz="1600"/>
                        <a:t>54%</a:t>
                      </a:r>
                      <a:endParaRPr lang="en-US" sz="1600"/>
                    </a:p>
                  </a:txBody>
                  <a:tcPr>
                    <a:solidFill>
                      <a:srgbClr val="F5E1DB"/>
                    </a:solidFill>
                  </a:tcPr>
                </a:tc>
                <a:tc>
                  <a:txBody>
                    <a:bodyPr/>
                    <a:lstStyle/>
                    <a:p>
                      <a:pPr algn="ctr"/>
                      <a:r>
                        <a:rPr lang="fr-CH" sz="1600"/>
                        <a:t>99%</a:t>
                      </a:r>
                      <a:endParaRPr lang="en-US" sz="1600"/>
                    </a:p>
                  </a:txBody>
                  <a:tcPr>
                    <a:solidFill>
                      <a:srgbClr val="F5E1DB"/>
                    </a:solidFill>
                  </a:tcPr>
                </a:tc>
                <a:extLst>
                  <a:ext uri="{0D108BD9-81ED-4DB2-BD59-A6C34878D82A}">
                    <a16:rowId xmlns:a16="http://schemas.microsoft.com/office/drawing/2014/main" val="1410429621"/>
                  </a:ext>
                </a:extLst>
              </a:tr>
              <a:tr h="370840">
                <a:tc>
                  <a:txBody>
                    <a:bodyPr/>
                    <a:lstStyle/>
                    <a:p>
                      <a:r>
                        <a:rPr lang="fr-CH" sz="1600"/>
                        <a:t>Outpatients not on ART</a:t>
                      </a:r>
                      <a:endParaRPr lang="en-US" sz="1600"/>
                    </a:p>
                  </a:txBody>
                  <a:tcPr>
                    <a:solidFill>
                      <a:srgbClr val="F5E1DB"/>
                    </a:solidFill>
                  </a:tcPr>
                </a:tc>
                <a:tc>
                  <a:txBody>
                    <a:bodyPr/>
                    <a:lstStyle/>
                    <a:p>
                      <a:pPr algn="ctr"/>
                      <a:r>
                        <a:rPr lang="fr-CH" sz="1600"/>
                        <a:t>84%</a:t>
                      </a:r>
                      <a:endParaRPr lang="en-US" sz="1600"/>
                    </a:p>
                  </a:txBody>
                  <a:tcPr>
                    <a:solidFill>
                      <a:srgbClr val="F5E1DB"/>
                    </a:solidFill>
                  </a:tcPr>
                </a:tc>
                <a:tc>
                  <a:txBody>
                    <a:bodyPr/>
                    <a:lstStyle/>
                    <a:p>
                      <a:pPr algn="ctr"/>
                      <a:r>
                        <a:rPr lang="fr-CH" sz="1600"/>
                        <a:t>37%</a:t>
                      </a:r>
                      <a:endParaRPr lang="en-US" sz="1600"/>
                    </a:p>
                  </a:txBody>
                  <a:tcPr>
                    <a:solidFill>
                      <a:srgbClr val="F5E1DB"/>
                    </a:solidFill>
                  </a:tcPr>
                </a:tc>
                <a:tc>
                  <a:txBody>
                    <a:bodyPr/>
                    <a:lstStyle/>
                    <a:p>
                      <a:pPr algn="ctr"/>
                      <a:r>
                        <a:rPr lang="fr-CH" sz="1600"/>
                        <a:t>89% / 82%</a:t>
                      </a:r>
                      <a:endParaRPr lang="en-US" sz="1600"/>
                    </a:p>
                  </a:txBody>
                  <a:tcPr>
                    <a:solidFill>
                      <a:srgbClr val="F5E1DB"/>
                    </a:solidFill>
                  </a:tcPr>
                </a:tc>
                <a:tc>
                  <a:txBody>
                    <a:bodyPr/>
                    <a:lstStyle/>
                    <a:p>
                      <a:pPr algn="ctr"/>
                      <a:r>
                        <a:rPr lang="fr-CH" sz="1600"/>
                        <a:t>54% / 67%</a:t>
                      </a:r>
                      <a:endParaRPr lang="en-US" sz="1600"/>
                    </a:p>
                  </a:txBody>
                  <a:tcPr>
                    <a:solidFill>
                      <a:srgbClr val="F5E1DB"/>
                    </a:solidFill>
                  </a:tcPr>
                </a:tc>
                <a:tc>
                  <a:txBody>
                    <a:bodyPr/>
                    <a:lstStyle/>
                    <a:p>
                      <a:pPr algn="ctr"/>
                      <a:r>
                        <a:rPr lang="fr-CH" sz="1600"/>
                        <a:t>94%</a:t>
                      </a:r>
                      <a:endParaRPr lang="en-US" sz="1600"/>
                    </a:p>
                  </a:txBody>
                  <a:tcPr>
                    <a:solidFill>
                      <a:srgbClr val="F5E1DB"/>
                    </a:solidFill>
                  </a:tcPr>
                </a:tc>
                <a:tc>
                  <a:txBody>
                    <a:bodyPr/>
                    <a:lstStyle/>
                    <a:p>
                      <a:pPr algn="ctr"/>
                      <a:r>
                        <a:rPr lang="fr-CH" sz="1600"/>
                        <a:t>19%</a:t>
                      </a:r>
                      <a:endParaRPr lang="en-US" sz="1600"/>
                    </a:p>
                  </a:txBody>
                  <a:tcPr>
                    <a:solidFill>
                      <a:srgbClr val="F5E1DB"/>
                    </a:solidFill>
                  </a:tcPr>
                </a:tc>
                <a:tc>
                  <a:txBody>
                    <a:bodyPr/>
                    <a:lstStyle/>
                    <a:p>
                      <a:pPr algn="ctr"/>
                      <a:r>
                        <a:rPr lang="fr-CH" sz="1600"/>
                        <a:t>72%</a:t>
                      </a:r>
                      <a:endParaRPr lang="en-US" sz="1600"/>
                    </a:p>
                  </a:txBody>
                  <a:tcPr>
                    <a:solidFill>
                      <a:srgbClr val="F5E1DB"/>
                    </a:solidFill>
                  </a:tcPr>
                </a:tc>
                <a:tc>
                  <a:txBody>
                    <a:bodyPr/>
                    <a:lstStyle/>
                    <a:p>
                      <a:pPr algn="ctr"/>
                      <a:r>
                        <a:rPr lang="fr-CH" sz="1600"/>
                        <a:t>98%</a:t>
                      </a:r>
                      <a:endParaRPr lang="en-US" sz="1600"/>
                    </a:p>
                  </a:txBody>
                  <a:tcPr>
                    <a:solidFill>
                      <a:srgbClr val="F5E1DB"/>
                    </a:solidFill>
                  </a:tcPr>
                </a:tc>
                <a:extLst>
                  <a:ext uri="{0D108BD9-81ED-4DB2-BD59-A6C34878D82A}">
                    <a16:rowId xmlns:a16="http://schemas.microsoft.com/office/drawing/2014/main" val="889228995"/>
                  </a:ext>
                </a:extLst>
              </a:tr>
              <a:tr h="370840">
                <a:tc>
                  <a:txBody>
                    <a:bodyPr/>
                    <a:lstStyle/>
                    <a:p>
                      <a:r>
                        <a:rPr lang="en-US" sz="1600"/>
                        <a:t>≤ 200 CD4 cells/</a:t>
                      </a:r>
                      <a:r>
                        <a:rPr lang="el-GR" sz="1600"/>
                        <a:t>μ</a:t>
                      </a:r>
                      <a:r>
                        <a:rPr lang="fr-CH" sz="1600"/>
                        <a:t>L</a:t>
                      </a:r>
                      <a:endParaRPr lang="en-US" sz="1600"/>
                    </a:p>
                  </a:txBody>
                  <a:tcPr>
                    <a:solidFill>
                      <a:srgbClr val="F5E1DB"/>
                    </a:solidFill>
                  </a:tcPr>
                </a:tc>
                <a:tc>
                  <a:txBody>
                    <a:bodyPr/>
                    <a:lstStyle/>
                    <a:p>
                      <a:pPr algn="ctr"/>
                      <a:r>
                        <a:rPr lang="fr-CH" sz="1600"/>
                        <a:t>86%</a:t>
                      </a:r>
                      <a:endParaRPr lang="en-US" sz="1600"/>
                    </a:p>
                  </a:txBody>
                  <a:tcPr>
                    <a:solidFill>
                      <a:srgbClr val="F5E1DB"/>
                    </a:solidFill>
                  </a:tcPr>
                </a:tc>
                <a:tc>
                  <a:txBody>
                    <a:bodyPr/>
                    <a:lstStyle/>
                    <a:p>
                      <a:pPr algn="ctr"/>
                      <a:r>
                        <a:rPr lang="fr-CH" sz="1600"/>
                        <a:t>30%</a:t>
                      </a:r>
                      <a:endParaRPr lang="en-US" sz="1600"/>
                    </a:p>
                  </a:txBody>
                  <a:tcPr>
                    <a:solidFill>
                      <a:srgbClr val="F5E1DB"/>
                    </a:solidFill>
                  </a:tcPr>
                </a:tc>
                <a:tc>
                  <a:txBody>
                    <a:bodyPr/>
                    <a:lstStyle/>
                    <a:p>
                      <a:pPr algn="ctr"/>
                      <a:r>
                        <a:rPr lang="fr-CH" sz="1600"/>
                        <a:t>93% / 90%</a:t>
                      </a:r>
                      <a:endParaRPr lang="en-US" sz="1600"/>
                    </a:p>
                  </a:txBody>
                  <a:tcPr>
                    <a:solidFill>
                      <a:srgbClr val="F5E1DB"/>
                    </a:solidFill>
                  </a:tcPr>
                </a:tc>
                <a:tc>
                  <a:txBody>
                    <a:bodyPr/>
                    <a:lstStyle/>
                    <a:p>
                      <a:pPr algn="ctr"/>
                      <a:r>
                        <a:rPr lang="fr-CH" sz="1600"/>
                        <a:t>40% / 54%</a:t>
                      </a:r>
                      <a:endParaRPr lang="en-US" sz="1600"/>
                    </a:p>
                  </a:txBody>
                  <a:tcPr>
                    <a:solidFill>
                      <a:srgbClr val="F5E1DB"/>
                    </a:solidFill>
                  </a:tcPr>
                </a:tc>
                <a:tc>
                  <a:txBody>
                    <a:bodyPr/>
                    <a:lstStyle/>
                    <a:p>
                      <a:pPr algn="ctr"/>
                      <a:r>
                        <a:rPr lang="fr-CH" sz="1600"/>
                        <a:t>94%</a:t>
                      </a:r>
                      <a:endParaRPr lang="en-US" sz="1600"/>
                    </a:p>
                  </a:txBody>
                  <a:tcPr>
                    <a:solidFill>
                      <a:srgbClr val="F5E1DB"/>
                    </a:solidFill>
                  </a:tcPr>
                </a:tc>
                <a:tc>
                  <a:txBody>
                    <a:bodyPr/>
                    <a:lstStyle/>
                    <a:p>
                      <a:pPr algn="ctr"/>
                      <a:r>
                        <a:rPr lang="fr-CH" sz="1600"/>
                        <a:t>14%</a:t>
                      </a:r>
                      <a:endParaRPr lang="en-US" sz="1600"/>
                    </a:p>
                  </a:txBody>
                  <a:tcPr>
                    <a:solidFill>
                      <a:srgbClr val="F5E1DB"/>
                    </a:solidFill>
                  </a:tcPr>
                </a:tc>
                <a:tc>
                  <a:txBody>
                    <a:bodyPr/>
                    <a:lstStyle/>
                    <a:p>
                      <a:pPr algn="ctr"/>
                      <a:r>
                        <a:rPr lang="fr-CH" sz="1600"/>
                        <a:t>76%</a:t>
                      </a:r>
                      <a:endParaRPr lang="en-US" sz="1600"/>
                    </a:p>
                  </a:txBody>
                  <a:tcPr>
                    <a:solidFill>
                      <a:srgbClr val="F5E1DB"/>
                    </a:solidFill>
                  </a:tcPr>
                </a:tc>
                <a:tc>
                  <a:txBody>
                    <a:bodyPr/>
                    <a:lstStyle/>
                    <a:p>
                      <a:pPr algn="ctr"/>
                      <a:r>
                        <a:rPr lang="fr-CH" sz="1600"/>
                        <a:t>97%</a:t>
                      </a:r>
                      <a:endParaRPr lang="en-US" sz="1600"/>
                    </a:p>
                  </a:txBody>
                  <a:tcPr>
                    <a:solidFill>
                      <a:srgbClr val="F5E1DB"/>
                    </a:solidFill>
                  </a:tcPr>
                </a:tc>
                <a:extLst>
                  <a:ext uri="{0D108BD9-81ED-4DB2-BD59-A6C34878D82A}">
                    <a16:rowId xmlns:a16="http://schemas.microsoft.com/office/drawing/2014/main" val="4154508682"/>
                  </a:ext>
                </a:extLst>
              </a:tr>
              <a:tr h="370840">
                <a:tc>
                  <a:txBody>
                    <a:bodyPr/>
                    <a:lstStyle/>
                    <a:p>
                      <a:r>
                        <a:rPr lang="fr-CH" sz="1600"/>
                        <a:t>Pregnant women living with HIV</a:t>
                      </a:r>
                      <a:endParaRPr lang="en-US" sz="1600"/>
                    </a:p>
                  </a:txBody>
                  <a:tcPr>
                    <a:solidFill>
                      <a:srgbClr val="F5E1DB"/>
                    </a:solidFill>
                  </a:tcPr>
                </a:tc>
                <a:tc>
                  <a:txBody>
                    <a:bodyPr/>
                    <a:lstStyle/>
                    <a:p>
                      <a:pPr algn="ctr"/>
                      <a:r>
                        <a:rPr lang="fr-CH" sz="1600"/>
                        <a:t>61%</a:t>
                      </a:r>
                      <a:endParaRPr lang="en-US" sz="1600"/>
                    </a:p>
                  </a:txBody>
                  <a:tcPr>
                    <a:solidFill>
                      <a:srgbClr val="F5E1DB"/>
                    </a:solidFill>
                  </a:tcPr>
                </a:tc>
                <a:tc>
                  <a:txBody>
                    <a:bodyPr/>
                    <a:lstStyle/>
                    <a:p>
                      <a:pPr algn="ctr"/>
                      <a:r>
                        <a:rPr lang="fr-CH" sz="1600"/>
                        <a:t>58%</a:t>
                      </a:r>
                      <a:endParaRPr lang="en-US" sz="1600"/>
                    </a:p>
                  </a:txBody>
                  <a:tcPr>
                    <a:solidFill>
                      <a:srgbClr val="F5E1DB"/>
                    </a:solidFill>
                  </a:tcPr>
                </a:tc>
                <a:tc>
                  <a:txBody>
                    <a:bodyPr/>
                    <a:lstStyle/>
                    <a:p>
                      <a:pPr algn="ctr"/>
                      <a:r>
                        <a:rPr lang="fr-CH" sz="1600"/>
                        <a:t>70% / 70%</a:t>
                      </a:r>
                      <a:endParaRPr lang="en-US" sz="1600"/>
                    </a:p>
                  </a:txBody>
                  <a:tcPr>
                    <a:solidFill>
                      <a:srgbClr val="F5E1DB"/>
                    </a:solidFill>
                  </a:tcPr>
                </a:tc>
                <a:tc>
                  <a:txBody>
                    <a:bodyPr/>
                    <a:lstStyle/>
                    <a:p>
                      <a:pPr algn="ctr"/>
                      <a:r>
                        <a:rPr lang="fr-CH" sz="1600"/>
                        <a:t>41% / 54%</a:t>
                      </a:r>
                      <a:endParaRPr lang="en-US" sz="1600"/>
                    </a:p>
                  </a:txBody>
                  <a:tcPr>
                    <a:solidFill>
                      <a:srgbClr val="F5E1DB"/>
                    </a:solidFill>
                  </a:tcPr>
                </a:tc>
                <a:tc>
                  <a:txBody>
                    <a:bodyPr/>
                    <a:lstStyle/>
                    <a:p>
                      <a:pPr algn="ctr"/>
                      <a:r>
                        <a:rPr lang="fr-CH" sz="1600"/>
                        <a:t>75%</a:t>
                      </a:r>
                      <a:endParaRPr lang="en-US" sz="1600"/>
                    </a:p>
                  </a:txBody>
                  <a:tcPr>
                    <a:solidFill>
                      <a:srgbClr val="F5E1DB"/>
                    </a:solidFill>
                  </a:tcPr>
                </a:tc>
                <a:tc>
                  <a:txBody>
                    <a:bodyPr/>
                    <a:lstStyle/>
                    <a:p>
                      <a:pPr algn="ctr"/>
                      <a:r>
                        <a:rPr lang="fr-CH" sz="1600"/>
                        <a:t>56%</a:t>
                      </a:r>
                      <a:endParaRPr lang="en-US" sz="1600"/>
                    </a:p>
                  </a:txBody>
                  <a:tcPr>
                    <a:solidFill>
                      <a:srgbClr val="F5E1DB"/>
                    </a:solidFill>
                  </a:tcPr>
                </a:tc>
                <a:tc>
                  <a:txBody>
                    <a:bodyPr/>
                    <a:lstStyle/>
                    <a:p>
                      <a:pPr algn="ctr"/>
                      <a:r>
                        <a:rPr lang="fr-CH" sz="1600"/>
                        <a:t>55%</a:t>
                      </a:r>
                      <a:endParaRPr lang="en-US" sz="1600"/>
                    </a:p>
                  </a:txBody>
                  <a:tcPr>
                    <a:solidFill>
                      <a:srgbClr val="F5E1DB"/>
                    </a:solidFill>
                  </a:tcPr>
                </a:tc>
                <a:tc>
                  <a:txBody>
                    <a:bodyPr/>
                    <a:lstStyle/>
                    <a:p>
                      <a:pPr algn="ctr"/>
                      <a:r>
                        <a:rPr lang="fr-CH" sz="1600"/>
                        <a:t>99%</a:t>
                      </a:r>
                      <a:endParaRPr lang="en-US" sz="1600"/>
                    </a:p>
                  </a:txBody>
                  <a:tcPr>
                    <a:solidFill>
                      <a:srgbClr val="F5E1DB"/>
                    </a:solidFill>
                  </a:tcPr>
                </a:tc>
                <a:extLst>
                  <a:ext uri="{0D108BD9-81ED-4DB2-BD59-A6C34878D82A}">
                    <a16:rowId xmlns:a16="http://schemas.microsoft.com/office/drawing/2014/main" val="714516627"/>
                  </a:ext>
                </a:extLst>
              </a:tr>
            </a:tbl>
          </a:graphicData>
        </a:graphic>
      </p:graphicFrame>
      <p:sp>
        <p:nvSpPr>
          <p:cNvPr id="7" name="TextBox 6">
            <a:extLst>
              <a:ext uri="{FF2B5EF4-FFF2-40B4-BE49-F238E27FC236}">
                <a16:creationId xmlns:a16="http://schemas.microsoft.com/office/drawing/2014/main" id="{71171E5E-B962-DC8B-EE71-893EE1EAB327}"/>
              </a:ext>
            </a:extLst>
          </p:cNvPr>
          <p:cNvSpPr txBox="1"/>
          <p:nvPr/>
        </p:nvSpPr>
        <p:spPr>
          <a:xfrm>
            <a:off x="1430215" y="6231988"/>
            <a:ext cx="258365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0">
                <a:latin typeface="Arial"/>
                <a:cs typeface="Arial"/>
              </a:rPr>
              <a:t>*Culture is reference standard</a:t>
            </a:r>
            <a:endParaRPr lang="en-US"/>
          </a:p>
        </p:txBody>
      </p:sp>
    </p:spTree>
    <p:extLst>
      <p:ext uri="{BB962C8B-B14F-4D97-AF65-F5344CB8AC3E}">
        <p14:creationId xmlns:p14="http://schemas.microsoft.com/office/powerpoint/2010/main" val="1196964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2.xml><?xml version="1.0" encoding="utf-8"?>
<ds:datastoreItem xmlns:ds="http://schemas.openxmlformats.org/officeDocument/2006/customXml" ds:itemID="{641159D4-E3CA-4F7F-BBD7-DBBE9E45E4C9}">
  <ds:schemaRefs>
    <ds:schemaRef ds:uri="d0340059-c5c5-4a5c-a0a1-ae2add8af47d"/>
    <ds:schemaRef ds:uri="f8c85f46-e179-4fb0-999e-8f9eba6b9b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9E55D6-C984-445D-92A5-4B33909271C9}">
  <ds:schemaRefs>
    <ds:schemaRef ds:uri="d0340059-c5c5-4a5c-a0a1-ae2add8af47d"/>
    <ds:schemaRef ds:uri="f8c85f46-e179-4fb0-999e-8f9eba6b9b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4311</Words>
  <Application>Microsoft Office PowerPoint</Application>
  <PresentationFormat>Widescreen</PresentationFormat>
  <Paragraphs>555</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2_Modèle par défaut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FALZON Dennis</cp:lastModifiedBy>
  <cp:revision>2</cp:revision>
  <dcterms:created xsi:type="dcterms:W3CDTF">2009-12-04T13:45:37Z</dcterms:created>
  <dcterms:modified xsi:type="dcterms:W3CDTF">2023-11-10T06:54:40Z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